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microsoft.com/office/2007/relationships/hdphoto" Target="../media/hdphoto1.wdp"/><Relationship Id="rId9" Type="http://schemas.openxmlformats.org/officeDocument/2006/relationships/image" Target="../media/image10.jpe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jpeg"/><Relationship Id="rId3" Type="http://schemas.openxmlformats.org/officeDocument/2006/relationships/image" Target="../media/image15.jpeg"/><Relationship Id="rId7" Type="http://schemas.microsoft.com/office/2007/relationships/hdphoto" Target="../media/hdphoto5.wdp"/><Relationship Id="rId12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microsoft.com/office/2007/relationships/hdphoto" Target="../media/hdphoto4.wdp"/><Relationship Id="rId15" Type="http://schemas.openxmlformats.org/officeDocument/2006/relationships/image" Target="../media/image24.jpeg"/><Relationship Id="rId10" Type="http://schemas.openxmlformats.org/officeDocument/2006/relationships/image" Target="../media/image20.jpeg"/><Relationship Id="rId4" Type="http://schemas.openxmlformats.org/officeDocument/2006/relationships/image" Target="../media/image16.png"/><Relationship Id="rId9" Type="http://schemas.openxmlformats.org/officeDocument/2006/relationships/image" Target="../media/image19.jpeg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jpe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12" Type="http://schemas.microsoft.com/office/2007/relationships/hdphoto" Target="../media/hdphoto9.wdp"/><Relationship Id="rId17" Type="http://schemas.openxmlformats.org/officeDocument/2006/relationships/image" Target="../media/image36.jpeg"/><Relationship Id="rId2" Type="http://schemas.openxmlformats.org/officeDocument/2006/relationships/image" Target="../media/image1.jpe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jpeg"/><Relationship Id="rId15" Type="http://schemas.openxmlformats.org/officeDocument/2006/relationships/image" Target="../media/image34.jpeg"/><Relationship Id="rId10" Type="http://schemas.microsoft.com/office/2007/relationships/hdphoto" Target="../media/hdphoto8.wdp"/><Relationship Id="rId4" Type="http://schemas.microsoft.com/office/2007/relationships/hdphoto" Target="../media/hdphoto7.wdp"/><Relationship Id="rId9" Type="http://schemas.openxmlformats.org/officeDocument/2006/relationships/image" Target="../media/image30.png"/><Relationship Id="rId1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jpe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12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microsoft.com/office/2007/relationships/hdphoto" Target="../media/hdphoto11.wdp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microsoft.com/office/2007/relationships/hdphoto" Target="../media/hdphoto10.wdp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7042" name="AutoShape 2" descr="https://top-fon.com/uploads/posts/2023-02/1675264786_top-fon-com-p-prezentatsiya-foni-dlya-slaidov-pedagog-1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7044" name="Picture 4" descr="https://trafaret-decor.ru/sites/default/files/2022-12/IT%20background%20%2846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3491880" y="1772816"/>
            <a:ext cx="5652120" cy="1872208"/>
          </a:xfrm>
          <a:prstGeom prst="rect">
            <a:avLst/>
          </a:prstGeom>
        </p:spPr>
        <p:txBody>
          <a:bodyPr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</a:pPr>
            <a:r>
              <a:rPr lang="ru-RU" altLang="ru-RU" sz="28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Методическое пособие – </a:t>
            </a:r>
            <a:r>
              <a:rPr lang="ru-RU" altLang="ru-RU" sz="2800" dirty="0" err="1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лэпбук</a:t>
            </a:r>
            <a:r>
              <a:rPr lang="ru-RU" altLang="ru-RU" sz="28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1000"/>
              </a:spcBef>
            </a:pPr>
            <a:r>
              <a:rPr lang="ru-RU" altLang="ru-RU" sz="28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начинающих воспитателей</a:t>
            </a:r>
          </a:p>
          <a:p>
            <a:pPr algn="ctr">
              <a:spcBef>
                <a:spcPts val="1000"/>
              </a:spcBef>
            </a:pPr>
            <a:r>
              <a:rPr lang="ru-RU" altLang="ru-RU" sz="28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«О самом главном…» </a:t>
            </a: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5" r="22064" b="16348"/>
          <a:stretch/>
        </p:blipFill>
        <p:spPr>
          <a:xfrm rot="16200000">
            <a:off x="-648580" y="2240868"/>
            <a:ext cx="5328592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499992" y="5301208"/>
            <a:ext cx="4248472" cy="11450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МАДОУ «Детский сад № 385»: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Айдова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Н.В.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Кулагина Л.А.</a:t>
            </a:r>
          </a:p>
        </p:txBody>
      </p:sp>
      <p:pic>
        <p:nvPicPr>
          <p:cNvPr id="10" name="Picture 2" descr="anv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8"/>
          <a:stretch/>
        </p:blipFill>
        <p:spPr bwMode="auto">
          <a:xfrm rot="307475">
            <a:off x="6896774" y="2544491"/>
            <a:ext cx="1760017" cy="2150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72182">
            <a:off x="4341562" y="2723334"/>
            <a:ext cx="2230741" cy="191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trafaret-decor.ru/sites/default/files/2022-12/IT%20background%20%2846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49306" y="604692"/>
            <a:ext cx="5316773" cy="3976436"/>
          </a:xfrm>
          <a:prstGeom prst="roundRect">
            <a:avLst>
              <a:gd name="adj" fmla="val 2173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  назначение:</a:t>
            </a:r>
          </a:p>
          <a:p>
            <a:pPr algn="ctr"/>
            <a:endParaRPr lang="ru-RU" sz="1600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проектировочных умений у начинающих воспитателей в процессе организации режимных моментов.</a:t>
            </a: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1. Развивать умения подбирать дидактический  материал патриотического содержания  для проведения режимных моментов в соответствии с тематическим планированием в группе.  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2. Развивать профессиональные компетенции начинающего воспитателя самостоятельно и качественно выполнять возложенные на него обязанности по проведению режимных моментов с детьми. 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3.  </a:t>
            </a:r>
            <a:r>
              <a:rPr lang="ru-RU" sz="1400">
                <a:solidFill>
                  <a:schemeClr val="tx1"/>
                </a:solidFill>
                <a:latin typeface="Times New Roman" panose="02020603050405020304" pitchFamily="18" charset="0"/>
              </a:rPr>
              <a:t>Развивать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интерес к педагогической деятельности и мотивацию к профессиональному саморазвитию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5229200"/>
            <a:ext cx="9036496" cy="1440160"/>
          </a:xfrm>
          <a:prstGeom prst="roundRect">
            <a:avLst/>
          </a:prstGeom>
          <a:solidFill>
            <a:srgbClr val="D4F2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использования: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«О самом главном…»  - собран как книга.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2. 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 самом главном…» - отдельно каждый лист .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3.  Может использоваться любым педагогом  ДОУ.</a:t>
            </a:r>
          </a:p>
          <a:p>
            <a:pPr lvl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4.  Отдельные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комплекты  страниц  могут применяться для работы с родителями.</a:t>
            </a:r>
          </a:p>
        </p:txBody>
      </p:sp>
      <p:pic>
        <p:nvPicPr>
          <p:cNvPr id="9" name="Объект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58" y="1094186"/>
            <a:ext cx="3701372" cy="3228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trafaret-decor.ru/sites/default/files/2022-12/IT%20background%20%2846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</p:spPr>
      </p:pic>
      <p:pic>
        <p:nvPicPr>
          <p:cNvPr id="5" name="Рисунок 4" descr="D:\DCIM\119___12\IMG_9664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79" t="15282" r="53584" b="6834"/>
          <a:stretch/>
        </p:blipFill>
        <p:spPr bwMode="auto">
          <a:xfrm>
            <a:off x="107504" y="116632"/>
            <a:ext cx="1656184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DCIM\119___12\IMG_9664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29" t="10390" r="8166"/>
          <a:stretch/>
        </p:blipFill>
        <p:spPr bwMode="auto">
          <a:xfrm>
            <a:off x="1763688" y="116632"/>
            <a:ext cx="1872208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354234" y="260648"/>
            <a:ext cx="4789766" cy="244827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1-ой  и  2 – ой  страниц</a:t>
            </a:r>
          </a:p>
          <a:p>
            <a:pPr algn="ctr"/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ормативно – правовая документация»: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Приказы Министерства Просвещения,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СаНиП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Памятка по написанию РП,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Перечень методической литературы,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Циклограмма различных форм деятельности педагогов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с детьми и самостоятельной детской деятельности.</a:t>
            </a:r>
          </a:p>
          <a:p>
            <a:endParaRPr lang="ru-RU" sz="1400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лево 7"/>
          <p:cNvSpPr/>
          <p:nvPr/>
        </p:nvSpPr>
        <p:spPr>
          <a:xfrm>
            <a:off x="3923928" y="1412776"/>
            <a:ext cx="432048" cy="432048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Объект 2"/>
          <p:cNvPicPr>
            <a:picLocks noChangeAspect="1"/>
          </p:cNvPicPr>
          <p:nvPr/>
        </p:nvPicPr>
        <p:blipFill rotWithShape="1">
          <a:blip r:embed="rId7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r="6876"/>
          <a:stretch/>
        </p:blipFill>
        <p:spPr>
          <a:xfrm rot="15256349">
            <a:off x="70161" y="2648319"/>
            <a:ext cx="1606009" cy="1361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Объект 8"/>
          <p:cNvPicPr>
            <a:picLocks noChangeAspect="1"/>
          </p:cNvPicPr>
          <p:nvPr/>
        </p:nvPicPr>
        <p:blipFill rotWithShape="1">
          <a:blip r:embed="rId8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" t="4310" r="9118"/>
          <a:stretch/>
        </p:blipFill>
        <p:spPr>
          <a:xfrm>
            <a:off x="1475656" y="2420888"/>
            <a:ext cx="1693728" cy="1080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9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r="14795"/>
          <a:stretch/>
        </p:blipFill>
        <p:spPr>
          <a:xfrm rot="16936764">
            <a:off x="2667317" y="2677958"/>
            <a:ext cx="1731245" cy="1312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07504" y="4437112"/>
            <a:ext cx="4752528" cy="2160240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3-ей  и  4 – ой  страниц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«Утренний прием детей</a:t>
            </a:r>
            <a:r>
              <a:rPr lang="ru-RU" sz="1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»: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Картотека социально-коммуникативных игр,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Картотека пальчиковых игр,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Картотека двигательных упражнений и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физминуток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Перечень бесед утреннего круга,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Заповеди  воспитателя.</a:t>
            </a:r>
          </a:p>
          <a:p>
            <a:pPr>
              <a:buFont typeface="Arial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4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лево 13"/>
          <p:cNvSpPr/>
          <p:nvPr/>
        </p:nvSpPr>
        <p:spPr>
          <a:xfrm flipH="1">
            <a:off x="4860032" y="5157192"/>
            <a:ext cx="432048" cy="504056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Объект 10"/>
          <p:cNvPicPr>
            <a:picLocks noChangeAspect="1"/>
          </p:cNvPicPr>
          <p:nvPr/>
        </p:nvPicPr>
        <p:blipFill rotWithShape="1">
          <a:blip r:embed="rId10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r="16283"/>
          <a:stretch/>
        </p:blipFill>
        <p:spPr>
          <a:xfrm rot="16200000">
            <a:off x="5199880" y="5321400"/>
            <a:ext cx="1552552" cy="122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Объект 14"/>
          <p:cNvPicPr>
            <a:picLocks noChangeAspect="1"/>
          </p:cNvPicPr>
          <p:nvPr/>
        </p:nvPicPr>
        <p:blipFill rotWithShape="1">
          <a:blip r:embed="rId11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1" r="21219" b="8458"/>
          <a:stretch/>
        </p:blipFill>
        <p:spPr>
          <a:xfrm rot="16200000">
            <a:off x="7785591" y="5195813"/>
            <a:ext cx="1469039" cy="1247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Объект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5" r="12558"/>
          <a:stretch/>
        </p:blipFill>
        <p:spPr>
          <a:xfrm rot="16200000">
            <a:off x="6568769" y="5579698"/>
            <a:ext cx="1441773" cy="1114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D:\DCIM\119___12\IMG_9665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97" t="8816" r="44577" b="5964"/>
          <a:stretch/>
        </p:blipFill>
        <p:spPr bwMode="auto">
          <a:xfrm>
            <a:off x="4932040" y="2708920"/>
            <a:ext cx="201622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D:\DCIM\119___12\IMG_9665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42" r="6191"/>
          <a:stretch/>
        </p:blipFill>
        <p:spPr bwMode="auto">
          <a:xfrm>
            <a:off x="7092280" y="2780928"/>
            <a:ext cx="2051720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trafaret-decor.ru/sites/default/files/2022-12/IT%20background%20%2846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4427984" y="260648"/>
            <a:ext cx="4716016" cy="244827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5- ой  и  6– ой  страниц</a:t>
            </a:r>
          </a:p>
          <a:p>
            <a:pPr algn="ctr"/>
            <a:r>
              <a:rPr lang="ru-RU" sz="1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«Режимные моменты: умывание и утренняя гимнастика»: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Комплексы тематических утренних зарядок, 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сочетающихся с изучаемой темой,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Беседы с детьми о гигиене, значении чистоты для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здоровья,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Алгоритмы процесса умывания,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Картотека художественного слова.</a:t>
            </a:r>
          </a:p>
          <a:p>
            <a:pPr>
              <a:buFont typeface="Arial" pitchFamily="34" charset="0"/>
              <a:buChar char="•"/>
            </a:pPr>
            <a:endParaRPr lang="ru-RU" sz="14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лево 7"/>
          <p:cNvSpPr/>
          <p:nvPr/>
        </p:nvSpPr>
        <p:spPr>
          <a:xfrm>
            <a:off x="3995936" y="1268760"/>
            <a:ext cx="432048" cy="432048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4581128"/>
            <a:ext cx="4752528" cy="2160240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7-ой  и  8 – ой  страниц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«Процесс  </a:t>
            </a:r>
            <a:r>
              <a:rPr lang="ru-RU" sz="1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одевания - раздевания»: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Картотека художественного слова об одежде и обуви.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Схемы и алгоритмы  процессов одевания,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Познавательный материал  для бесед с детьми  о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русском народном костюме,  предметах одежды,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Сюжетные и дидактические игры по теме «Одежда и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обувь».</a:t>
            </a:r>
          </a:p>
          <a:p>
            <a:pPr>
              <a:buFont typeface="Arial" pitchFamily="34" charset="0"/>
              <a:buChar char="•"/>
            </a:pPr>
            <a:endParaRPr lang="ru-RU" sz="14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лево 13"/>
          <p:cNvSpPr/>
          <p:nvPr/>
        </p:nvSpPr>
        <p:spPr>
          <a:xfrm flipH="1">
            <a:off x="4860032" y="5157192"/>
            <a:ext cx="432048" cy="504056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Объект 16"/>
          <p:cNvPicPr>
            <a:picLocks noChangeAspect="1"/>
          </p:cNvPicPr>
          <p:nvPr/>
        </p:nvPicPr>
        <p:blipFill rotWithShape="1"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3" r="6765"/>
          <a:stretch/>
        </p:blipFill>
        <p:spPr>
          <a:xfrm rot="20861198">
            <a:off x="124781" y="2633326"/>
            <a:ext cx="1520939" cy="1334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D:\DCIM\119___12\IMG_9666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96" t="1823" r="9384" b="717"/>
          <a:stretch/>
        </p:blipFill>
        <p:spPr bwMode="auto">
          <a:xfrm>
            <a:off x="1907704" y="0"/>
            <a:ext cx="2088232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D:\DCIM\119___12\IMG_9666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76" t="3923" r="49084" b="15256"/>
          <a:stretch/>
        </p:blipFill>
        <p:spPr bwMode="auto">
          <a:xfrm>
            <a:off x="0" y="0"/>
            <a:ext cx="1979712" cy="26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Объект 18"/>
          <p:cNvPicPr>
            <a:picLocks noChangeAspect="1"/>
          </p:cNvPicPr>
          <p:nvPr/>
        </p:nvPicPr>
        <p:blipFill>
          <a:blip r:embed="rId8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r="5914"/>
          <a:stretch>
            <a:fillRect/>
          </a:stretch>
        </p:blipFill>
        <p:spPr>
          <a:xfrm>
            <a:off x="1835696" y="2564904"/>
            <a:ext cx="1368152" cy="864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Объект 20"/>
          <p:cNvPicPr>
            <a:picLocks noChangeAspect="1"/>
          </p:cNvPicPr>
          <p:nvPr/>
        </p:nvPicPr>
        <p:blipFill rotWithShape="1">
          <a:blip r:embed="rId9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9" t="3420" r="18866"/>
          <a:stretch/>
        </p:blipFill>
        <p:spPr>
          <a:xfrm rot="846342">
            <a:off x="3306332" y="2576231"/>
            <a:ext cx="1443200" cy="136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Объект 24"/>
          <p:cNvPicPr>
            <a:picLocks noChangeAspect="1"/>
          </p:cNvPicPr>
          <p:nvPr/>
        </p:nvPicPr>
        <p:blipFill>
          <a:blip r:embed="rId10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501008"/>
            <a:ext cx="1512168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 descr="D:\DCIM\119___12\IMG_9672.JP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11" t="2522" r="9158" b="9208"/>
          <a:stretch/>
        </p:blipFill>
        <p:spPr bwMode="auto">
          <a:xfrm>
            <a:off x="7271792" y="2780928"/>
            <a:ext cx="187220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 descr="D:\DCIM\119___12\IMG_9672.JP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60" t="2522" r="49149" b="-600"/>
          <a:stretch/>
        </p:blipFill>
        <p:spPr bwMode="auto">
          <a:xfrm>
            <a:off x="5148064" y="2780928"/>
            <a:ext cx="180020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Объект 42"/>
          <p:cNvPicPr>
            <a:picLocks noChangeAspect="1"/>
          </p:cNvPicPr>
          <p:nvPr/>
        </p:nvPicPr>
        <p:blipFill rotWithShape="1">
          <a:blip r:embed="rId1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8950"/>
          <a:stretch/>
        </p:blipFill>
        <p:spPr>
          <a:xfrm rot="20426326">
            <a:off x="4984296" y="5551387"/>
            <a:ext cx="1228768" cy="954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Объект 38"/>
          <p:cNvPicPr>
            <a:picLocks noChangeAspect="1"/>
          </p:cNvPicPr>
          <p:nvPr/>
        </p:nvPicPr>
        <p:blipFill rotWithShape="1">
          <a:blip r:embed="rId1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r="8109"/>
          <a:stretch/>
        </p:blipFill>
        <p:spPr>
          <a:xfrm>
            <a:off x="6228184" y="5373216"/>
            <a:ext cx="1656184" cy="1175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Объект 40"/>
          <p:cNvPicPr>
            <a:picLocks noChangeAspect="1"/>
          </p:cNvPicPr>
          <p:nvPr/>
        </p:nvPicPr>
        <p:blipFill rotWithShape="1">
          <a:blip r:embed="rId1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7" t="16516" r="17857"/>
          <a:stretch/>
        </p:blipFill>
        <p:spPr>
          <a:xfrm rot="1334636">
            <a:off x="7990408" y="5557577"/>
            <a:ext cx="1160996" cy="95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trafaret-decor.ru/sites/default/files/2022-12/IT%20background%20%2846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4572000" y="260648"/>
            <a:ext cx="4572000" cy="2160240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9-ой  и  10– ой  страниц</a:t>
            </a:r>
          </a:p>
          <a:p>
            <a:pPr algn="ctr"/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ежимный  момент  - прием пищи»: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Схемы и алгоритмы сервировки стола и дежурства,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Картотека художественного слова,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Беседы с детьми о традициях кулинарии, блюдах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русского народа и о значении питания для здоровья,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Рекомендации приемов, если ребенок плохо ест.</a:t>
            </a:r>
          </a:p>
          <a:p>
            <a:pPr>
              <a:buFont typeface="Arial" pitchFamily="34" charset="0"/>
              <a:buChar char="•"/>
            </a:pPr>
            <a:endParaRPr lang="ru-RU" sz="14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лево 7"/>
          <p:cNvSpPr/>
          <p:nvPr/>
        </p:nvSpPr>
        <p:spPr>
          <a:xfrm>
            <a:off x="4211960" y="1196752"/>
            <a:ext cx="360040" cy="432048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4509120"/>
            <a:ext cx="4536504" cy="2232248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 11 – ой  и  12 – ой  страниц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«Прогулка</a:t>
            </a:r>
            <a:r>
              <a:rPr lang="ru-RU" sz="1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»: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Книжки – малышки по исследовательской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деятельности по сезонам, примеры экспериментов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(с почвой, песком, водой, снегом),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Примеры организации трудовой деятельности.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Картотека народных подвижных игр.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Календарь праздников.</a:t>
            </a:r>
          </a:p>
          <a:p>
            <a:pPr>
              <a:buFont typeface="Arial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4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лево 13"/>
          <p:cNvSpPr/>
          <p:nvPr/>
        </p:nvSpPr>
        <p:spPr>
          <a:xfrm flipH="1">
            <a:off x="4644008" y="5157192"/>
            <a:ext cx="432048" cy="504056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D:\DCIM\119___12\IMG_9668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4" t="13457" r="51449" b="4163"/>
          <a:stretch/>
        </p:blipFill>
        <p:spPr bwMode="auto">
          <a:xfrm>
            <a:off x="179512" y="116632"/>
            <a:ext cx="194421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D:\DCIM\119___12\IMG_9668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67" t="8881" r="12923" b="4163"/>
          <a:stretch/>
        </p:blipFill>
        <p:spPr bwMode="auto">
          <a:xfrm>
            <a:off x="2267744" y="116632"/>
            <a:ext cx="194421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Объект 26"/>
          <p:cNvPicPr>
            <a:picLocks noChangeAspect="1"/>
          </p:cNvPicPr>
          <p:nvPr/>
        </p:nvPicPr>
        <p:blipFill rotWithShape="1"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r="16644"/>
          <a:stretch/>
        </p:blipFill>
        <p:spPr>
          <a:xfrm rot="15540713">
            <a:off x="-10714" y="2872252"/>
            <a:ext cx="1441281" cy="116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Объект 34"/>
          <p:cNvPicPr>
            <a:picLocks noChangeAspect="1"/>
          </p:cNvPicPr>
          <p:nvPr/>
        </p:nvPicPr>
        <p:blipFill rotWithShape="1">
          <a:blip r:embed="rId6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4310" r="14160"/>
          <a:stretch/>
        </p:blipFill>
        <p:spPr>
          <a:xfrm>
            <a:off x="1403648" y="2636912"/>
            <a:ext cx="1403770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Объект 36"/>
          <p:cNvPicPr>
            <a:picLocks noChangeAspect="1"/>
          </p:cNvPicPr>
          <p:nvPr/>
        </p:nvPicPr>
        <p:blipFill rotWithShape="1">
          <a:blip r:embed="rId7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t="13608" r="13844" b="20133"/>
          <a:stretch/>
        </p:blipFill>
        <p:spPr>
          <a:xfrm rot="1334476">
            <a:off x="3269063" y="2782310"/>
            <a:ext cx="1343176" cy="98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Объект 32"/>
          <p:cNvPicPr>
            <a:picLocks noChangeAspect="1"/>
          </p:cNvPicPr>
          <p:nvPr/>
        </p:nvPicPr>
        <p:blipFill rotWithShape="1">
          <a:blip r:embed="rId8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r="18865"/>
          <a:stretch/>
        </p:blipFill>
        <p:spPr>
          <a:xfrm>
            <a:off x="2483768" y="3573016"/>
            <a:ext cx="1152128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 descr="D:\DCIM\119___12\IMG_9673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71" t="4824" r="12060" b="5933"/>
          <a:stretch/>
        </p:blipFill>
        <p:spPr bwMode="auto">
          <a:xfrm>
            <a:off x="7199784" y="2564904"/>
            <a:ext cx="194421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 descr="D:\DCIM\119___12\IMG_9673.JP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4824" r="48009" b="3521"/>
          <a:stretch/>
        </p:blipFill>
        <p:spPr bwMode="auto">
          <a:xfrm>
            <a:off x="5148064" y="2564904"/>
            <a:ext cx="194421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Объект 11"/>
          <p:cNvPicPr>
            <a:picLocks noChangeAspect="1"/>
          </p:cNvPicPr>
          <p:nvPr/>
        </p:nvPicPr>
        <p:blipFill rotWithShape="1">
          <a:blip r:embed="rId1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r="11933"/>
          <a:stretch/>
        </p:blipFill>
        <p:spPr>
          <a:xfrm>
            <a:off x="5580112" y="5445224"/>
            <a:ext cx="1124648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Объект 9"/>
          <p:cNvPicPr>
            <a:picLocks noChangeAspect="1"/>
          </p:cNvPicPr>
          <p:nvPr/>
        </p:nvPicPr>
        <p:blipFill rotWithShape="1">
          <a:blip r:embed="rId1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4310" r="12311" b="3694"/>
          <a:stretch/>
        </p:blipFill>
        <p:spPr>
          <a:xfrm rot="15406482">
            <a:off x="4579420" y="5840708"/>
            <a:ext cx="1128754" cy="761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Объект 7"/>
          <p:cNvPicPr>
            <a:picLocks noChangeAspect="1"/>
          </p:cNvPicPr>
          <p:nvPr/>
        </p:nvPicPr>
        <p:blipFill rotWithShape="1">
          <a:blip r:embed="rId1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3" t="10897" r="19117" b="20232"/>
          <a:stretch/>
        </p:blipFill>
        <p:spPr>
          <a:xfrm rot="16200000">
            <a:off x="6925952" y="5611552"/>
            <a:ext cx="1124744" cy="79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Объект 5"/>
          <p:cNvPicPr>
            <a:picLocks noChangeAspect="1"/>
          </p:cNvPicPr>
          <p:nvPr/>
        </p:nvPicPr>
        <p:blipFill rotWithShape="1">
          <a:blip r:embed="rId16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1" r="15901"/>
          <a:stretch/>
        </p:blipFill>
        <p:spPr>
          <a:xfrm rot="542553">
            <a:off x="7947827" y="5687447"/>
            <a:ext cx="1174262" cy="99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Объект 2"/>
          <p:cNvPicPr>
            <a:picLocks noChangeAspect="1"/>
          </p:cNvPicPr>
          <p:nvPr/>
        </p:nvPicPr>
        <p:blipFill rotWithShape="1">
          <a:blip r:embed="rId17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9" t="8835" r="25064" b="17495"/>
          <a:stretch/>
        </p:blipFill>
        <p:spPr>
          <a:xfrm rot="16004529">
            <a:off x="6457251" y="6042533"/>
            <a:ext cx="699407" cy="542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trafaret-decor.ru/sites/default/files/2022-12/IT%20background%20%2846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4354234" y="260648"/>
            <a:ext cx="4789766" cy="2016224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13- ой  и  14 – ой  страниц</a:t>
            </a:r>
          </a:p>
          <a:p>
            <a:pPr algn="ctr"/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–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  половины дня</a:t>
            </a:r>
            <a:r>
              <a:rPr lang="ru-RU" sz="1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»: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Картотека сюжетно – ролевых,  дидактических игр по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разным видам  детской деятельности,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Перечень творческой совместной деятельности,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Картотека считалок,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закличек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Подборка вечерних ритуалов.</a:t>
            </a:r>
          </a:p>
        </p:txBody>
      </p:sp>
      <p:sp>
        <p:nvSpPr>
          <p:cNvPr id="8" name="Стрелка влево 7"/>
          <p:cNvSpPr/>
          <p:nvPr/>
        </p:nvSpPr>
        <p:spPr>
          <a:xfrm>
            <a:off x="3923928" y="1412776"/>
            <a:ext cx="432048" cy="432048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5301208"/>
            <a:ext cx="4752528" cy="1296144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 15 – ой страницы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«Отдых детей- сон</a:t>
            </a:r>
            <a:r>
              <a:rPr lang="ru-RU" sz="1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»: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Картотека упражнений на релаксацию,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Подборка  колыбельных.</a:t>
            </a:r>
          </a:p>
          <a:p>
            <a:pPr>
              <a:buFont typeface="Arial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4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лево 13"/>
          <p:cNvSpPr/>
          <p:nvPr/>
        </p:nvSpPr>
        <p:spPr>
          <a:xfrm flipH="1">
            <a:off x="4860032" y="5661248"/>
            <a:ext cx="432048" cy="504056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D:\DCIM\119___12\IMG_9674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5" t="4835" r="46547" b="3304"/>
          <a:stretch/>
        </p:blipFill>
        <p:spPr bwMode="auto">
          <a:xfrm>
            <a:off x="107504" y="116632"/>
            <a:ext cx="180020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D:\DCIM\119___12\IMG_9674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40" t="7252" r="12196" b="8139"/>
          <a:stretch/>
        </p:blipFill>
        <p:spPr bwMode="auto">
          <a:xfrm>
            <a:off x="2123728" y="188640"/>
            <a:ext cx="172819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Объект 14"/>
          <p:cNvPicPr>
            <a:picLocks noChangeAspect="1"/>
          </p:cNvPicPr>
          <p:nvPr/>
        </p:nvPicPr>
        <p:blipFill rotWithShape="1"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r="6249"/>
          <a:stretch/>
        </p:blipFill>
        <p:spPr>
          <a:xfrm>
            <a:off x="1907704" y="2780928"/>
            <a:ext cx="1656184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Объект 21"/>
          <p:cNvPicPr>
            <a:picLocks noChangeAspect="1"/>
          </p:cNvPicPr>
          <p:nvPr/>
        </p:nvPicPr>
        <p:blipFill rotWithShape="1">
          <a:blip r:embed="rId6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t="13364" r="20378" b="6450"/>
          <a:stretch/>
        </p:blipFill>
        <p:spPr>
          <a:xfrm>
            <a:off x="1043608" y="3933056"/>
            <a:ext cx="1560174" cy="1170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Объект 17"/>
          <p:cNvPicPr>
            <a:picLocks noChangeAspect="1"/>
          </p:cNvPicPr>
          <p:nvPr/>
        </p:nvPicPr>
        <p:blipFill rotWithShape="1">
          <a:blip r:embed="rId7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9639" r="4538" b="-893"/>
          <a:stretch/>
        </p:blipFill>
        <p:spPr>
          <a:xfrm>
            <a:off x="2699792" y="4005064"/>
            <a:ext cx="1966827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Объект 13"/>
          <p:cNvPicPr>
            <a:picLocks noChangeAspect="1"/>
          </p:cNvPicPr>
          <p:nvPr/>
        </p:nvPicPr>
        <p:blipFill>
          <a:blip r:embed="rId8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123">
            <a:off x="136630" y="2822039"/>
            <a:ext cx="1489331" cy="1186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Объект 19"/>
          <p:cNvPicPr>
            <a:picLocks noChangeAspect="1"/>
          </p:cNvPicPr>
          <p:nvPr/>
        </p:nvPicPr>
        <p:blipFill rotWithShape="1">
          <a:blip r:embed="rId9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r="14328"/>
          <a:stretch/>
        </p:blipFill>
        <p:spPr>
          <a:xfrm rot="1465390">
            <a:off x="3785208" y="2583001"/>
            <a:ext cx="1781190" cy="1388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D:\DCIM\119___12\IMG_9660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8140" r="27103" b="8968"/>
          <a:stretch/>
        </p:blipFill>
        <p:spPr bwMode="auto">
          <a:xfrm rot="16200000">
            <a:off x="6569969" y="2583158"/>
            <a:ext cx="2520279" cy="2195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Объект 44"/>
          <p:cNvPicPr>
            <a:picLocks noChangeAspect="1"/>
          </p:cNvPicPr>
          <p:nvPr/>
        </p:nvPicPr>
        <p:blipFill rotWithShape="1">
          <a:blip r:embed="rId1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r="9958" b="420"/>
          <a:stretch/>
        </p:blipFill>
        <p:spPr>
          <a:xfrm>
            <a:off x="6950053" y="5085184"/>
            <a:ext cx="2193947" cy="150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Объект 4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0" r="14327"/>
          <a:stretch/>
        </p:blipFill>
        <p:spPr>
          <a:xfrm rot="20666498">
            <a:off x="5361337" y="4686071"/>
            <a:ext cx="1637721" cy="145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</TotalTime>
  <Words>530</Words>
  <Application>Microsoft Office PowerPoint</Application>
  <PresentationFormat>Экран (4:3)</PresentationFormat>
  <Paragraphs>79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25</cp:revision>
  <dcterms:created xsi:type="dcterms:W3CDTF">2024-01-24T15:24:42Z</dcterms:created>
  <dcterms:modified xsi:type="dcterms:W3CDTF">2024-01-25T13:03:52Z</dcterms:modified>
</cp:coreProperties>
</file>