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25" r:id="rId2"/>
    <p:sldId id="274" r:id="rId3"/>
    <p:sldId id="302" r:id="rId4"/>
    <p:sldId id="303" r:id="rId5"/>
    <p:sldId id="313" r:id="rId6"/>
    <p:sldId id="314" r:id="rId7"/>
    <p:sldId id="319" r:id="rId8"/>
    <p:sldId id="320" r:id="rId9"/>
    <p:sldId id="321" r:id="rId10"/>
    <p:sldId id="316" r:id="rId11"/>
    <p:sldId id="317" r:id="rId12"/>
    <p:sldId id="322" r:id="rId13"/>
    <p:sldId id="318" r:id="rId14"/>
    <p:sldId id="323" r:id="rId15"/>
    <p:sldId id="312" r:id="rId16"/>
    <p:sldId id="32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3333FF"/>
    <a:srgbClr val="CCCCFF"/>
    <a:srgbClr val="0033CC"/>
    <a:srgbClr val="CCFFFF"/>
    <a:srgbClr val="00FFFF"/>
    <a:srgbClr val="99FFCC"/>
    <a:srgbClr val="CCFFCC"/>
    <a:srgbClr val="A7F7C2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72" d="100"/>
          <a:sy n="72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07309-555B-4869-86DF-C7E016D1F9AA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46DD5-8DB2-4173-A452-29B0F00337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33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46DD5-8DB2-4173-A452-29B0F003371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42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F2C038-37C9-45E9-AE97-0EF4AE99B446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D965F4-5FC6-4031-8D80-0B0D307333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F2C038-37C9-45E9-AE97-0EF4AE99B446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D965F4-5FC6-4031-8D80-0B0D3073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F2C038-37C9-45E9-AE97-0EF4AE99B446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D965F4-5FC6-4031-8D80-0B0D3073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F2C038-37C9-45E9-AE97-0EF4AE99B446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D965F4-5FC6-4031-8D80-0B0D3073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F2C038-37C9-45E9-AE97-0EF4AE99B446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D965F4-5FC6-4031-8D80-0B0D307333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F2C038-37C9-45E9-AE97-0EF4AE99B446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D965F4-5FC6-4031-8D80-0B0D3073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F2C038-37C9-45E9-AE97-0EF4AE99B446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D965F4-5FC6-4031-8D80-0B0D3073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F2C038-37C9-45E9-AE97-0EF4AE99B446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D965F4-5FC6-4031-8D80-0B0D3073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F2C038-37C9-45E9-AE97-0EF4AE99B446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D965F4-5FC6-4031-8D80-0B0D307333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F2C038-37C9-45E9-AE97-0EF4AE99B446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D965F4-5FC6-4031-8D80-0B0D3073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F2C038-37C9-45E9-AE97-0EF4AE99B446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D965F4-5FC6-4031-8D80-0B0D307333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F2C038-37C9-45E9-AE97-0EF4AE99B446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5D965F4-5FC6-4031-8D80-0B0D307333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7.jpe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ГБДОУ «Детский сад №67» компенсирующего вида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Дзержинска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G:\Ольга 022.jpg"/>
          <p:cNvPicPr>
            <a:picLocks noChangeAspect="1" noChangeArrowheads="1"/>
          </p:cNvPicPr>
          <p:nvPr/>
        </p:nvPicPr>
        <p:blipFill>
          <a:blip r:embed="rId2" cstate="print"/>
          <a:srcRect l="5679" t="2590" r="3457" b="4154"/>
          <a:stretch>
            <a:fillRect/>
          </a:stretch>
        </p:blipFill>
        <p:spPr bwMode="auto">
          <a:xfrm>
            <a:off x="3473624" y="1277760"/>
            <a:ext cx="2520280" cy="3591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47664" y="5157192"/>
            <a:ext cx="64322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Зинченко Елена Ивановна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высшей квалификационной категории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50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44017" y="4913784"/>
            <a:ext cx="208823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869160"/>
            <a:ext cx="1296144" cy="137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 l="49359" t="13912" b="18034"/>
          <a:stretch>
            <a:fillRect/>
          </a:stretch>
        </p:blipFill>
        <p:spPr bwMode="auto">
          <a:xfrm rot="5400000">
            <a:off x="7213476" y="4927476"/>
            <a:ext cx="18448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64704"/>
            <a:ext cx="15121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l="2070" t="4684" r="2412" b="4880"/>
          <a:stretch>
            <a:fillRect/>
          </a:stretch>
        </p:blipFill>
        <p:spPr bwMode="auto">
          <a:xfrm rot="5400000">
            <a:off x="7762065" y="850494"/>
            <a:ext cx="1467724" cy="12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 cstate="print"/>
          <a:srcRect l="4097" r="8951"/>
          <a:stretch>
            <a:fillRect/>
          </a:stretch>
        </p:blipFill>
        <p:spPr bwMode="auto">
          <a:xfrm>
            <a:off x="3131840" y="5131991"/>
            <a:ext cx="1728192" cy="172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1052736"/>
            <a:ext cx="321773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9632" y="3356992"/>
            <a:ext cx="1944216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356992"/>
            <a:ext cx="1296144" cy="140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G:\DCIM\673___03\IMG_7110.JPG"/>
          <p:cNvPicPr>
            <a:picLocks noChangeAspect="1" noChangeArrowheads="1"/>
          </p:cNvPicPr>
          <p:nvPr/>
        </p:nvPicPr>
        <p:blipFill>
          <a:blip r:embed="rId12" cstate="print"/>
          <a:srcRect r="4779"/>
          <a:stretch>
            <a:fillRect/>
          </a:stretch>
        </p:blipFill>
        <p:spPr bwMode="auto">
          <a:xfrm>
            <a:off x="3347864" y="3429000"/>
            <a:ext cx="2448272" cy="1800200"/>
          </a:xfrm>
          <a:prstGeom prst="rect">
            <a:avLst/>
          </a:prstGeom>
          <a:noFill/>
        </p:spPr>
      </p:pic>
      <p:pic>
        <p:nvPicPr>
          <p:cNvPr id="5123" name="Picture 3" descr="G:\DCIM\673___03\IMG_7109.JPG"/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>
            <a:off x="4572000" y="4581128"/>
            <a:ext cx="2295828" cy="1721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G:\DCIM\673___03\IMG_710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2160" y="2780928"/>
            <a:ext cx="2016224" cy="151227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043608" y="0"/>
            <a:ext cx="6192688" cy="6926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31640" y="908720"/>
            <a:ext cx="1418456" cy="2448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Нетрадиционные средства: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пробки,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паролон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палочки,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расчёски,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свечи,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печати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9552" y="6281936"/>
            <a:ext cx="2555776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Стеклянные мольберты 60х80 см, 20х30см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08304" y="4005064"/>
            <a:ext cx="183569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Альбом «Волшебные рисунки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72000" y="6137920"/>
            <a:ext cx="237626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/и «Волшебный кубик»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36296" y="260648"/>
            <a:ext cx="156247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Схемы-алгоритмы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59632" y="4437112"/>
            <a:ext cx="201622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Полоски картона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11960" y="3284984"/>
            <a:ext cx="156247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/и «Весёлые картинки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56176" y="2132856"/>
            <a:ext cx="156247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/и «Составь картинку»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5" cstate="print"/>
          <a:srcRect l="5762" r="12102" b="2420"/>
          <a:stretch>
            <a:fillRect/>
          </a:stretch>
        </p:blipFill>
        <p:spPr bwMode="auto">
          <a:xfrm>
            <a:off x="6012160" y="764704"/>
            <a:ext cx="1368152" cy="132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91872" y="2348880"/>
            <a:ext cx="11521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1840" y="908720"/>
            <a:ext cx="601216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1Анкетирование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Любит ли ваш ребёнок  рисовать? Чем? Как?»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2.Творческие мастерские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Ёлочные игрушки, «Подарок бабушке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мастер- класс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«Рисуем вместе с детьми»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3.Информационные папки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«Значение творчества 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развитии ребёнка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дошкольного возраста»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4.Дни открытых дверей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Просмотр НОД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5.Создание альбома для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«Что и как можно нарисовать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ладошкой и не только»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6.Организация совместных творческих выставок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7.Привлечение к участию в городских и интернет творческих конкурсах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099" name="Picture 3" descr="C:\Users\Елена\Desktop\IMG_6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3720" y="3140968"/>
            <a:ext cx="2520280" cy="2016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Елена\Desktop\IMG_6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230425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273630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980728"/>
            <a:ext cx="2915816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Взаимодействие  с родителями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5048" y="0"/>
            <a:ext cx="8568952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Деятельностный аспект личного вклада педагога в развитие образования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60648"/>
            <a:ext cx="7488832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Диапазон личного вклада  в развитие образования и степень его новизны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1340768"/>
            <a:ext cx="7488832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в использовании нетрадиционных техник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2132856"/>
            <a:ext cx="7488832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Изготовление «Прозрачных мольбертов»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Размером: 60х80 см, 20х30см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5733256"/>
            <a:ext cx="7272808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перспективного  плана по 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использованию нетрадиционных техник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рисования в образовательной деятельности с детьми подготовительной группе совместно со специалистами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7624" y="4005064"/>
            <a:ext cx="7416824" cy="15841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схем-алгоритмов, пооперационных карт изображения предметов разными нетрадиционными способами рисования, дидактических игр: «Волшебный кубик», «Весёлые картинки», «Составь картинку», компьютерной  игры «Рыбки»,кроссворда «Средства рисования»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87624" y="3140968"/>
            <a:ext cx="7416824" cy="698376"/>
          </a:xfrm>
          <a:prstGeom prst="roundRect">
            <a:avLst/>
          </a:prstGeom>
          <a:solidFill>
            <a:srgbClr val="CCECF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игр и упражнений для работы с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«Прозрачным  мольбертом»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855980"/>
          <a:ext cx="9144001" cy="6002020"/>
        </p:xfrm>
        <a:graphic>
          <a:graphicData uri="http://schemas.openxmlformats.org/drawingml/2006/table">
            <a:tbl>
              <a:tblPr/>
              <a:tblGrid>
                <a:gridCol w="1794200"/>
                <a:gridCol w="1544131"/>
                <a:gridCol w="1161661"/>
                <a:gridCol w="1296144"/>
                <a:gridCol w="1297756"/>
                <a:gridCol w="1054222"/>
                <a:gridCol w="995887"/>
              </a:tblGrid>
              <a:tr h="28105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Период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Текущая тема 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НОД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Совместная деятельность взрослых и детей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Организа</a:t>
                      </a:r>
                      <a:endParaRPr lang="ru-RU" sz="15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ция</a:t>
                      </a:r>
                      <a:r>
                        <a:rPr lang="ru-RU" sz="15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ПРС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Коррекционная работа по рекомендациям </a:t>
                      </a:r>
                      <a:r>
                        <a:rPr lang="ru-RU" sz="1500" b="1" dirty="0" smtClean="0">
                          <a:latin typeface="Times New Roman"/>
                          <a:ea typeface="Calibri"/>
                          <a:cs typeface="Times New Roman"/>
                        </a:rPr>
                        <a:t> специалистов ДОУ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взаимодействие с семьей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дефектолог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психолог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Учитель логопед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0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Тема месяца:«Золотая осень»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НОД/рисование/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Тема НОД «Осенний парк»(печать осенними листьями»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Цель: закрепление   умений  и навыков  печати осенними листьями.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Задачи: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Развивать творческий подход к изображению пейзажа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Рассматривание альбома «Осень золотая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Цель: расширить представления о «золотой»осени.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Сформировать понятие «золотая осень»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/и с мячом «Осенние приметы».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Наблюдение на прогулке за разнообразием цветовой гаммы осенних листьев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Внести гербарий листьев для рисования, рассматривания .Использование прозрачного мольберта.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/и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 «Найди по описанию листочки»,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/и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 «С какого дерева лист»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/и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 «Обведи по контуру».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latin typeface="Times New Roman"/>
                          <a:ea typeface="Calibri"/>
                          <a:cs typeface="Times New Roman"/>
                        </a:rPr>
                        <a:t>Рассмвтривание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 осенних листьев.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Цель: выделить особенности цвета, формы, величины. 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Игра «Дождь в лесу» 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Цель релаксация, развитие чувства </a:t>
                      </a:r>
                      <a:r>
                        <a:rPr lang="ru-RU" sz="1500" dirty="0" err="1">
                          <a:latin typeface="Times New Roman"/>
                          <a:ea typeface="Calibri"/>
                          <a:cs typeface="Times New Roman"/>
                        </a:rPr>
                        <a:t>эмпатии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Слушаем тишину»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Цели: снять мышечное напряжение; упражнять в концентрации внимания; учить управлять своим эмоциональным </a:t>
                      </a: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состоянием.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/и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 « Когда это бывает».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Составление рассказа 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по рисункам детей «Осенний парк»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На прогулке </a:t>
                      </a:r>
                      <a:r>
                        <a:rPr lang="ru-RU" sz="1500" dirty="0" err="1" smtClean="0">
                          <a:latin typeface="Times New Roman"/>
                          <a:ea typeface="Calibri"/>
                          <a:cs typeface="Times New Roman"/>
                        </a:rPr>
                        <a:t>рассмо</a:t>
                      </a:r>
                      <a:endParaRPr lang="ru-RU" sz="15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треть 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разнообразие осенних </a:t>
                      </a:r>
                      <a:r>
                        <a:rPr lang="ru-RU" sz="1500" dirty="0" err="1">
                          <a:latin typeface="Times New Roman"/>
                          <a:ea typeface="Calibri"/>
                          <a:cs typeface="Times New Roman"/>
                        </a:rPr>
                        <a:t>листьв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, обратить внимание на красоту осенней природы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-92333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Фрагмент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ерспективного плана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2022-2023уч.год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подготовительная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группа/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0"/>
            <a:ext cx="8064896" cy="1103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Транслируемость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практических достижений в профессиональной деятельности педагогического работника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9712" y="2492896"/>
            <a:ext cx="5544616" cy="914400"/>
          </a:xfrm>
          <a:prstGeom prst="roundRect">
            <a:avLst/>
          </a:prstGeom>
          <a:solidFill>
            <a:srgbClr val="A7F7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Публикации на интернет сайте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ns portal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конспекты НОД,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кроссворд,презентации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9712" y="1412776"/>
            <a:ext cx="5760640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во всероссийских творческих конкурсах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Талантоха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Рассударики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9712" y="3717032"/>
            <a:ext cx="5472608" cy="914400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Городской конкурс педагогического мастерства</a:t>
            </a:r>
          </a:p>
          <a:p>
            <a:pPr lvl="0"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«Профи -2014»Показ НОД по изо деятельности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67744" y="4869160"/>
            <a:ext cx="4176464" cy="17281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МКДОУ Д/С №67</a:t>
            </a:r>
          </a:p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компенсирующего вида</a:t>
            </a:r>
          </a:p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педагогическом совете</a:t>
            </a:r>
          </a:p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теме: «Использование в воспитательно-образовательном процессе элементов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терапии»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G:\фото водяной+развивающая среда\DSC_0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784" y="2276872"/>
            <a:ext cx="1944216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D:\Новая папка\DSCN2423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 t="6973" r="3514" b="3344"/>
          <a:stretch>
            <a:fillRect/>
          </a:stretch>
        </p:blipFill>
        <p:spPr bwMode="auto">
          <a:xfrm>
            <a:off x="6516216" y="4725144"/>
            <a:ext cx="2483768" cy="1800614"/>
          </a:xfrm>
          <a:prstGeom prst="rect">
            <a:avLst/>
          </a:prstGeom>
          <a:noFill/>
        </p:spPr>
      </p:pic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51520" y="4616158"/>
          <a:ext cx="1584176" cy="224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Acrobat Document" r:id="rId5" imgW="5668166" imgH="8019048" progId="AcroExch.Document.11">
                  <p:embed/>
                </p:oleObj>
              </mc:Choice>
              <mc:Fallback>
                <p:oleObj name="Acrobat Document" r:id="rId5" imgW="5668166" imgH="8019048" progId="AcroExch.Document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616158"/>
                        <a:ext cx="1584176" cy="22418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0" name="Picture 6" descr="C:\Users\Елена\Desktop\свидетельства\svidetelstvo-115356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52736"/>
            <a:ext cx="1309723" cy="1844824"/>
          </a:xfrm>
          <a:prstGeom prst="rect">
            <a:avLst/>
          </a:prstGeom>
          <a:noFill/>
        </p:spPr>
      </p:pic>
      <p:pic>
        <p:nvPicPr>
          <p:cNvPr id="17" name="Picture 3" descr="D:\Новая папка\DSCN2420.JPG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 rot="16200000">
            <a:off x="198227" y="2834222"/>
            <a:ext cx="1934885" cy="1540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88640"/>
            <a:ext cx="7056784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9104" y="1484784"/>
            <a:ext cx="8064896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Г.Н.Давыдова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«Нетрадиционные техники в детском саду»(1,2 часть).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2.А.В.Никитин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«Нетрадиционные техники рисования в детском саду»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3.М.В.Кудейко «Необычные способы рисования для больших и маленьких фантазёров»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Т.А.Цквитария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«Нетрадиционные техники рисования»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Е.В.Потапова «Изобразительная деятельность и художественный труд с использованием современных материалов».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6.Т.С.Комарова. О.Ю.Зырянова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«Преемственность в формировании художественного творчества детей  в детском саду»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Интернет ресурсы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1.http://cyberleninka.ru/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www.art.urok.ru/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www. Obruch.ru/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0787" y="2420888"/>
            <a:ext cx="867321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9612" y="-7958"/>
            <a:ext cx="6984776" cy="46166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презентации: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594928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Дзержинск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Нижегородской  обл.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2024г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95067"/>
            <a:ext cx="7056784" cy="22322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художественно- творческих способностей у детей дошкольного возраста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нарушениями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опорно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двигательного аппарата  через использование нетрадиционных техник  рисования»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3123887"/>
            <a:ext cx="624644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«Нетрадиционные техники рисования помогут детям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почувствовать себя свободными, помогут раскрепоститься,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увидеть и передать на бумаге то, что обычными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способами сделать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намного труднее. А главное, нетрадиционные техники рисования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дают ребенку возможность удивиться и порадоваться миру</a:t>
            </a:r>
            <a:r>
              <a:rPr lang="ru-RU" sz="1600" i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Шклярова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99592" y="1196752"/>
            <a:ext cx="7560840" cy="12744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Одна из приоритетных задач ФГОС ДО 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«Создание благоприятных условий развития способностей и творческого потенциала каждого ребенка как субъекта отношений с самим собой, другими детьми, взрослыми и миром»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3068960"/>
            <a:ext cx="8208912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  Г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ДОУ «Детский сад № 67»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«Художественно-эстетическое развитие»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«Изобразительная  деятельность»(рисование)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1680" y="4581128"/>
            <a:ext cx="5904656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нетрадиционных техник  рисования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99792" y="5733256"/>
            <a:ext cx="42484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355976" y="2492896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355976" y="407707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5301208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0"/>
            <a:ext cx="7848872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личного вклада педагога в развитие образования: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1052736"/>
            <a:ext cx="6228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3883310" cy="291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19227"/>
            <a:ext cx="4171028" cy="289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03648" y="375808"/>
            <a:ext cx="7056784" cy="5694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Ведущая педагогическая идея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99592" y="1152616"/>
            <a:ext cx="80648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художественно-творческих способностей воспитанников с НОДА будет успешным если систематически использовать нетрадиционные техники и средства рисования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88640"/>
            <a:ext cx="6768752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Деятельностный аспект личного вклада педагога в развитие образования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9632" y="2420888"/>
            <a:ext cx="7704856" cy="424847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Направления работы по использованию нетрадиционных техник рисования: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 рисования отдельных предметов к рисованию сюжетных эпизодов и далее к сюжетному рисованию;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 применения наиболее простых видов нетрадиционной техники изображения к более сложным;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 использования готового оборудования, материала к применению таких, которые необходимо самим изготовить;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 использования метода подражания к самостоятельному выполнению замысла;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 применения в рисунке одного вида техники к использованию смешанных техник изображения;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 индивидуальной работы к коллективному изображению предметов, сюжетов нетрадиционной техники рисования.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196752"/>
            <a:ext cx="3600400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этап – репродуктивный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Цель: ознакомление с нетрадиционными техниками рисования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1196752"/>
            <a:ext cx="3672408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этап – творческий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:создание условий для развития художественно творческих способностей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лена работа самообразование\ДС-67\дет сад\Изображение 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49080"/>
            <a:ext cx="2520280" cy="201622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331640" y="188640"/>
            <a:ext cx="6768752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Деятельностный аспект личного вклада педагога в развитие образования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3" name="Picture 1" descr="F:\Фото Е.И Дс 67\654___02\IMG_5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556792"/>
            <a:ext cx="3059832" cy="2592287"/>
          </a:xfrm>
          <a:prstGeom prst="rect">
            <a:avLst/>
          </a:prstGeom>
          <a:noFill/>
        </p:spPr>
      </p:pic>
      <p:pic>
        <p:nvPicPr>
          <p:cNvPr id="2050" name="Picture 2" descr="F:\Фото Е.И Дс 67\654___02\IMG_5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852936"/>
            <a:ext cx="2280300" cy="1944216"/>
          </a:xfrm>
          <a:prstGeom prst="rect">
            <a:avLst/>
          </a:prstGeom>
          <a:noFill/>
        </p:spPr>
      </p:pic>
      <p:pic>
        <p:nvPicPr>
          <p:cNvPr id="10" name="Picture 2" descr="F:\Фото Е.И Дс 67\656___04\IMG_59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844824"/>
            <a:ext cx="1800200" cy="1607321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2915816" y="1268760"/>
            <a:ext cx="3024336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этап-репродуктивный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1484784"/>
            <a:ext cx="230425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средняя группа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2348880"/>
            <a:ext cx="3096344" cy="17281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печать ладонью, пальчиком, кулачком, обеими руками Оттиск картофелем, тычок  ватными палочками, печать губкой ,мятой бумагой</a:t>
            </a:r>
            <a:endParaRPr lang="ru-RU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6" cstate="print"/>
          <a:srcRect r="16252"/>
          <a:stretch>
            <a:fillRect/>
          </a:stretch>
        </p:blipFill>
        <p:spPr bwMode="auto">
          <a:xfrm>
            <a:off x="5724128" y="4375556"/>
            <a:ext cx="2771800" cy="248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D:\Новая папка\DSCN24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5049035"/>
            <a:ext cx="2411760" cy="1808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31640" y="188640"/>
            <a:ext cx="6768752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Деятельностный аспект личного вклада педагога в развитие образования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Документы\дети,пасха.рисунки\IMG_6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09120"/>
            <a:ext cx="280831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Новая папка\DSCN2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04864"/>
            <a:ext cx="2808312" cy="1944216"/>
          </a:xfrm>
          <a:prstGeom prst="rect">
            <a:avLst/>
          </a:prstGeom>
          <a:noFill/>
        </p:spPr>
      </p:pic>
      <p:pic>
        <p:nvPicPr>
          <p:cNvPr id="1028" name="Picture 4" descr="D:\Новая папка\DSCN24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365104"/>
            <a:ext cx="3056736" cy="2132856"/>
          </a:xfrm>
          <a:prstGeom prst="rect">
            <a:avLst/>
          </a:prstGeom>
          <a:noFill/>
        </p:spPr>
      </p:pic>
      <p:pic>
        <p:nvPicPr>
          <p:cNvPr id="3075" name="Picture 3" descr="F:\Фото Е.И Дс 67\IMG_63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268760"/>
            <a:ext cx="2425271" cy="1819077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987824" y="1196752"/>
            <a:ext cx="2880320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- репродуктивный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1412776"/>
            <a:ext cx="2376264" cy="720080"/>
          </a:xfrm>
          <a:prstGeom prst="round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Старшая группа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6" y="2708920"/>
            <a:ext cx="3456384" cy="1368152"/>
          </a:xfrm>
          <a:prstGeom prst="round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парафиновой свечой, прорисовка расчёской,</a:t>
            </a: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печать  ребром картона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Рисунок 10" descr="C:\Users\Елена\AppData\Local\Microsoft\Windows\Temporary Internet Files\Content.Word\IMG_713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861048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Фото Е.И Дс 67\Изображение 355.jpg"/>
          <p:cNvPicPr>
            <a:picLocks noChangeAspect="1" noChangeArrowheads="1"/>
          </p:cNvPicPr>
          <p:nvPr/>
        </p:nvPicPr>
        <p:blipFill>
          <a:blip r:embed="rId2" cstate="print"/>
          <a:srcRect r="13098"/>
          <a:stretch>
            <a:fillRect/>
          </a:stretch>
        </p:blipFill>
        <p:spPr bwMode="auto">
          <a:xfrm>
            <a:off x="6516216" y="2852936"/>
            <a:ext cx="2448272" cy="2113058"/>
          </a:xfrm>
          <a:prstGeom prst="rect">
            <a:avLst/>
          </a:prstGeom>
          <a:noFill/>
        </p:spPr>
      </p:pic>
      <p:pic>
        <p:nvPicPr>
          <p:cNvPr id="4100" name="Picture 4" descr="F:\Фото Е.И Дс 67\Изображение 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852936"/>
            <a:ext cx="2376264" cy="1998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5048" y="0"/>
            <a:ext cx="8568952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Деятельностный аспект личного вклада педагога в развитие образования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 l="5303" r="14868"/>
          <a:stretch>
            <a:fillRect/>
          </a:stretch>
        </p:blipFill>
        <p:spPr bwMode="auto">
          <a:xfrm>
            <a:off x="6660232" y="4727286"/>
            <a:ext cx="2267744" cy="213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907395" y="1717341"/>
            <a:ext cx="248133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836712"/>
            <a:ext cx="26642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09120"/>
            <a:ext cx="241766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4509120"/>
            <a:ext cx="211556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F:\Фото Е.И Дс 67\IMG_61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6347" y="5072495"/>
            <a:ext cx="1904720" cy="1511228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2627784" y="908720"/>
            <a:ext cx="273630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-репродуктивный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980728"/>
            <a:ext cx="2088232" cy="100811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3140968"/>
            <a:ext cx="3672408" cy="108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Прозрачный  мольберт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1.60Х80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2. 30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каждого ребёнка.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2132856"/>
            <a:ext cx="3563888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Монотопия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раздувание краски,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по стеклу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048" y="0"/>
            <a:ext cx="8568952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Деятельностный аспект личного вклада педагога в развитие образования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F:\лена работа самообразование\ДС-67\дет сад\Изображение 101.jpg"/>
          <p:cNvPicPr>
            <a:picLocks noChangeAspect="1" noChangeArrowheads="1"/>
          </p:cNvPicPr>
          <p:nvPr/>
        </p:nvPicPr>
        <p:blipFill>
          <a:blip r:embed="rId2" cstate="print"/>
          <a:srcRect l="4691" t="64176" r="59485" b="5118"/>
          <a:stretch>
            <a:fillRect/>
          </a:stretch>
        </p:blipFill>
        <p:spPr bwMode="auto">
          <a:xfrm>
            <a:off x="0" y="5301208"/>
            <a:ext cx="1910107" cy="1296144"/>
          </a:xfrm>
          <a:prstGeom prst="rect">
            <a:avLst/>
          </a:prstGeom>
          <a:noFill/>
        </p:spPr>
      </p:pic>
      <p:pic>
        <p:nvPicPr>
          <p:cNvPr id="1031" name="Picture 7" descr="F:\Фото Е.И Дс 67\659___10\IMG_6134.JPG"/>
          <p:cNvPicPr>
            <a:picLocks noChangeAspect="1" noChangeArrowheads="1"/>
          </p:cNvPicPr>
          <p:nvPr/>
        </p:nvPicPr>
        <p:blipFill>
          <a:blip r:embed="rId3" cstate="print"/>
          <a:srcRect t="5999" b="10481"/>
          <a:stretch>
            <a:fillRect/>
          </a:stretch>
        </p:blipFill>
        <p:spPr bwMode="auto">
          <a:xfrm>
            <a:off x="3491880" y="2420888"/>
            <a:ext cx="1440160" cy="1603659"/>
          </a:xfrm>
          <a:prstGeom prst="rect">
            <a:avLst/>
          </a:prstGeom>
          <a:noFill/>
        </p:spPr>
      </p:pic>
      <p:pic>
        <p:nvPicPr>
          <p:cNvPr id="1036" name="Picture 12" descr="F:\Фото Е.И Дс 67\IMG_6142.JPG"/>
          <p:cNvPicPr>
            <a:picLocks noChangeAspect="1" noChangeArrowheads="1"/>
          </p:cNvPicPr>
          <p:nvPr/>
        </p:nvPicPr>
        <p:blipFill>
          <a:blip r:embed="rId4" cstate="print"/>
          <a:srcRect l="11701"/>
          <a:stretch>
            <a:fillRect/>
          </a:stretch>
        </p:blipFill>
        <p:spPr bwMode="auto">
          <a:xfrm>
            <a:off x="5076056" y="3861048"/>
            <a:ext cx="1797526" cy="1368152"/>
          </a:xfrm>
          <a:prstGeom prst="rect">
            <a:avLst/>
          </a:prstGeom>
          <a:noFill/>
        </p:spPr>
      </p:pic>
      <p:pic>
        <p:nvPicPr>
          <p:cNvPr id="1037" name="Picture 13" descr="F:\Фото Е.И Дс 67\IMG_63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5229200"/>
            <a:ext cx="1654037" cy="1440160"/>
          </a:xfrm>
          <a:prstGeom prst="rect">
            <a:avLst/>
          </a:prstGeom>
          <a:noFill/>
        </p:spPr>
      </p:pic>
      <p:pic>
        <p:nvPicPr>
          <p:cNvPr id="1038" name="Picture 14" descr="D:\Новая папка\DSCN2439.JPG"/>
          <p:cNvPicPr>
            <a:picLocks noChangeAspect="1" noChangeArrowheads="1"/>
          </p:cNvPicPr>
          <p:nvPr/>
        </p:nvPicPr>
        <p:blipFill>
          <a:blip r:embed="rId6" cstate="print"/>
          <a:srcRect b="5531"/>
          <a:stretch>
            <a:fillRect/>
          </a:stretch>
        </p:blipFill>
        <p:spPr bwMode="auto">
          <a:xfrm>
            <a:off x="1475656" y="3861048"/>
            <a:ext cx="1368152" cy="1296144"/>
          </a:xfrm>
          <a:prstGeom prst="rect">
            <a:avLst/>
          </a:prstGeom>
          <a:noFill/>
        </p:spPr>
      </p:pic>
      <p:pic>
        <p:nvPicPr>
          <p:cNvPr id="22" name="Picture 11" descr="F:\Фото Е.И Дс 67\IMG_61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5345832"/>
            <a:ext cx="2041923" cy="1323528"/>
          </a:xfrm>
          <a:prstGeom prst="rect">
            <a:avLst/>
          </a:prstGeom>
          <a:noFill/>
        </p:spPr>
      </p:pic>
      <p:pic>
        <p:nvPicPr>
          <p:cNvPr id="1040" name="Picture 16" descr="D:\Новая папка\DSCN2438.JPG"/>
          <p:cNvPicPr>
            <a:picLocks noChangeAspect="1" noChangeArrowheads="1"/>
          </p:cNvPicPr>
          <p:nvPr/>
        </p:nvPicPr>
        <p:blipFill>
          <a:blip r:embed="rId8" cstate="print"/>
          <a:srcRect b="5531"/>
          <a:stretch>
            <a:fillRect/>
          </a:stretch>
        </p:blipFill>
        <p:spPr bwMode="auto">
          <a:xfrm>
            <a:off x="5004048" y="2492896"/>
            <a:ext cx="1800200" cy="1224136"/>
          </a:xfrm>
          <a:prstGeom prst="rect">
            <a:avLst/>
          </a:prstGeom>
          <a:noFill/>
        </p:spPr>
      </p:pic>
      <p:pic>
        <p:nvPicPr>
          <p:cNvPr id="1041" name="Picture 17" descr="G:\DCIM\673___03\IMG_703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5301208"/>
            <a:ext cx="1902939" cy="1368152"/>
          </a:xfrm>
          <a:prstGeom prst="rect">
            <a:avLst/>
          </a:prstGeom>
          <a:noFill/>
        </p:spPr>
      </p:pic>
      <p:pic>
        <p:nvPicPr>
          <p:cNvPr id="25" name="Picture 3" descr="F:\лена работа самообразование\ДС-67\дет сад\Новая папка\Изображение 040.jpg"/>
          <p:cNvPicPr>
            <a:picLocks noChangeAspect="1" noChangeArrowheads="1"/>
          </p:cNvPicPr>
          <p:nvPr/>
        </p:nvPicPr>
        <p:blipFill>
          <a:blip r:embed="rId10" cstate="print"/>
          <a:srcRect l="9855" t="11235" r="14008" b="11249"/>
          <a:stretch>
            <a:fillRect/>
          </a:stretch>
        </p:blipFill>
        <p:spPr bwMode="auto">
          <a:xfrm>
            <a:off x="179512" y="2348880"/>
            <a:ext cx="1512168" cy="1440160"/>
          </a:xfrm>
          <a:prstGeom prst="rect">
            <a:avLst/>
          </a:prstGeom>
          <a:noFill/>
        </p:spPr>
      </p:pic>
      <p:sp>
        <p:nvSpPr>
          <p:cNvPr id="27" name="Скругленный прямоугольник 26"/>
          <p:cNvSpPr/>
          <p:nvPr/>
        </p:nvSpPr>
        <p:spPr>
          <a:xfrm>
            <a:off x="3347864" y="908720"/>
            <a:ext cx="2736304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-творческий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1520" y="1556792"/>
            <a:ext cx="8676456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совместной и самостоятельной творческой деятельности воспитанников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 cstate="print"/>
          <a:srcRect l="9543" r="14110"/>
          <a:stretch>
            <a:fillRect/>
          </a:stretch>
        </p:blipFill>
        <p:spPr bwMode="auto">
          <a:xfrm>
            <a:off x="6876256" y="2348880"/>
            <a:ext cx="201622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 descr="C:\Users\Елена\AppData\Local\Microsoft\Windows\Temporary Internet Files\Content.Word\IMG_7137.jpg"/>
          <p:cNvPicPr/>
          <p:nvPr/>
        </p:nvPicPr>
        <p:blipFill>
          <a:blip r:embed="rId12" cstate="print"/>
          <a:srcRect t="2875" r="1726" b="3514"/>
          <a:stretch>
            <a:fillRect/>
          </a:stretch>
        </p:blipFill>
        <p:spPr bwMode="auto">
          <a:xfrm>
            <a:off x="2987824" y="3717032"/>
            <a:ext cx="1872208" cy="160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C:\Users\Елена\AppData\Local\Microsoft\Windows\Temporary Internet Files\Content.Word\IMG_7139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63688" y="2348880"/>
            <a:ext cx="1728192" cy="154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C:\Users\Елена\AppData\Local\Microsoft\Windows\Temporary Internet Files\Content.Word\IMG_7140.jpg"/>
          <p:cNvPicPr/>
          <p:nvPr/>
        </p:nvPicPr>
        <p:blipFill>
          <a:blip r:embed="rId14" cstate="print"/>
          <a:srcRect t="4678" r="7868" b="4678"/>
          <a:stretch>
            <a:fillRect/>
          </a:stretch>
        </p:blipFill>
        <p:spPr bwMode="auto">
          <a:xfrm>
            <a:off x="179512" y="3861048"/>
            <a:ext cx="1296144" cy="133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F:\лена работа самообразование\фото пожилой чел\IMG_6746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6296" y="5373216"/>
            <a:ext cx="1691680" cy="1268760"/>
          </a:xfrm>
          <a:prstGeom prst="rect">
            <a:avLst/>
          </a:prstGeom>
          <a:noFill/>
        </p:spPr>
      </p:pic>
      <p:pic>
        <p:nvPicPr>
          <p:cNvPr id="14340" name="Picture 4" descr="F:\лена работа самообразование\фото пдд\IMG_6704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92280" y="4005064"/>
            <a:ext cx="1800200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3102</TotalTime>
  <Words>973</Words>
  <Application>Microsoft Office PowerPoint</Application>
  <PresentationFormat>Экран (4:3)</PresentationFormat>
  <Paragraphs>169</Paragraphs>
  <Slides>16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302</cp:revision>
  <dcterms:created xsi:type="dcterms:W3CDTF">2015-03-17T17:55:21Z</dcterms:created>
  <dcterms:modified xsi:type="dcterms:W3CDTF">2024-02-19T17:24:20Z</dcterms:modified>
</cp:coreProperties>
</file>