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2"/>
  </p:notesMasterIdLst>
  <p:sldIdLst>
    <p:sldId id="381" r:id="rId2"/>
    <p:sldId id="401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1C0B7F"/>
    <a:srgbClr val="226838"/>
    <a:srgbClr val="4B8109"/>
    <a:srgbClr val="4762A7"/>
    <a:srgbClr val="F4BEBF"/>
    <a:srgbClr val="CCECFF"/>
    <a:srgbClr val="601A5B"/>
    <a:srgbClr val="006F96"/>
    <a:srgbClr val="09700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81" autoAdjust="0"/>
    <p:restoredTop sz="94660"/>
  </p:normalViewPr>
  <p:slideViewPr>
    <p:cSldViewPr>
      <p:cViewPr varScale="1">
        <p:scale>
          <a:sx n="116" d="100"/>
          <a:sy n="116" d="100"/>
        </p:scale>
        <p:origin x="-4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862" y="-108"/>
      </p:cViewPr>
      <p:guideLst>
        <p:guide orient="horz" pos="2880"/>
        <p:guide orient="horz" pos="3127"/>
        <p:guide pos="216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B17FC-52EA-4409-89D9-8059CBF82CA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2320E-BEE5-4E4F-BCE6-3D3E7C1FC314}">
      <dgm:prSet custT="1"/>
      <dgm:spPr/>
      <dgm:t>
        <a:bodyPr/>
        <a:lstStyle/>
        <a:p>
          <a:pPr rtl="0"/>
          <a:r>
            <a:rPr lang="ru-RU" sz="1100" b="1" dirty="0" smtClean="0"/>
            <a:t>Системно - </a:t>
          </a:r>
          <a:r>
            <a:rPr lang="ru-RU" sz="1100" b="1" dirty="0" err="1" smtClean="0"/>
            <a:t>деятельностный</a:t>
          </a:r>
          <a:r>
            <a:rPr lang="ru-RU" sz="1100" b="1" dirty="0" smtClean="0"/>
            <a:t> подход </a:t>
          </a:r>
          <a:endParaRPr lang="ru-RU" sz="1100" b="1" dirty="0"/>
        </a:p>
      </dgm:t>
    </dgm:pt>
    <dgm:pt modelId="{0EEE5079-B483-4D66-BD3D-AA9A1395B4B5}" type="parTrans" cxnId="{69D56778-FE91-4E47-8C14-2BC911FD3F4A}">
      <dgm:prSet/>
      <dgm:spPr/>
      <dgm:t>
        <a:bodyPr/>
        <a:lstStyle/>
        <a:p>
          <a:endParaRPr lang="ru-RU"/>
        </a:p>
      </dgm:t>
    </dgm:pt>
    <dgm:pt modelId="{D428639C-354E-43B2-9F08-27B62B7DDB26}" type="sibTrans" cxnId="{69D56778-FE91-4E47-8C14-2BC911FD3F4A}">
      <dgm:prSet/>
      <dgm:spPr/>
      <dgm:t>
        <a:bodyPr/>
        <a:lstStyle/>
        <a:p>
          <a:endParaRPr lang="ru-RU"/>
        </a:p>
      </dgm:t>
    </dgm:pt>
    <dgm:pt modelId="{A7B9A4FB-4212-4365-9E57-77B9ECF7B167}">
      <dgm:prSet custT="1"/>
      <dgm:spPr/>
      <dgm:t>
        <a:bodyPr/>
        <a:lstStyle/>
        <a:p>
          <a:pPr rtl="0"/>
          <a:r>
            <a:rPr lang="ru-RU" sz="1100" b="0" dirty="0" smtClean="0"/>
            <a:t>Самопознание   Саморазвитие Самовоспитание</a:t>
          </a:r>
          <a:endParaRPr lang="ru-RU" sz="1100" b="0" dirty="0"/>
        </a:p>
      </dgm:t>
    </dgm:pt>
    <dgm:pt modelId="{B9F0D30C-E4DE-4109-99AF-B713B10C9946}" type="parTrans" cxnId="{F4C25C78-4E4C-438E-8E23-991A8C85D8D2}">
      <dgm:prSet/>
      <dgm:spPr/>
      <dgm:t>
        <a:bodyPr/>
        <a:lstStyle/>
        <a:p>
          <a:endParaRPr lang="ru-RU"/>
        </a:p>
      </dgm:t>
    </dgm:pt>
    <dgm:pt modelId="{89D2B4ED-C77C-415D-9089-5C956DF69140}" type="sibTrans" cxnId="{F4C25C78-4E4C-438E-8E23-991A8C85D8D2}">
      <dgm:prSet/>
      <dgm:spPr/>
      <dgm:t>
        <a:bodyPr/>
        <a:lstStyle/>
        <a:p>
          <a:endParaRPr lang="ru-RU"/>
        </a:p>
      </dgm:t>
    </dgm:pt>
    <dgm:pt modelId="{B0E25486-A6A9-4D99-9187-05033B783C1E}">
      <dgm:prSet custT="1"/>
      <dgm:spPr/>
      <dgm:t>
        <a:bodyPr/>
        <a:lstStyle/>
        <a:p>
          <a:pPr rtl="0"/>
          <a:r>
            <a:rPr lang="ru-RU" sz="1100" b="0" dirty="0" smtClean="0"/>
            <a:t>Формирование внутренней позиции личности</a:t>
          </a:r>
          <a:endParaRPr lang="ru-RU" sz="1100" b="0" dirty="0"/>
        </a:p>
      </dgm:t>
    </dgm:pt>
    <dgm:pt modelId="{D11B8530-C33A-4B71-8E2C-1A796FB209E8}" type="parTrans" cxnId="{C38B4F76-6C4B-49D5-A85B-BF4115DF0F61}">
      <dgm:prSet/>
      <dgm:spPr/>
      <dgm:t>
        <a:bodyPr/>
        <a:lstStyle/>
        <a:p>
          <a:endParaRPr lang="ru-RU"/>
        </a:p>
      </dgm:t>
    </dgm:pt>
    <dgm:pt modelId="{E817D63A-379B-4E6F-BB76-DFC1609E1107}" type="sibTrans" cxnId="{C38B4F76-6C4B-49D5-A85B-BF4115DF0F61}">
      <dgm:prSet/>
      <dgm:spPr/>
      <dgm:t>
        <a:bodyPr/>
        <a:lstStyle/>
        <a:p>
          <a:endParaRPr lang="ru-RU"/>
        </a:p>
      </dgm:t>
    </dgm:pt>
    <dgm:pt modelId="{52339AE4-800F-4537-8ADF-F576363F4540}" type="pres">
      <dgm:prSet presAssocID="{C75B17FC-52EA-4409-89D9-8059CBF82C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77ADB-8FFD-4AB7-B4DF-5A9FFA4C5226}" type="pres">
      <dgm:prSet presAssocID="{B0E25486-A6A9-4D99-9187-05033B783C1E}" presName="boxAndChildren" presStyleCnt="0"/>
      <dgm:spPr/>
    </dgm:pt>
    <dgm:pt modelId="{2BE506E1-52C1-494D-A309-3D324D0A1926}" type="pres">
      <dgm:prSet presAssocID="{B0E25486-A6A9-4D99-9187-05033B783C1E}" presName="parentTextBox" presStyleLbl="node1" presStyleIdx="0" presStyleCnt="3"/>
      <dgm:spPr/>
      <dgm:t>
        <a:bodyPr/>
        <a:lstStyle/>
        <a:p>
          <a:endParaRPr lang="ru-RU"/>
        </a:p>
      </dgm:t>
    </dgm:pt>
    <dgm:pt modelId="{F0DC2260-FD75-43DB-83A8-C42292C839D6}" type="pres">
      <dgm:prSet presAssocID="{89D2B4ED-C77C-415D-9089-5C956DF69140}" presName="sp" presStyleCnt="0"/>
      <dgm:spPr/>
    </dgm:pt>
    <dgm:pt modelId="{3D17CFA6-B629-4FBB-9A26-1BABEC5AD5C2}" type="pres">
      <dgm:prSet presAssocID="{A7B9A4FB-4212-4365-9E57-77B9ECF7B167}" presName="arrowAndChildren" presStyleCnt="0"/>
      <dgm:spPr/>
    </dgm:pt>
    <dgm:pt modelId="{FF9FA0B7-12F2-428A-8CA0-5E6ED88CCB3D}" type="pres">
      <dgm:prSet presAssocID="{A7B9A4FB-4212-4365-9E57-77B9ECF7B167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D4F9FB2-2B46-46AE-834F-D179A6B06998}" type="pres">
      <dgm:prSet presAssocID="{D428639C-354E-43B2-9F08-27B62B7DDB26}" presName="sp" presStyleCnt="0"/>
      <dgm:spPr/>
    </dgm:pt>
    <dgm:pt modelId="{2933CBEA-4EF3-46CB-B4D2-09F232476060}" type="pres">
      <dgm:prSet presAssocID="{5EE2320E-BEE5-4E4F-BCE6-3D3E7C1FC314}" presName="arrowAndChildren" presStyleCnt="0"/>
      <dgm:spPr/>
    </dgm:pt>
    <dgm:pt modelId="{346A5B3C-69CB-4000-8577-A77C6DF01DDB}" type="pres">
      <dgm:prSet presAssocID="{5EE2320E-BEE5-4E4F-BCE6-3D3E7C1FC314}" presName="parentTextArrow" presStyleLbl="node1" presStyleIdx="2" presStyleCnt="3" custLinFactNeighborY="-46"/>
      <dgm:spPr/>
      <dgm:t>
        <a:bodyPr/>
        <a:lstStyle/>
        <a:p>
          <a:endParaRPr lang="ru-RU"/>
        </a:p>
      </dgm:t>
    </dgm:pt>
  </dgm:ptLst>
  <dgm:cxnLst>
    <dgm:cxn modelId="{9AE43251-04B8-4ABF-92C4-73F6A50A6ACD}" type="presOf" srcId="{5EE2320E-BEE5-4E4F-BCE6-3D3E7C1FC314}" destId="{346A5B3C-69CB-4000-8577-A77C6DF01DDB}" srcOrd="0" destOrd="0" presId="urn:microsoft.com/office/officeart/2005/8/layout/process4"/>
    <dgm:cxn modelId="{CA7D9666-4FE2-43D5-89F5-DCD1B4C9CCAB}" type="presOf" srcId="{A7B9A4FB-4212-4365-9E57-77B9ECF7B167}" destId="{FF9FA0B7-12F2-428A-8CA0-5E6ED88CCB3D}" srcOrd="0" destOrd="0" presId="urn:microsoft.com/office/officeart/2005/8/layout/process4"/>
    <dgm:cxn modelId="{69D56778-FE91-4E47-8C14-2BC911FD3F4A}" srcId="{C75B17FC-52EA-4409-89D9-8059CBF82CA1}" destId="{5EE2320E-BEE5-4E4F-BCE6-3D3E7C1FC314}" srcOrd="0" destOrd="0" parTransId="{0EEE5079-B483-4D66-BD3D-AA9A1395B4B5}" sibTransId="{D428639C-354E-43B2-9F08-27B62B7DDB26}"/>
    <dgm:cxn modelId="{A46C446E-0D98-4B9C-A707-6327F42AD1D3}" type="presOf" srcId="{B0E25486-A6A9-4D99-9187-05033B783C1E}" destId="{2BE506E1-52C1-494D-A309-3D324D0A1926}" srcOrd="0" destOrd="0" presId="urn:microsoft.com/office/officeart/2005/8/layout/process4"/>
    <dgm:cxn modelId="{F4C25C78-4E4C-438E-8E23-991A8C85D8D2}" srcId="{C75B17FC-52EA-4409-89D9-8059CBF82CA1}" destId="{A7B9A4FB-4212-4365-9E57-77B9ECF7B167}" srcOrd="1" destOrd="0" parTransId="{B9F0D30C-E4DE-4109-99AF-B713B10C9946}" sibTransId="{89D2B4ED-C77C-415D-9089-5C956DF69140}"/>
    <dgm:cxn modelId="{16C4140B-79C1-4EA0-8B9A-87BD50B5247C}" type="presOf" srcId="{C75B17FC-52EA-4409-89D9-8059CBF82CA1}" destId="{52339AE4-800F-4537-8ADF-F576363F4540}" srcOrd="0" destOrd="0" presId="urn:microsoft.com/office/officeart/2005/8/layout/process4"/>
    <dgm:cxn modelId="{C38B4F76-6C4B-49D5-A85B-BF4115DF0F61}" srcId="{C75B17FC-52EA-4409-89D9-8059CBF82CA1}" destId="{B0E25486-A6A9-4D99-9187-05033B783C1E}" srcOrd="2" destOrd="0" parTransId="{D11B8530-C33A-4B71-8E2C-1A796FB209E8}" sibTransId="{E817D63A-379B-4E6F-BB76-DFC1609E1107}"/>
    <dgm:cxn modelId="{5740B525-86D9-4B8A-A343-34B17CC2DB97}" type="presParOf" srcId="{52339AE4-800F-4537-8ADF-F576363F4540}" destId="{4B677ADB-8FFD-4AB7-B4DF-5A9FFA4C5226}" srcOrd="0" destOrd="0" presId="urn:microsoft.com/office/officeart/2005/8/layout/process4"/>
    <dgm:cxn modelId="{B45A8A7F-CE36-4EA3-9D63-9E1FE5D6363B}" type="presParOf" srcId="{4B677ADB-8FFD-4AB7-B4DF-5A9FFA4C5226}" destId="{2BE506E1-52C1-494D-A309-3D324D0A1926}" srcOrd="0" destOrd="0" presId="urn:microsoft.com/office/officeart/2005/8/layout/process4"/>
    <dgm:cxn modelId="{55D0AA9E-A354-40C9-95F1-B82CB65306EA}" type="presParOf" srcId="{52339AE4-800F-4537-8ADF-F576363F4540}" destId="{F0DC2260-FD75-43DB-83A8-C42292C839D6}" srcOrd="1" destOrd="0" presId="urn:microsoft.com/office/officeart/2005/8/layout/process4"/>
    <dgm:cxn modelId="{2B21CBAC-36D5-4C0D-9A49-475A4F96810D}" type="presParOf" srcId="{52339AE4-800F-4537-8ADF-F576363F4540}" destId="{3D17CFA6-B629-4FBB-9A26-1BABEC5AD5C2}" srcOrd="2" destOrd="0" presId="urn:microsoft.com/office/officeart/2005/8/layout/process4"/>
    <dgm:cxn modelId="{91BD3720-0998-4FCD-B560-41FF5FF1AB74}" type="presParOf" srcId="{3D17CFA6-B629-4FBB-9A26-1BABEC5AD5C2}" destId="{FF9FA0B7-12F2-428A-8CA0-5E6ED88CCB3D}" srcOrd="0" destOrd="0" presId="urn:microsoft.com/office/officeart/2005/8/layout/process4"/>
    <dgm:cxn modelId="{8D4E8622-D18E-4477-AB8C-2BAE9C945ED5}" type="presParOf" srcId="{52339AE4-800F-4537-8ADF-F576363F4540}" destId="{1D4F9FB2-2B46-46AE-834F-D179A6B06998}" srcOrd="3" destOrd="0" presId="urn:microsoft.com/office/officeart/2005/8/layout/process4"/>
    <dgm:cxn modelId="{781B2539-2878-450A-97CA-B84CB891CE11}" type="presParOf" srcId="{52339AE4-800F-4537-8ADF-F576363F4540}" destId="{2933CBEA-4EF3-46CB-B4D2-09F232476060}" srcOrd="4" destOrd="0" presId="urn:microsoft.com/office/officeart/2005/8/layout/process4"/>
    <dgm:cxn modelId="{2BC31789-CEB8-46DD-8CC8-5C8C348905F6}" type="presParOf" srcId="{2933CBEA-4EF3-46CB-B4D2-09F232476060}" destId="{346A5B3C-69CB-4000-8577-A77C6DF01DDB}" srcOrd="0" destOrd="0" presId="urn:microsoft.com/office/officeart/2005/8/layout/process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0E75-9C46-482D-BB6C-9CE36A01B5E3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A115B-F4BE-430B-BD8A-9CB52E931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062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4539513"/>
      </p:ext>
    </p:extLst>
  </p:cSld>
  <p:clrMapOvr>
    <a:masterClrMapping/>
  </p:clrMapOvr>
  <p:transition advTm="25000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340152"/>
      </p:ext>
    </p:extLst>
  </p:cSld>
  <p:clrMapOvr>
    <a:masterClrMapping/>
  </p:clrMapOvr>
  <p:transition advTm="25000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060927"/>
      </p:ext>
    </p:extLst>
  </p:cSld>
  <p:clrMapOvr>
    <a:masterClrMapping/>
  </p:clrMapOvr>
  <p:transition advTm="25000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8036935"/>
      </p:ext>
    </p:extLst>
  </p:cSld>
  <p:clrMapOvr>
    <a:masterClrMapping/>
  </p:clrMapOvr>
  <p:transition advTm="25000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538925"/>
      </p:ext>
    </p:extLst>
  </p:cSld>
  <p:clrMapOvr>
    <a:masterClrMapping/>
  </p:clrMapOvr>
  <p:transition advTm="25000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3727094"/>
      </p:ext>
    </p:extLst>
  </p:cSld>
  <p:clrMapOvr>
    <a:masterClrMapping/>
  </p:clrMapOvr>
  <p:transition advTm="25000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8355503"/>
      </p:ext>
    </p:extLst>
  </p:cSld>
  <p:clrMapOvr>
    <a:masterClrMapping/>
  </p:clrMapOvr>
  <p:transition advTm="25000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579114"/>
      </p:ext>
    </p:extLst>
  </p:cSld>
  <p:clrMapOvr>
    <a:masterClrMapping/>
  </p:clrMapOvr>
  <p:transition advTm="25000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4058481"/>
      </p:ext>
    </p:extLst>
  </p:cSld>
  <p:clrMapOvr>
    <a:masterClrMapping/>
  </p:clrMapOvr>
  <p:transition advTm="25000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821732"/>
      </p:ext>
    </p:extLst>
  </p:cSld>
  <p:clrMapOvr>
    <a:masterClrMapping/>
  </p:clrMapOvr>
  <p:transition advTm="25000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0899160"/>
      </p:ext>
    </p:extLst>
  </p:cSld>
  <p:clrMapOvr>
    <a:masterClrMapping/>
  </p:clrMapOvr>
  <p:transition advTm="25000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CFC577-14AF-4E5A-9AAC-88F32CFEA33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27.05.2022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671490-9DE0-4D8F-8BC0-E3437DD812A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48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advTm="25000">
    <p:pull dir="ru"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35561" y="1659636"/>
            <a:ext cx="73881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99026" y="3429000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2" name="Рисунок 11" descr="https://tularegion.ru/tula/gerbflag/GERBgub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0" y="714356"/>
            <a:ext cx="1500198" cy="19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pic>
        <p:nvPicPr>
          <p:cNvPr id="14" name="Рисунок 13" descr="C:\Users\УИК-2210\Downloads\2020-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2214" y="714356"/>
            <a:ext cx="2071702" cy="2000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1809720" y="2714620"/>
            <a:ext cx="8072494" cy="2123658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СОВРЕМЕННЫЕ ОБРАЗОВАТЕЛЬНЫЕ ПРАКТИКИ</a:t>
            </a:r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24034" y="5143512"/>
            <a:ext cx="9929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</a:rPr>
              <a:t>ЖИМЕРИНА ЮЛИЯ КОНСТАНТИНОВНА,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УЧИТЕЛЬ НАЧАЛЬНЫХ КЛАССОВ МБОУ ЦО №58 «ПОКОЛЕНИЕ БУДУЩЕГО» г. Тулы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24760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3836" y="1857364"/>
            <a:ext cx="11191996" cy="304698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Если мы будем сегодня учить детей так, как учили вчера, мы украдём у них завтра…</a:t>
            </a:r>
          </a:p>
          <a:p>
            <a:pPr algn="r"/>
            <a:endParaRPr lang="ru-RU" sz="2400" dirty="0" smtClean="0"/>
          </a:p>
          <a:p>
            <a:pPr algn="r"/>
            <a:r>
              <a:rPr lang="ru-RU" sz="2400" dirty="0" smtClean="0"/>
              <a:t>Джон </a:t>
            </a:r>
            <a:r>
              <a:rPr lang="ru-RU" sz="2400" dirty="0" err="1" smtClean="0"/>
              <a:t>Дьюи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35561" y="1659636"/>
            <a:ext cx="73881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99026" y="3429000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3" cstate="print"/>
          <a:srcRect l="24372" t="22222" r="34260" b="21937"/>
          <a:stretch>
            <a:fillRect/>
          </a:stretch>
        </p:blipFill>
        <p:spPr bwMode="auto">
          <a:xfrm>
            <a:off x="309522" y="714356"/>
            <a:ext cx="2786082" cy="2286016"/>
          </a:xfrm>
          <a:prstGeom prst="rect">
            <a:avLst/>
          </a:prstGeom>
          <a:noFill/>
          <a:ln w="9525">
            <a:solidFill>
              <a:srgbClr val="4762A7"/>
            </a:solidFill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4" cstate="print"/>
          <a:srcRect l="19400" t="15099" r="29484" b="12251"/>
          <a:stretch>
            <a:fillRect/>
          </a:stretch>
        </p:blipFill>
        <p:spPr bwMode="auto">
          <a:xfrm>
            <a:off x="309522" y="3286124"/>
            <a:ext cx="2786082" cy="2714644"/>
          </a:xfrm>
          <a:prstGeom prst="rect">
            <a:avLst/>
          </a:prstGeom>
          <a:noFill/>
          <a:ln w="9525">
            <a:solidFill>
              <a:srgbClr val="4762A7"/>
            </a:solidFill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3667108" y="3286124"/>
            <a:ext cx="8215370" cy="132343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7108" y="4929198"/>
            <a:ext cx="8215370" cy="101566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Обеспечение возможностей для самореализации и развития талантов</a:t>
            </a:r>
          </a:p>
          <a:p>
            <a:pPr algn="just"/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5"/>
          <a:srcRect l="21004" t="55555" r="19015" b="4559"/>
          <a:stretch>
            <a:fillRect/>
          </a:stretch>
        </p:blipFill>
        <p:spPr bwMode="auto">
          <a:xfrm>
            <a:off x="3667108" y="785794"/>
            <a:ext cx="8286808" cy="2214578"/>
          </a:xfrm>
          <a:prstGeom prst="rect">
            <a:avLst/>
          </a:prstGeom>
          <a:noFill/>
          <a:ln w="9525">
            <a:solidFill>
              <a:srgbClr val="4762A7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35561" y="1659636"/>
            <a:ext cx="73881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99026" y="3429000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3" cstate="print"/>
          <a:srcRect l="33672" t="12820" r="34414" b="8547"/>
          <a:stretch>
            <a:fillRect/>
          </a:stretch>
        </p:blipFill>
        <p:spPr bwMode="auto">
          <a:xfrm>
            <a:off x="452398" y="928670"/>
            <a:ext cx="3571900" cy="5072098"/>
          </a:xfrm>
          <a:prstGeom prst="rect">
            <a:avLst/>
          </a:prstGeom>
          <a:ln w="9525">
            <a:solidFill>
              <a:srgbClr val="4762A7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</p:pic>
      <p:grpSp>
        <p:nvGrpSpPr>
          <p:cNvPr id="28" name="Группа 27"/>
          <p:cNvGrpSpPr/>
          <p:nvPr/>
        </p:nvGrpSpPr>
        <p:grpSpPr>
          <a:xfrm>
            <a:off x="5095868" y="714356"/>
            <a:ext cx="6915720" cy="1714512"/>
            <a:chOff x="2398610" y="1748"/>
            <a:chExt cx="6713635" cy="1911341"/>
          </a:xfrm>
          <a:scene3d>
            <a:camera prst="orthographicFront"/>
            <a:lightRig rig="flat" dir="t"/>
          </a:scene3d>
        </p:grpSpPr>
        <p:sp>
          <p:nvSpPr>
            <p:cNvPr id="30" name="Пятиугольник 29"/>
            <p:cNvSpPr/>
            <p:nvPr/>
          </p:nvSpPr>
          <p:spPr>
            <a:xfrm rot="10800000">
              <a:off x="2398610" y="161026"/>
              <a:ext cx="6636669" cy="1752063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606662" y="1748"/>
              <a:ext cx="6505583" cy="19113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6603" tIns="68580" rIns="128016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/>
                <a:t>Освоение обучающимися «знаний, компетенций, необходимых как для жизни в современном обществе, так и для успешного обучения на уровне основного общего образования, а также в течение жизни»</a:t>
              </a:r>
              <a:endParaRPr lang="ru-RU" sz="20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Пятиугольник 40"/>
          <p:cNvSpPr/>
          <p:nvPr/>
        </p:nvSpPr>
        <p:spPr>
          <a:xfrm rot="10800000">
            <a:off x="5095868" y="2571744"/>
            <a:ext cx="6858048" cy="1857388"/>
          </a:xfrm>
          <a:prstGeom prst="homePlate">
            <a:avLst/>
          </a:prstGeom>
          <a:scene3d>
            <a:camera prst="orthographicFront"/>
            <a:lightRig rig="fla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pic>
        <p:nvPicPr>
          <p:cNvPr id="35" name="Рисунок 34"/>
          <p:cNvPicPr/>
          <p:nvPr/>
        </p:nvPicPr>
        <p:blipFill>
          <a:blip r:embed="rId4"/>
          <a:srcRect l="26296" t="36752" r="9246" b="24217"/>
          <a:stretch>
            <a:fillRect/>
          </a:stretch>
        </p:blipFill>
        <p:spPr bwMode="auto">
          <a:xfrm>
            <a:off x="6096000" y="2643182"/>
            <a:ext cx="5786478" cy="1714512"/>
          </a:xfrm>
          <a:prstGeom prst="rect">
            <a:avLst/>
          </a:prstGeom>
          <a:ln>
            <a:solidFill>
              <a:srgbClr val="4762A7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2" name="Пятиугольник 41"/>
          <p:cNvSpPr/>
          <p:nvPr/>
        </p:nvSpPr>
        <p:spPr>
          <a:xfrm rot="10800000">
            <a:off x="5024430" y="4572008"/>
            <a:ext cx="6929486" cy="1500198"/>
          </a:xfrm>
          <a:prstGeom prst="homePlate">
            <a:avLst/>
          </a:prstGeom>
          <a:scene3d>
            <a:camera prst="orthographicFront"/>
            <a:lightRig rig="fla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graphicFrame>
        <p:nvGraphicFramePr>
          <p:cNvPr id="48" name="Схема 47"/>
          <p:cNvGraphicFramePr/>
          <p:nvPr/>
        </p:nvGraphicFramePr>
        <p:xfrm>
          <a:off x="5738810" y="4786322"/>
          <a:ext cx="6143668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499026" y="3429000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095868" y="4214818"/>
            <a:ext cx="700092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Есть практическая ситуация – есть решение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95868" y="4786322"/>
            <a:ext cx="700092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Есть практическая ситуация – нет  решения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95868" y="5357826"/>
            <a:ext cx="700092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Есть практическая ситуация –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определи проблему и найди решение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52992" y="785794"/>
            <a:ext cx="7000924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Кейс-технология </a:t>
            </a:r>
            <a:r>
              <a:rPr lang="ru-RU" sz="2000" dirty="0" smtClean="0"/>
              <a:t>- </a:t>
            </a:r>
          </a:p>
          <a:p>
            <a:pPr algn="just"/>
            <a:r>
              <a:rPr lang="ru-RU" sz="2000" dirty="0" smtClean="0"/>
              <a:t> интерактивная технология, основанная на реальных или вымышленных ситуациях, целью которых  является формирование у обучающихся умения анализировать информацию, выявлять главные проблемы, генерировать альтернативные пути решения и оценивать их, выбирать оптимальное решение и формировать программы действий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7953388" y="3429000"/>
            <a:ext cx="107157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https://fs00.infourok.ru/images/doc/118/138812/img8.jpg"/>
          <p:cNvPicPr/>
          <p:nvPr/>
        </p:nvPicPr>
        <p:blipFill>
          <a:blip r:embed="rId3"/>
          <a:srcRect l="17958" t="38034" r="12293" b="7265"/>
          <a:stretch>
            <a:fillRect/>
          </a:stretch>
        </p:blipFill>
        <p:spPr bwMode="auto">
          <a:xfrm>
            <a:off x="238084" y="785794"/>
            <a:ext cx="4143375" cy="24384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38084" y="3429000"/>
            <a:ext cx="4143404" cy="26776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Кейс </a:t>
            </a:r>
            <a:endParaRPr lang="ru-RU" sz="1400" dirty="0" smtClean="0"/>
          </a:p>
          <a:p>
            <a:r>
              <a:rPr lang="ru-RU" sz="1400" dirty="0" smtClean="0"/>
              <a:t>Турист, посетивший экскурсии был изумлен, что Тульский кремль  имеет практически идеальную прямоугольную форму и длина его стен равна 200 и 300 метров. А Зарайский кремль длину 185 и 125 метров. Он решил узнать:</a:t>
            </a:r>
          </a:p>
          <a:p>
            <a:r>
              <a:rPr lang="ru-RU" sz="1400" dirty="0" smtClean="0"/>
              <a:t> 1) Какой периметр и площадь имеет Тульский кремль ?</a:t>
            </a:r>
          </a:p>
          <a:p>
            <a:r>
              <a:rPr lang="ru-RU" sz="1400" dirty="0" smtClean="0"/>
              <a:t>2) Какую площадь имеет Зарайский кремль?</a:t>
            </a:r>
          </a:p>
          <a:p>
            <a:r>
              <a:rPr lang="ru-RU" sz="1400" dirty="0" smtClean="0"/>
              <a:t>3) Определить, какой кремль по площади меньше, не производя расчеты?</a:t>
            </a:r>
            <a:endParaRPr lang="ru-RU" b="1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3809984" y="2714620"/>
            <a:ext cx="571504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24760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52398" y="714356"/>
            <a:ext cx="457203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Методы кейс - технологии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2" name="Ромб 71"/>
          <p:cNvSpPr/>
          <p:nvPr/>
        </p:nvSpPr>
        <p:spPr>
          <a:xfrm>
            <a:off x="166646" y="1285860"/>
            <a:ext cx="571504" cy="571504"/>
          </a:xfrm>
          <a:prstGeom prst="diamond">
            <a:avLst/>
          </a:prstGeom>
          <a:solidFill>
            <a:srgbClr val="FF0000"/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881026" y="1357298"/>
            <a:ext cx="385765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Метод </a:t>
            </a:r>
            <a:r>
              <a:rPr lang="ru-RU" sz="2000" dirty="0" err="1" smtClean="0"/>
              <a:t>метод</a:t>
            </a:r>
            <a:r>
              <a:rPr lang="ru-RU" sz="2000" dirty="0" smtClean="0"/>
              <a:t> инцидентов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81026" y="2000240"/>
            <a:ext cx="385765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Разбор деловой корреспонденци</a:t>
            </a:r>
            <a:r>
              <a:rPr lang="ru-RU" sz="2000" b="1" dirty="0" smtClean="0">
                <a:solidFill>
                  <a:schemeClr val="bg1"/>
                </a:solidFill>
              </a:rPr>
              <a:t>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81026" y="2928934"/>
            <a:ext cx="385765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Метод игрового проектирования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1026" y="3857628"/>
            <a:ext cx="385765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Метод </a:t>
            </a:r>
            <a:r>
              <a:rPr lang="ru-RU" sz="2000" dirty="0" err="1" smtClean="0">
                <a:solidFill>
                  <a:schemeClr val="bg1"/>
                </a:solidFill>
              </a:rPr>
              <a:t>кейс-стадии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952464" y="4714884"/>
            <a:ext cx="378621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Метод дискуссии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8" name="Ромб 77"/>
          <p:cNvSpPr/>
          <p:nvPr/>
        </p:nvSpPr>
        <p:spPr>
          <a:xfrm>
            <a:off x="166646" y="2071678"/>
            <a:ext cx="571504" cy="571504"/>
          </a:xfrm>
          <a:prstGeom prst="diamond">
            <a:avLst/>
          </a:prstGeom>
          <a:solidFill>
            <a:srgbClr val="92D050"/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Ромб 78"/>
          <p:cNvSpPr/>
          <p:nvPr/>
        </p:nvSpPr>
        <p:spPr>
          <a:xfrm>
            <a:off x="166646" y="3000372"/>
            <a:ext cx="571504" cy="571504"/>
          </a:xfrm>
          <a:prstGeom prst="diamond">
            <a:avLst/>
          </a:prstGeom>
          <a:solidFill>
            <a:schemeClr val="bg2">
              <a:lumMod val="75000"/>
            </a:schemeClr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Ромб 79"/>
          <p:cNvSpPr/>
          <p:nvPr/>
        </p:nvSpPr>
        <p:spPr>
          <a:xfrm>
            <a:off x="166646" y="4572008"/>
            <a:ext cx="571504" cy="571504"/>
          </a:xfrm>
          <a:prstGeom prst="diamond">
            <a:avLst/>
          </a:prstGeom>
          <a:solidFill>
            <a:srgbClr val="FFFF00"/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Ромб 80"/>
          <p:cNvSpPr/>
          <p:nvPr/>
        </p:nvSpPr>
        <p:spPr>
          <a:xfrm>
            <a:off x="166646" y="3786190"/>
            <a:ext cx="571504" cy="571504"/>
          </a:xfrm>
          <a:prstGeom prst="diamond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952464" y="5429264"/>
            <a:ext cx="378621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Метод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ситуационно-ролевых игр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3" name="Ромб 82"/>
          <p:cNvSpPr/>
          <p:nvPr/>
        </p:nvSpPr>
        <p:spPr>
          <a:xfrm>
            <a:off x="166646" y="5500702"/>
            <a:ext cx="571504" cy="571504"/>
          </a:xfrm>
          <a:prstGeom prst="diamond">
            <a:avLst/>
          </a:prstGeom>
          <a:solidFill>
            <a:srgbClr val="92D050"/>
          </a:solidFill>
          <a:ln>
            <a:solidFill>
              <a:srgbClr val="47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5667372" y="4000504"/>
            <a:ext cx="6215106" cy="21236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Формы кейсов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Художественные произведения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Произведения изобразительного искусства и музыки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Иллюстрации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Фото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Фрагменты из видео - и мультфильмов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 Видеоклипы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err="1" smtClean="0">
                <a:solidFill>
                  <a:schemeClr val="bg1"/>
                </a:solidFill>
              </a:rPr>
              <a:t>Лайфхаки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bg1"/>
                </a:solidFill>
              </a:rPr>
              <a:t>  Конкретные жизненные ситуации и многое другое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3" cstate="print"/>
          <a:srcRect l="16034" t="11966" r="25602" b="10541"/>
          <a:stretch>
            <a:fillRect/>
          </a:stretch>
        </p:blipFill>
        <p:spPr bwMode="auto">
          <a:xfrm>
            <a:off x="7953388" y="857232"/>
            <a:ext cx="1571636" cy="15716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sp>
        <p:nvSpPr>
          <p:cNvPr id="26" name="Стрелка вверх 25"/>
          <p:cNvSpPr/>
          <p:nvPr/>
        </p:nvSpPr>
        <p:spPr>
          <a:xfrm>
            <a:off x="8310578" y="3286124"/>
            <a:ext cx="785818" cy="7858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/>
          <p:nvPr/>
        </p:nvPicPr>
        <p:blipFill>
          <a:blip r:embed="rId4" cstate="print"/>
          <a:srcRect l="25013" t="10256" r="35543" b="12251"/>
          <a:stretch>
            <a:fillRect/>
          </a:stretch>
        </p:blipFill>
        <p:spPr bwMode="auto">
          <a:xfrm>
            <a:off x="6024562" y="714356"/>
            <a:ext cx="1571636" cy="157163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" name="Рисунок 29"/>
          <p:cNvPicPr/>
          <p:nvPr/>
        </p:nvPicPr>
        <p:blipFill>
          <a:blip r:embed="rId5" cstate="print"/>
          <a:srcRect l="33993" t="18518" r="43880" b="21652"/>
          <a:stretch>
            <a:fillRect/>
          </a:stretch>
        </p:blipFill>
        <p:spPr bwMode="auto">
          <a:xfrm>
            <a:off x="9953652" y="714356"/>
            <a:ext cx="1500198" cy="157163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1" name="Рисунок 30"/>
          <p:cNvPicPr/>
          <p:nvPr/>
        </p:nvPicPr>
        <p:blipFill>
          <a:blip r:embed="rId6" cstate="print"/>
          <a:srcRect l="12186" t="17664" r="23196" b="18518"/>
          <a:stretch>
            <a:fillRect/>
          </a:stretch>
        </p:blipFill>
        <p:spPr bwMode="auto">
          <a:xfrm>
            <a:off x="5738810" y="2571744"/>
            <a:ext cx="2286016" cy="135732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2" name="Рисунок 31"/>
          <p:cNvPicPr/>
          <p:nvPr/>
        </p:nvPicPr>
        <p:blipFill>
          <a:blip r:embed="rId7" cstate="print"/>
          <a:srcRect l="29182" t="10541" r="36798" b="10975"/>
          <a:stretch>
            <a:fillRect/>
          </a:stretch>
        </p:blipFill>
        <p:spPr bwMode="auto">
          <a:xfrm>
            <a:off x="10525156" y="4643446"/>
            <a:ext cx="1366840" cy="14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/>
          <p:nvPr/>
        </p:nvPicPr>
        <p:blipFill>
          <a:blip r:embed="rId8" cstate="print"/>
          <a:srcRect l="12988" t="16809" r="21579" b="16741"/>
          <a:stretch>
            <a:fillRect/>
          </a:stretch>
        </p:blipFill>
        <p:spPr bwMode="auto">
          <a:xfrm>
            <a:off x="9667900" y="2500306"/>
            <a:ext cx="2214578" cy="142876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24760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38084" y="714356"/>
            <a:ext cx="464347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noProof="0" dirty="0" err="1" smtClean="0">
                <a:solidFill>
                  <a:schemeClr val="bg1"/>
                </a:solidFill>
              </a:rPr>
              <a:t>Эдьютейнмент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3"/>
          <a:srcRect l="34920" t="28582" r="41564" b="43263"/>
          <a:stretch>
            <a:fillRect/>
          </a:stretch>
        </p:blipFill>
        <p:spPr bwMode="auto">
          <a:xfrm>
            <a:off x="238084" y="1357298"/>
            <a:ext cx="4633912" cy="457203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5167306" y="714356"/>
            <a:ext cx="671517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noProof="0" dirty="0" smtClean="0">
                <a:solidFill>
                  <a:schemeClr val="bg1"/>
                </a:solidFill>
              </a:rPr>
              <a:t>Современные ресурсы </a:t>
            </a:r>
            <a:r>
              <a:rPr lang="ru-RU" sz="2400" b="1" noProof="0" dirty="0" err="1" smtClean="0">
                <a:solidFill>
                  <a:schemeClr val="bg1"/>
                </a:solidFill>
              </a:rPr>
              <a:t>эдьютейнмент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67306" y="1357298"/>
            <a:ext cx="671517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Электронные системы (электронные учебники, сетевые варианты музейных выставок, библиотек</a:t>
            </a:r>
            <a:r>
              <a:rPr lang="en-US" dirty="0" smtClean="0"/>
              <a:t>? </a:t>
            </a:r>
            <a:r>
              <a:rPr lang="en-US" dirty="0" err="1" smtClean="0"/>
              <a:t>Kf,jhfnjhbq</a:t>
            </a:r>
            <a:r>
              <a:rPr lang="ru-RU" dirty="0" smtClean="0"/>
              <a:t>) 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167306" y="2071678"/>
            <a:ext cx="671517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Персональные компьютерные системы (электронные тренажеры, энциклопедии)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167306" y="2928934"/>
            <a:ext cx="67151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веб-ресурсы</a:t>
            </a:r>
            <a:r>
              <a:rPr lang="ru-RU" dirty="0" smtClean="0"/>
              <a:t> (</a:t>
            </a:r>
            <a:r>
              <a:rPr lang="ru-RU" dirty="0" err="1" smtClean="0"/>
              <a:t>веб-квесты</a:t>
            </a:r>
            <a:r>
              <a:rPr lang="ru-RU" dirty="0" smtClean="0"/>
              <a:t>, </a:t>
            </a:r>
            <a:r>
              <a:rPr lang="ru-RU" dirty="0" err="1" smtClean="0"/>
              <a:t>блоги</a:t>
            </a:r>
            <a:r>
              <a:rPr lang="ru-RU" dirty="0" smtClean="0"/>
              <a:t>, чаты, видеоконференции).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4"/>
          <a:srcRect l="15874" t="47863" r="14048" b="3704"/>
          <a:stretch>
            <a:fillRect/>
          </a:stretch>
        </p:blipFill>
        <p:spPr bwMode="auto">
          <a:xfrm>
            <a:off x="5167306" y="3500438"/>
            <a:ext cx="5214974" cy="242889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8" name="Рисунок 37"/>
          <p:cNvPicPr/>
          <p:nvPr/>
        </p:nvPicPr>
        <p:blipFill>
          <a:blip r:embed="rId5"/>
          <a:srcRect l="63610" t="39252" r="28817" b="49160"/>
          <a:stretch>
            <a:fillRect/>
          </a:stretch>
        </p:blipFill>
        <p:spPr bwMode="auto">
          <a:xfrm>
            <a:off x="11025222" y="4929198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/>
          <p:cNvPicPr/>
          <p:nvPr/>
        </p:nvPicPr>
        <p:blipFill>
          <a:blip r:embed="rId6"/>
          <a:srcRect l="62695" t="39315" r="28484" b="46439"/>
          <a:stretch>
            <a:fillRect/>
          </a:stretch>
        </p:blipFill>
        <p:spPr bwMode="auto">
          <a:xfrm>
            <a:off x="10953784" y="3714752"/>
            <a:ext cx="10001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10446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" name="Рисунок 24"/>
          <p:cNvPicPr/>
          <p:nvPr/>
        </p:nvPicPr>
        <p:blipFill>
          <a:blip r:embed="rId3" cstate="print"/>
          <a:srcRect l="24212" t="9971" r="23981" b="15955"/>
          <a:stretch>
            <a:fillRect/>
          </a:stretch>
        </p:blipFill>
        <p:spPr bwMode="auto">
          <a:xfrm>
            <a:off x="166646" y="1214422"/>
            <a:ext cx="3143272" cy="278608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66646" y="785794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ГЕОКЕШИНГ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4"/>
          <a:srcRect l="63574" t="38604" r="28020" b="47009"/>
          <a:stretch>
            <a:fillRect/>
          </a:stretch>
        </p:blipFill>
        <p:spPr bwMode="auto">
          <a:xfrm>
            <a:off x="238084" y="335756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3452794" y="3357562"/>
            <a:ext cx="35719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dirty="0" smtClean="0"/>
              <a:t>WEB-</a:t>
            </a:r>
            <a:r>
              <a:rPr lang="ru-RU" dirty="0" smtClean="0"/>
              <a:t>КВЕСТ, ФОТО-ВИДЕО-КВЕСТ, КВЕСТ-ПЕРФОМАНС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5" cstate="print"/>
          <a:srcRect l="15071" t="15385" r="24466" b="10826"/>
          <a:stretch>
            <a:fillRect/>
          </a:stretch>
        </p:blipFill>
        <p:spPr bwMode="auto">
          <a:xfrm>
            <a:off x="3452794" y="785794"/>
            <a:ext cx="3590925" cy="246697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3" name="Рисунок 32"/>
          <p:cNvPicPr/>
          <p:nvPr/>
        </p:nvPicPr>
        <p:blipFill>
          <a:blip r:embed="rId6"/>
          <a:srcRect l="13302" t="35458" r="23677" b="35327"/>
          <a:stretch>
            <a:fillRect/>
          </a:stretch>
        </p:blipFill>
        <p:spPr bwMode="auto">
          <a:xfrm>
            <a:off x="1095340" y="4143380"/>
            <a:ext cx="5929354" cy="2000264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238084" y="4143380"/>
            <a:ext cx="714380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Ч</a:t>
            </a:r>
          </a:p>
          <a:p>
            <a:pPr algn="ctr"/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Е</a:t>
            </a:r>
          </a:p>
          <a:p>
            <a:pPr algn="ctr"/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Л</a:t>
            </a:r>
          </a:p>
          <a:p>
            <a:pPr algn="ctr"/>
            <a:r>
              <a:rPr lang="ru-RU" sz="1600" b="1" kern="0" dirty="0" smtClean="0">
                <a:solidFill>
                  <a:schemeClr val="bg1"/>
                </a:solidFill>
                <a:latin typeface="Calibri" pitchFamily="34" charset="0"/>
              </a:rPr>
              <a:t>Л</a:t>
            </a:r>
          </a:p>
          <a:p>
            <a:pPr algn="ctr"/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Е</a:t>
            </a:r>
          </a:p>
          <a:p>
            <a:pPr algn="ctr"/>
            <a:r>
              <a:rPr lang="ru-RU" sz="1600" b="1" kern="0" dirty="0" smtClean="0">
                <a:solidFill>
                  <a:schemeClr val="bg1"/>
                </a:solidFill>
                <a:latin typeface="Calibri" pitchFamily="34" charset="0"/>
              </a:rPr>
              <a:t>Н</a:t>
            </a:r>
          </a:p>
          <a:p>
            <a:pPr algn="ctr"/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Д</a:t>
            </a:r>
          </a:p>
          <a:p>
            <a:pPr algn="ctr"/>
            <a:r>
              <a:rPr lang="ru-RU" sz="1600" b="1" kern="0" dirty="0" smtClean="0">
                <a:solidFill>
                  <a:schemeClr val="bg1"/>
                </a:solidFill>
                <a:latin typeface="Calibri" pitchFamily="34" charset="0"/>
              </a:rPr>
              <a:t>Ж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7"/>
          <a:srcRect l="63925" t="39991" r="29900" b="49672"/>
          <a:stretch>
            <a:fillRect/>
          </a:stretch>
        </p:blipFill>
        <p:spPr bwMode="auto">
          <a:xfrm>
            <a:off x="6238876" y="857232"/>
            <a:ext cx="776282" cy="7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>
            <a:off x="7239008" y="4786322"/>
            <a:ext cx="785818" cy="642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67702" y="4143380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ИГРОВОЙ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167702" y="4572008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СПОРТИВНЫЙ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67702" y="5000636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ЛИТЕРАТУРНЫЙ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67702" y="5857892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НАУЧНЫЙ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167702" y="5429264"/>
            <a:ext cx="31432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ФОТО/ВИДЕО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67570" y="785794"/>
            <a:ext cx="4786346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ГЕОКЕШИНГ –</a:t>
            </a:r>
            <a:r>
              <a:rPr lang="ru-RU" sz="1400" dirty="0" smtClean="0"/>
              <a:t> </a:t>
            </a:r>
          </a:p>
          <a:p>
            <a:pPr algn="ctr"/>
            <a:r>
              <a:rPr lang="ru-RU" sz="1400" dirty="0" smtClean="0"/>
              <a:t> приключенческая игра </a:t>
            </a:r>
          </a:p>
          <a:p>
            <a:pPr algn="ctr"/>
            <a:r>
              <a:rPr lang="ru-RU" sz="1400" dirty="0" smtClean="0"/>
              <a:t>с элементами туризма </a:t>
            </a:r>
          </a:p>
          <a:p>
            <a:pPr algn="ctr"/>
            <a:r>
              <a:rPr lang="ru-RU" sz="1400" dirty="0" smtClean="0"/>
              <a:t>и краеведения 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167570" y="1857364"/>
            <a:ext cx="4786346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КВЕСТ –</a:t>
            </a:r>
          </a:p>
          <a:p>
            <a:pPr algn="r"/>
            <a:r>
              <a:rPr lang="ru-RU" sz="1600" dirty="0" smtClean="0"/>
              <a:t>игра с набором проблемных заданий</a:t>
            </a:r>
          </a:p>
          <a:p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167570" y="2786058"/>
            <a:ext cx="4786346" cy="12311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ЧЕЛЛЕНДЖ – </a:t>
            </a:r>
          </a:p>
          <a:p>
            <a:pPr algn="just"/>
            <a:r>
              <a:rPr lang="ru-RU" sz="1400" dirty="0" smtClean="0"/>
              <a:t> это своеобразный вызов, трудное или забавное задание, которое заставляет мыслить нестандартно и выйти за привычные рамки  </a:t>
            </a:r>
          </a:p>
          <a:p>
            <a:pPr algn="ctr"/>
            <a:endParaRPr lang="ru-RU" dirty="0"/>
          </a:p>
        </p:txBody>
      </p:sp>
      <p:pic>
        <p:nvPicPr>
          <p:cNvPr id="41" name="Рисунок 40"/>
          <p:cNvPicPr/>
          <p:nvPr/>
        </p:nvPicPr>
        <p:blipFill>
          <a:blip r:embed="rId8" cstate="print"/>
          <a:srcRect l="14110" t="11111" r="25602" b="21937"/>
          <a:stretch>
            <a:fillRect/>
          </a:stretch>
        </p:blipFill>
        <p:spPr bwMode="auto">
          <a:xfrm>
            <a:off x="7310446" y="857232"/>
            <a:ext cx="1147758" cy="8334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24760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6646" y="785794"/>
            <a:ext cx="1171583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noProof="0" dirty="0" smtClean="0"/>
              <a:t>ТЕХНОЛОГИИ ВИЗУАЛИЗАЦИИ ИНФОРМАЦИИ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6646" y="3857628"/>
            <a:ext cx="35719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ИНТЕЛЛЕКТ-КАРТА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66646" y="1500174"/>
            <a:ext cx="714380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Т</a:t>
            </a:r>
            <a:endParaRPr lang="ru-RU" dirty="0" smtClean="0"/>
          </a:p>
          <a:p>
            <a:pPr algn="ctr"/>
            <a:r>
              <a:rPr lang="ru-RU" dirty="0" smtClean="0"/>
              <a:t>А</a:t>
            </a:r>
          </a:p>
          <a:p>
            <a:pPr algn="ctr"/>
            <a:r>
              <a:rPr lang="ru-RU" dirty="0" smtClean="0"/>
              <a:t>Й</a:t>
            </a:r>
          </a:p>
          <a:p>
            <a:pPr algn="ctr"/>
            <a:r>
              <a:rPr lang="ru-RU" dirty="0" smtClean="0"/>
              <a:t>М</a:t>
            </a:r>
          </a:p>
          <a:p>
            <a:pPr algn="ctr"/>
            <a:r>
              <a:rPr lang="ru-RU" dirty="0" smtClean="0"/>
              <a:t>Л</a:t>
            </a:r>
          </a:p>
          <a:p>
            <a:pPr algn="ctr"/>
            <a:r>
              <a:rPr lang="ru-RU" dirty="0" smtClean="0"/>
              <a:t>А</a:t>
            </a:r>
          </a:p>
          <a:p>
            <a:pPr algn="ctr"/>
            <a:r>
              <a:rPr lang="ru-RU" dirty="0" smtClean="0"/>
              <a:t>Й</a:t>
            </a:r>
          </a:p>
          <a:p>
            <a:pPr algn="ctr"/>
            <a:r>
              <a:rPr lang="ru-RU" dirty="0" smtClean="0"/>
              <a:t>Н</a:t>
            </a:r>
            <a:endParaRPr lang="ru-RU" dirty="0"/>
          </a:p>
        </p:txBody>
      </p:sp>
      <p:pic>
        <p:nvPicPr>
          <p:cNvPr id="20" name="Рисунок 19"/>
          <p:cNvPicPr/>
          <p:nvPr/>
        </p:nvPicPr>
        <p:blipFill>
          <a:blip r:embed="rId3" cstate="print"/>
          <a:srcRect l="21967" t="21595" r="32307" b="18233"/>
          <a:stretch>
            <a:fillRect/>
          </a:stretch>
        </p:blipFill>
        <p:spPr bwMode="auto">
          <a:xfrm>
            <a:off x="166646" y="4214818"/>
            <a:ext cx="3571900" cy="192882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4"/>
          <a:srcRect l="21967" t="29920" r="56758" b="34674"/>
          <a:stretch>
            <a:fillRect/>
          </a:stretch>
        </p:blipFill>
        <p:spPr bwMode="auto">
          <a:xfrm>
            <a:off x="809588" y="1500174"/>
            <a:ext cx="2917647" cy="230506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5" cstate="print"/>
          <a:srcRect l="19227" t="15474" r="27093" b="15001"/>
          <a:stretch>
            <a:fillRect/>
          </a:stretch>
        </p:blipFill>
        <p:spPr bwMode="auto">
          <a:xfrm>
            <a:off x="4310050" y="1500174"/>
            <a:ext cx="3286148" cy="228601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738546" y="1500174"/>
            <a:ext cx="571504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</a:t>
            </a:r>
          </a:p>
          <a:p>
            <a:pPr algn="ctr"/>
            <a:r>
              <a:rPr lang="ru-RU" sz="1600" dirty="0" smtClean="0"/>
              <a:t>К</a:t>
            </a:r>
          </a:p>
          <a:p>
            <a:pPr algn="ctr"/>
            <a:r>
              <a:rPr lang="ru-RU" sz="1600" dirty="0" smtClean="0"/>
              <a:t>Р</a:t>
            </a:r>
          </a:p>
          <a:p>
            <a:pPr algn="ctr"/>
            <a:r>
              <a:rPr lang="ru-RU" sz="1600" dirty="0" smtClean="0"/>
              <a:t>А</a:t>
            </a:r>
          </a:p>
          <a:p>
            <a:pPr algn="ctr"/>
            <a:r>
              <a:rPr lang="ru-RU" sz="1600" dirty="0" smtClean="0"/>
              <a:t>Й</a:t>
            </a:r>
          </a:p>
          <a:p>
            <a:pPr algn="ctr"/>
            <a:r>
              <a:rPr lang="ru-RU" sz="1600" dirty="0" smtClean="0"/>
              <a:t>Б</a:t>
            </a:r>
          </a:p>
          <a:p>
            <a:pPr algn="ctr"/>
            <a:r>
              <a:rPr lang="ru-RU" sz="1600" dirty="0" smtClean="0"/>
              <a:t>И</a:t>
            </a:r>
          </a:p>
          <a:p>
            <a:pPr algn="ctr"/>
            <a:r>
              <a:rPr lang="ru-RU" sz="1600" dirty="0" smtClean="0"/>
              <a:t>Н</a:t>
            </a:r>
          </a:p>
          <a:p>
            <a:pPr algn="ctr"/>
            <a:r>
              <a:rPr lang="ru-RU" sz="1600" dirty="0" smtClean="0"/>
              <a:t>Г</a:t>
            </a:r>
            <a:endParaRPr lang="ru-RU" sz="1600" dirty="0"/>
          </a:p>
        </p:txBody>
      </p:sp>
      <p:pic>
        <p:nvPicPr>
          <p:cNvPr id="25" name="Рисунок 24"/>
          <p:cNvPicPr/>
          <p:nvPr/>
        </p:nvPicPr>
        <p:blipFill>
          <a:blip r:embed="rId6" cstate="print"/>
          <a:srcRect l="14589" t="10256" r="23876" b="12251"/>
          <a:stretch>
            <a:fillRect/>
          </a:stretch>
        </p:blipFill>
        <p:spPr bwMode="auto">
          <a:xfrm>
            <a:off x="4310050" y="3786190"/>
            <a:ext cx="3286148" cy="23574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3738546" y="3786190"/>
            <a:ext cx="571504" cy="23574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QR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ru-RU" sz="1600" dirty="0" smtClean="0"/>
              <a:t>К</a:t>
            </a:r>
          </a:p>
          <a:p>
            <a:pPr algn="ctr"/>
            <a:r>
              <a:rPr lang="ru-RU" sz="1600" dirty="0" smtClean="0"/>
              <a:t>О</a:t>
            </a:r>
          </a:p>
          <a:p>
            <a:pPr algn="ctr"/>
            <a:r>
              <a:rPr lang="ru-RU" sz="1600" dirty="0" smtClean="0"/>
              <a:t>Д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739074" y="4071942"/>
            <a:ext cx="4143404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Интеллект-карта </a:t>
            </a:r>
            <a:r>
              <a:rPr lang="ru-RU" sz="1400" dirty="0" smtClean="0"/>
              <a:t>– это графический способ представить идеи, взгляды, подходы, информацию в виде карты, состоящей из ключевых и вторичных тем.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739074" y="1500174"/>
            <a:ext cx="4143404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err="1" smtClean="0"/>
              <a:t>Таймлайн</a:t>
            </a:r>
            <a:r>
              <a:rPr lang="ru-RU" sz="1400" b="1" dirty="0" smtClean="0"/>
              <a:t> </a:t>
            </a:r>
            <a:r>
              <a:rPr lang="ru-RU" sz="1400" dirty="0" smtClean="0"/>
              <a:t>- (от англ. </a:t>
            </a:r>
            <a:r>
              <a:rPr lang="ru-RU" sz="1400" dirty="0" err="1" smtClean="0"/>
              <a:t>timeline</a:t>
            </a:r>
            <a:r>
              <a:rPr lang="ru-RU" sz="1400" dirty="0" smtClean="0"/>
              <a:t> – букв. «линия времени») – это временная шкала, прямой отрезок, на который в хронологической последовательности наносятся события.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39074" y="2571744"/>
            <a:ext cx="4143404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err="1" smtClean="0"/>
              <a:t>Скрайбинг</a:t>
            </a:r>
            <a:r>
              <a:rPr lang="ru-RU" sz="1400" dirty="0" smtClean="0"/>
              <a:t> (от английского «</a:t>
            </a:r>
            <a:r>
              <a:rPr lang="ru-RU" sz="1400" dirty="0" err="1" smtClean="0"/>
              <a:t>scribe</a:t>
            </a:r>
            <a:r>
              <a:rPr lang="ru-RU" sz="1400" dirty="0" smtClean="0"/>
              <a:t>» – набрасывать эскизы или рисунки) – это визуализация информации при помощи графических символов, просто и понятно отображающих ее содержание и внутренние связи.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39074" y="5143512"/>
            <a:ext cx="4143404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QR-код</a:t>
            </a:r>
            <a:r>
              <a:rPr lang="ru-RU" sz="1400" dirty="0" smtClean="0"/>
              <a:t> — это двухмерный штрих-код, который состоит из черных и белых пикселей и позволяет кодировать до нескольких сотен символов.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669983" y="116632"/>
            <a:ext cx="7610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rgbClr val="7F8FA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38913" y="4109229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24760" y="3357562"/>
            <a:ext cx="16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9720" y="71435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 smtClean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92000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12206632" cy="62068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32" cy="62068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167306" y="1071546"/>
            <a:ext cx="4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66646" y="785794"/>
            <a:ext cx="1193014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noProof="0" dirty="0" smtClean="0"/>
              <a:t>ТЕХНОЛОГИИ ВИЗУАЛИЗАЦИИ ИНФОРМАЦИИ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6646" y="1357298"/>
            <a:ext cx="27146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ИНФОГРАФИКА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6646" y="4357694"/>
            <a:ext cx="2714644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Графический способ подачи информации, данных и знаний, целью которого является быстро и чётко преподносить сложную информацию</a:t>
            </a:r>
          </a:p>
          <a:p>
            <a:pPr algn="just"/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3" cstate="print"/>
          <a:srcRect l="22288" t="13390" r="31993" b="13390"/>
          <a:stretch>
            <a:fillRect/>
          </a:stretch>
        </p:blipFill>
        <p:spPr bwMode="auto">
          <a:xfrm>
            <a:off x="166646" y="1785926"/>
            <a:ext cx="2717800" cy="2447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0" name="Прямоугольник 39"/>
          <p:cNvSpPr/>
          <p:nvPr/>
        </p:nvSpPr>
        <p:spPr>
          <a:xfrm>
            <a:off x="3238480" y="1357298"/>
            <a:ext cx="27146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КРОССЕНС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310314" y="1357298"/>
            <a:ext cx="27146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noProof="0" dirty="0" smtClean="0"/>
              <a:t>СКЕТЧНОУТИНГ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2" name="Рисунок 41"/>
          <p:cNvPicPr/>
          <p:nvPr/>
        </p:nvPicPr>
        <p:blipFill>
          <a:blip r:embed="rId4"/>
          <a:srcRect l="37841" t="34758" r="36665" b="35043"/>
          <a:stretch>
            <a:fillRect/>
          </a:stretch>
        </p:blipFill>
        <p:spPr bwMode="auto">
          <a:xfrm>
            <a:off x="3238480" y="1785926"/>
            <a:ext cx="2714644" cy="2481259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43" name="Прямоугольник 42"/>
          <p:cNvSpPr/>
          <p:nvPr/>
        </p:nvSpPr>
        <p:spPr>
          <a:xfrm>
            <a:off x="3238480" y="4357694"/>
            <a:ext cx="2714644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Ассоциативная головоломка, представляющая собой таблицу 3×3 из девяти картинок</a:t>
            </a:r>
          </a:p>
          <a:p>
            <a:pPr algn="just"/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  <a:p>
            <a:pPr algn="just"/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382148" y="1357298"/>
            <a:ext cx="27146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ОБЛАКО СЛОВ</a:t>
            </a:r>
            <a:endParaRPr lang="ru-RU" dirty="0"/>
          </a:p>
        </p:txBody>
      </p:sp>
      <p:pic>
        <p:nvPicPr>
          <p:cNvPr id="47" name="Рисунок 46"/>
          <p:cNvPicPr/>
          <p:nvPr/>
        </p:nvPicPr>
        <p:blipFill>
          <a:blip r:embed="rId5"/>
          <a:srcRect l="21318" t="24053" r="41515" b="24501"/>
          <a:stretch>
            <a:fillRect/>
          </a:stretch>
        </p:blipFill>
        <p:spPr bwMode="auto">
          <a:xfrm>
            <a:off x="9382148" y="1785926"/>
            <a:ext cx="2666976" cy="242889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48" name="Рисунок 47" descr="http://io.nios.ru/sites/io.nios.ru/files/images/2019/12/image001_0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0314" y="1785926"/>
            <a:ext cx="2719393" cy="242889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9310710" y="4357694"/>
            <a:ext cx="2714644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Визуальное представление списка категорий или тегов, также называемых метками, ярлыками, ключевыми словами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  <a:p>
            <a:pPr algn="just"/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310314" y="4357694"/>
            <a:ext cx="2714644" cy="17620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550" dirty="0" smtClean="0"/>
              <a:t>Иллюстрированные заметки с персонажами, цитатами, и другими элементами, которые помогают структурировать, запомнить и осмыслить информацию</a:t>
            </a:r>
            <a:endParaRPr kumimoji="0" lang="ru-RU" sz="155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036702"/>
      </p:ext>
    </p:extLst>
  </p:cSld>
  <p:clrMapOvr>
    <a:masterClrMapping/>
  </p:clrMapOvr>
  <p:transition advTm="25000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8762</TotalTime>
  <Words>578</Words>
  <Application>Microsoft Office PowerPoint</Application>
  <PresentationFormat>Произвольный</PresentationFormat>
  <Paragraphs>144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Тренинг:   «Навыки конструктивного взаимодействия специалиста  в работе с замещающими семьями»</dc:title>
  <dc:creator>*</dc:creator>
  <cp:lastModifiedBy>271_4</cp:lastModifiedBy>
  <cp:revision>878</cp:revision>
  <cp:lastPrinted>2019-09-24T11:14:17Z</cp:lastPrinted>
  <dcterms:created xsi:type="dcterms:W3CDTF">2016-05-16T05:28:47Z</dcterms:created>
  <dcterms:modified xsi:type="dcterms:W3CDTF">2022-05-27T06:19:23Z</dcterms:modified>
</cp:coreProperties>
</file>