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303" r:id="rId4"/>
    <p:sldId id="258" r:id="rId5"/>
    <p:sldId id="278" r:id="rId6"/>
    <p:sldId id="263" r:id="rId7"/>
    <p:sldId id="262" r:id="rId8"/>
    <p:sldId id="304" r:id="rId9"/>
    <p:sldId id="279" r:id="rId10"/>
    <p:sldId id="280" r:id="rId11"/>
    <p:sldId id="297" r:id="rId12"/>
    <p:sldId id="298" r:id="rId13"/>
    <p:sldId id="301" r:id="rId14"/>
    <p:sldId id="302" r:id="rId15"/>
    <p:sldId id="281" r:id="rId16"/>
    <p:sldId id="282" r:id="rId17"/>
    <p:sldId id="283" r:id="rId18"/>
    <p:sldId id="295" r:id="rId19"/>
    <p:sldId id="284" r:id="rId20"/>
    <p:sldId id="299" r:id="rId21"/>
    <p:sldId id="300" r:id="rId22"/>
    <p:sldId id="305" r:id="rId23"/>
    <p:sldId id="287" r:id="rId24"/>
    <p:sldId id="265" r:id="rId25"/>
    <p:sldId id="292" r:id="rId26"/>
    <p:sldId id="288" r:id="rId27"/>
    <p:sldId id="310" r:id="rId28"/>
    <p:sldId id="294" r:id="rId29"/>
    <p:sldId id="311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2796" autoAdjust="0"/>
  </p:normalViewPr>
  <p:slideViewPr>
    <p:cSldViewPr>
      <p:cViewPr>
        <p:scale>
          <a:sx n="50" d="100"/>
          <a:sy n="50" d="100"/>
        </p:scale>
        <p:origin x="-22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3A61D-0825-485B-8E9C-3F5158B13EEA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6B8E-39A3-4822-BDF6-BE5EA804F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458D8-112D-4024-8092-7574169FF8A0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0C10F-5D43-4C4F-9A90-AE7CDFA49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5ADC-A54F-4E73-86AC-50783F677F52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CBFF-7E18-430C-B2B1-0C42724F8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E2E6A-74F5-476F-93C6-1F03BFC61C21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93D70-32E3-4C72-94DF-51AD2541A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DC5E-5B65-47EC-9645-508C9D667236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D3B14-1E25-4624-BA0F-23CAECC88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AD73-F42C-429C-8859-F852CE05860D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FC09-1595-4697-926B-D2E8F87FC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0D54D-CB41-48E7-8AF7-1B626D99E3E8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BE2E-369B-4CC5-AC8A-DC2F6BA90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721B-372A-40AA-A554-AA84494748B0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D697-2A64-41BC-8930-1B30C824C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6DDA-81D2-4006-9C1D-A776B08B5B18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7BBA-41D6-4F69-90A5-5527C7ABE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F319-F18A-4A87-B52D-3A8B0FEF7FF3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6D0C-2F80-4426-9781-1E14D3582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890F-3974-4ACB-A96A-629D24F51DE0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1957-49D3-4BE7-9206-F2B04AD49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2E5FD5-7364-4554-9745-5CA6EEA91BBC}" type="datetimeFigureOut">
              <a:rPr lang="ru-RU"/>
              <a:pPr>
                <a:defRPr/>
              </a:pPr>
              <a:t>09.11.2022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1B4F99-18C7-4E65-9DCD-D94BE0226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70" r:id="rId9"/>
    <p:sldLayoutId id="2147483761" r:id="rId10"/>
    <p:sldLayoutId id="2147483760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825" y="4797425"/>
            <a:ext cx="3960813" cy="17272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Автор:</a:t>
            </a:r>
          </a:p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воспитатель МДОУ ДС № 37</a:t>
            </a:r>
            <a:endParaRPr lang="ru-RU" sz="2000" b="1" i="1" smtClean="0">
              <a:solidFill>
                <a:srgbClr val="0070C0"/>
              </a:solidFill>
            </a:endParaRP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  <a:latin typeface="Arial" charset="0"/>
              </a:rPr>
              <a:t>группы раннего возраста</a:t>
            </a:r>
          </a:p>
          <a:p>
            <a:pPr eaLnBrk="1" hangingPunct="1"/>
            <a:r>
              <a:rPr lang="ru-RU" sz="2000" b="1" i="1" smtClean="0">
                <a:solidFill>
                  <a:srgbClr val="0070C0"/>
                </a:solidFill>
                <a:latin typeface="Arial" charset="0"/>
              </a:rPr>
              <a:t>Кан Татьяна Юрьевна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7167"/>
            <a:ext cx="7175351" cy="164307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Методическое пособие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 smtClean="0"/>
              <a:t>“</a:t>
            </a:r>
            <a:r>
              <a:rPr lang="ru-RU" sz="4000" dirty="0" smtClean="0"/>
              <a:t>Цветик - секретик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pic>
        <p:nvPicPr>
          <p:cNvPr id="13315" name="Picture 2" descr="C:\Users\Lenovo\Desktop\Новая папка\SAM_4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785938"/>
            <a:ext cx="485775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188" y="333375"/>
            <a:ext cx="8137525" cy="6119813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0" name="Picture 2" descr="C:\Users\Lenovo\Desktop\Новая папка\SAM_2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3576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Lenovo\Desktop\Новая папка\SAM_22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997200"/>
            <a:ext cx="442912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5429250" y="1285875"/>
            <a:ext cx="3316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Лиза ротик открывай,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285750" y="5000625"/>
            <a:ext cx="447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А ты Артём, язычок доставай!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SAM_225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285750"/>
            <a:ext cx="6178550" cy="3475038"/>
          </a:xfrm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1571625" y="4500563"/>
            <a:ext cx="554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Рассмешит Вас серединка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– лепесток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Всем покажет ребятишкам язычок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SAM_2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F:\SAM_2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5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4714875" y="857250"/>
            <a:ext cx="4322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Перед нами синий лепесток,</a:t>
            </a: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785813" y="5000625"/>
            <a:ext cx="2911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Что же за секретик</a:t>
            </a:r>
          </a:p>
          <a:p>
            <a:r>
              <a:rPr lang="ru-RU" sz="2400">
                <a:latin typeface="Trebuchet MS" pitchFamily="34" charset="0"/>
              </a:rPr>
              <a:t>в нём живёт?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sz="quarter" idx="13"/>
          </p:nvPr>
        </p:nvSpPr>
        <p:spPr>
          <a:xfrm>
            <a:off x="755650" y="549275"/>
            <a:ext cx="7993063" cy="59753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smtClean="0"/>
          </a:p>
          <a:p>
            <a:pPr eaLnBrk="1" hangingPunct="1">
              <a:buFont typeface="Georgia" pitchFamily="18" charset="0"/>
              <a:buNone/>
            </a:pPr>
            <a:r>
              <a:rPr lang="en-US" smtClean="0"/>
              <a:t>  </a:t>
            </a:r>
            <a:endParaRPr lang="ru-RU" smtClean="0"/>
          </a:p>
        </p:txBody>
      </p:sp>
      <p:pic>
        <p:nvPicPr>
          <p:cNvPr id="25602" name="Picture 3" descr="C:\Users\Lenovo\Desktop\Новая папка\SAM_2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2148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C:\Users\Lenovo\Desktop\Новая папка\SAM_2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5013" y="3357563"/>
            <a:ext cx="43132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000625" y="1071563"/>
            <a:ext cx="3621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Девчонки и мальчишки </a:t>
            </a:r>
          </a:p>
          <a:p>
            <a:r>
              <a:rPr lang="ru-RU" sz="2400">
                <a:latin typeface="Trebuchet MS" pitchFamily="34" charset="0"/>
              </a:rPr>
              <a:t>трудятся, играют. 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500063" y="4643438"/>
            <a:ext cx="3273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Из фигурок зимнюю </a:t>
            </a:r>
          </a:p>
          <a:p>
            <a:r>
              <a:rPr lang="ru-RU" sz="2400">
                <a:latin typeface="Trebuchet MS" pitchFamily="34" charset="0"/>
              </a:rPr>
              <a:t>картинку составляют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SAM_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04813"/>
            <a:ext cx="47863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1143000" y="5143500"/>
            <a:ext cx="6281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Ёлка, снеговик, снежинки прикрепляются.</a:t>
            </a:r>
          </a:p>
          <a:p>
            <a:r>
              <a:rPr lang="ru-RU" sz="2400">
                <a:latin typeface="Trebuchet MS" pitchFamily="34" charset="0"/>
              </a:rPr>
              <a:t>Значит, зимняя картинка получается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550" y="692150"/>
            <a:ext cx="7632700" cy="568960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7650" name="Picture 2" descr="F:\SAM_2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14313"/>
            <a:ext cx="6429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500063" y="4857750"/>
            <a:ext cx="8075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Вот </a:t>
            </a:r>
            <a:r>
              <a:rPr lang="ru-RU" sz="2400"/>
              <a:t>«</a:t>
            </a:r>
            <a:r>
              <a:rPr lang="ru-RU" sz="2400">
                <a:latin typeface="Trebuchet MS" pitchFamily="34" charset="0"/>
              </a:rPr>
              <a:t>секретик</a:t>
            </a:r>
            <a:r>
              <a:rPr lang="ru-RU" sz="2400"/>
              <a:t>»</a:t>
            </a:r>
            <a:r>
              <a:rPr lang="ru-RU" sz="2400">
                <a:latin typeface="Trebuchet MS" pitchFamily="34" charset="0"/>
              </a:rPr>
              <a:t> мы раскрыли: собрали ёлку, нарядили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Бабу снежную слепили, да снежинки прикрепили 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И явилась к нам сама Зимушка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- зима</a:t>
            </a:r>
            <a:r>
              <a:rPr lang="ru-RU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F:\SAM_2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357188"/>
            <a:ext cx="4857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571500" y="4643438"/>
            <a:ext cx="7751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Затем весна секрет раскрыла, радугой всё оживила</a:t>
            </a:r>
            <a:r>
              <a:rPr lang="ru-RU">
                <a:latin typeface="Trebuchet MS" pitchFamily="34" charset="0"/>
              </a:rPr>
              <a:t>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84213" y="620713"/>
            <a:ext cx="7920037" cy="576103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8" name="Picture 4" descr="C:\Users\Lenovo\Desktop\Новая папка\SAM_2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F:\SAM_2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571875"/>
            <a:ext cx="4786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4357688" y="714375"/>
            <a:ext cx="3067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Солнечные лучики</a:t>
            </a:r>
            <a:r>
              <a:rPr lang="ru-RU">
                <a:latin typeface="Trebuchet MS" pitchFamily="34" charset="0"/>
              </a:rPr>
              <a:t>, </a:t>
            </a:r>
          </a:p>
          <a:p>
            <a:r>
              <a:rPr lang="ru-RU" sz="2400">
                <a:latin typeface="Trebuchet MS" pitchFamily="34" charset="0"/>
              </a:rPr>
              <a:t>заплетаем ручками,</a:t>
            </a: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214313" y="4572000"/>
            <a:ext cx="369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А если не получится, </a:t>
            </a:r>
          </a:p>
          <a:p>
            <a:r>
              <a:rPr lang="ru-RU" sz="2400">
                <a:latin typeface="Trebuchet MS" pitchFamily="34" charset="0"/>
              </a:rPr>
              <a:t>Будем долго мучиться…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SAM_2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85750"/>
            <a:ext cx="45720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1428750" y="4714875"/>
            <a:ext cx="6262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Ура, получилось! Листва распустилась,</a:t>
            </a:r>
          </a:p>
          <a:p>
            <a:r>
              <a:rPr lang="ru-RU" sz="2400">
                <a:latin typeface="Trebuchet MS" pitchFamily="34" charset="0"/>
              </a:rPr>
              <a:t>Радуга в замочках у Лизоньки раскрылась</a:t>
            </a:r>
            <a:r>
              <a:rPr lang="ru-RU" sz="2400"/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sz="quarter" idx="13"/>
          </p:nvPr>
        </p:nvSpPr>
        <p:spPr>
          <a:xfrm>
            <a:off x="838200" y="731838"/>
            <a:ext cx="7405688" cy="530701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pic>
        <p:nvPicPr>
          <p:cNvPr id="31746" name="Picture 3" descr="F:\SAM_2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85750"/>
            <a:ext cx="65008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1428750" y="4786313"/>
            <a:ext cx="6299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Радуга нарядная из цветных замочков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На различных петельках ягодки, цветочки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Солнышко и тучки крепим на липучки.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8604"/>
            <a:ext cx="7174009" cy="1357322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3"/>
          </p:nvPr>
        </p:nvSpPr>
        <p:spPr>
          <a:xfrm>
            <a:off x="971550" y="1844675"/>
            <a:ext cx="7848600" cy="4608513"/>
          </a:xfrm>
        </p:spPr>
        <p:txBody>
          <a:bodyPr/>
          <a:lstStyle/>
          <a:p>
            <a:pPr marL="558800" indent="-514350" eaLnBrk="1" hangingPunct="1">
              <a:buFont typeface="Georgia" pitchFamily="18" charset="0"/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</a:rPr>
              <a:t>   Способствовать социально - коммуникативному развитию ребенка дошкольного возраста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6"/>
          <p:cNvSpPr txBox="1">
            <a:spLocks noChangeArrowheads="1"/>
          </p:cNvSpPr>
          <p:nvPr/>
        </p:nvSpPr>
        <p:spPr bwMode="auto">
          <a:xfrm>
            <a:off x="4551363" y="571500"/>
            <a:ext cx="49514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rebuchet MS" pitchFamily="34" charset="0"/>
              </a:rPr>
              <a:t>Красный лепесток открывается</a:t>
            </a:r>
          </a:p>
          <a:p>
            <a:r>
              <a:rPr lang="ru-RU" sz="2400">
                <a:latin typeface="Trebuchet MS" pitchFamily="34" charset="0"/>
              </a:rPr>
              <a:t>и секреты лета начинаются.</a:t>
            </a:r>
          </a:p>
        </p:txBody>
      </p:sp>
      <p:sp>
        <p:nvSpPr>
          <p:cNvPr id="32770" name="TextBox 7"/>
          <p:cNvSpPr txBox="1">
            <a:spLocks noChangeArrowheads="1"/>
          </p:cNvSpPr>
          <p:nvPr/>
        </p:nvSpPr>
        <p:spPr bwMode="auto">
          <a:xfrm>
            <a:off x="214313" y="4500563"/>
            <a:ext cx="3768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Ох, нелёгкая это работа,</a:t>
            </a:r>
          </a:p>
          <a:p>
            <a:r>
              <a:rPr lang="ru-RU" sz="2400">
                <a:latin typeface="Trebuchet MS" pitchFamily="34" charset="0"/>
              </a:rPr>
              <a:t>надевать на петельки </a:t>
            </a:r>
          </a:p>
          <a:p>
            <a:r>
              <a:rPr lang="ru-RU" sz="2400">
                <a:latin typeface="Trebuchet MS" pitchFamily="34" charset="0"/>
              </a:rPr>
              <a:t>синее болото.</a:t>
            </a:r>
          </a:p>
        </p:txBody>
      </p:sp>
      <p:pic>
        <p:nvPicPr>
          <p:cNvPr id="32771" name="Picture 2" descr="C:\Users\Lenovo\Desktop\Новая папка\SAM_4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3929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" descr="C:\Users\Lenovo\Desktop\Новая папка\SAM_4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14625"/>
            <a:ext cx="4572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6"/>
          <p:cNvSpPr txBox="1">
            <a:spLocks noChangeArrowheads="1"/>
          </p:cNvSpPr>
          <p:nvPr/>
        </p:nvSpPr>
        <p:spPr bwMode="auto">
          <a:xfrm>
            <a:off x="1428750" y="4572000"/>
            <a:ext cx="6634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Рыбка плещется в пруду, расцвели цветочки</a:t>
            </a:r>
            <a:r>
              <a:rPr lang="ru-RU" sz="2400"/>
              <a:t>,</a:t>
            </a:r>
          </a:p>
          <a:p>
            <a:r>
              <a:rPr lang="ru-RU" sz="2400">
                <a:latin typeface="Trebuchet MS" pitchFamily="34" charset="0"/>
              </a:rPr>
              <a:t>А на кустике зелёном ягодки, листочки</a:t>
            </a:r>
            <a:r>
              <a:rPr lang="ru-RU" sz="2400"/>
              <a:t>.</a:t>
            </a:r>
          </a:p>
        </p:txBody>
      </p:sp>
      <p:pic>
        <p:nvPicPr>
          <p:cNvPr id="33794" name="Picture 2" descr="C:\Users\Lenovo\Desktop\Новая папка\SAM_4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72151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5"/>
          <p:cNvSpPr txBox="1">
            <a:spLocks noChangeArrowheads="1"/>
          </p:cNvSpPr>
          <p:nvPr/>
        </p:nvSpPr>
        <p:spPr bwMode="auto">
          <a:xfrm>
            <a:off x="714375" y="5214938"/>
            <a:ext cx="734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Вот и нет у нас секрета, мы собрали красно лето!</a:t>
            </a:r>
          </a:p>
        </p:txBody>
      </p:sp>
      <p:pic>
        <p:nvPicPr>
          <p:cNvPr id="34818" name="Picture 2" descr="C:\Users\Lenovo\Desktop\Новая папка\SAM_4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6438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5072063" y="1000125"/>
            <a:ext cx="3101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 жёлтом лепестке, </a:t>
            </a:r>
          </a:p>
          <a:p>
            <a:r>
              <a:rPr lang="ru-RU" sz="2400"/>
              <a:t>О</a:t>
            </a:r>
            <a:r>
              <a:rPr lang="ru-RU" sz="2400">
                <a:latin typeface="Trebuchet MS" pitchFamily="34" charset="0"/>
              </a:rPr>
              <a:t>сень поселилась </a:t>
            </a:r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0" y="4857750"/>
            <a:ext cx="3695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И с Татьяной Юрьевной,</a:t>
            </a:r>
          </a:p>
          <a:p>
            <a:r>
              <a:rPr lang="ru-RU" sz="2400">
                <a:latin typeface="Trebuchet MS" pitchFamily="34" charset="0"/>
              </a:rPr>
              <a:t>в гости к нам явилась.</a:t>
            </a:r>
          </a:p>
        </p:txBody>
      </p:sp>
      <p:pic>
        <p:nvPicPr>
          <p:cNvPr id="35843" name="Picture 2" descr="C:\Users\Lenovo\Desktop\Новая папка\SAM_4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0719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 descr="C:\Users\Lenovo\Desktop\Новая папка\SAM_4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214688"/>
            <a:ext cx="4357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6"/>
          <p:cNvSpPr txBox="1">
            <a:spLocks noChangeArrowheads="1"/>
          </p:cNvSpPr>
          <p:nvPr/>
        </p:nvSpPr>
        <p:spPr bwMode="auto">
          <a:xfrm>
            <a:off x="4714875" y="1214438"/>
            <a:ext cx="4010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Вы узнаете иль нет,</a:t>
            </a:r>
          </a:p>
          <a:p>
            <a:r>
              <a:rPr lang="ru-RU" sz="2400">
                <a:latin typeface="Trebuchet MS" pitchFamily="34" charset="0"/>
              </a:rPr>
              <a:t>в чём заключается секрет</a:t>
            </a:r>
            <a:r>
              <a:rPr lang="ru-RU"/>
              <a:t>?</a:t>
            </a:r>
          </a:p>
        </p:txBody>
      </p:sp>
      <p:sp>
        <p:nvSpPr>
          <p:cNvPr id="36866" name="TextBox 10"/>
          <p:cNvSpPr txBox="1">
            <a:spLocks noChangeArrowheads="1"/>
          </p:cNvSpPr>
          <p:nvPr/>
        </p:nvSpPr>
        <p:spPr bwMode="auto">
          <a:xfrm>
            <a:off x="214313" y="4857750"/>
            <a:ext cx="2971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Жёлтые листочки</a:t>
            </a:r>
          </a:p>
          <a:p>
            <a:r>
              <a:rPr lang="ru-RU" sz="2400">
                <a:latin typeface="Trebuchet MS" pitchFamily="34" charset="0"/>
              </a:rPr>
              <a:t>Юля приложила.</a:t>
            </a:r>
          </a:p>
          <a:p>
            <a:r>
              <a:rPr lang="ru-RU" sz="2400">
                <a:latin typeface="Trebuchet MS" pitchFamily="34" charset="0"/>
              </a:rPr>
              <a:t>На осеннем дереве</a:t>
            </a:r>
          </a:p>
          <a:p>
            <a:r>
              <a:rPr lang="ru-RU" sz="2400">
                <a:latin typeface="Trebuchet MS" pitchFamily="34" charset="0"/>
              </a:rPr>
              <a:t>смотрится красиво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pic>
        <p:nvPicPr>
          <p:cNvPr id="36867" name="Picture 2" descr="C:\Users\Lenovo\Desktop\Новая папка\SAM_4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40719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 descr="C:\Users\Lenovo\Desktop\Новая папка\SAM_4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63"/>
            <a:ext cx="42148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 txBox="1">
            <a:spLocks/>
          </p:cNvSpPr>
          <p:nvPr/>
        </p:nvSpPr>
        <p:spPr bwMode="auto">
          <a:xfrm>
            <a:off x="468313" y="191611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A7EA52"/>
              </a:buClr>
              <a:buSzPct val="95000"/>
              <a:buFont typeface="Wingdings 2" pitchFamily="18" charset="2"/>
              <a:buNone/>
            </a:pPr>
            <a:endParaRPr lang="ru-RU" sz="2600">
              <a:latin typeface="Trebuchet MS" pitchFamily="34" charset="0"/>
            </a:endParaRPr>
          </a:p>
        </p:txBody>
      </p:sp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285750" y="4500563"/>
            <a:ext cx="84264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Вот осенняя картинка: тучка, капельки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- дождинки,</a:t>
            </a:r>
          </a:p>
          <a:p>
            <a:r>
              <a:rPr lang="ru-RU" sz="2400"/>
              <a:t>р</a:t>
            </a:r>
            <a:r>
              <a:rPr lang="ru-RU" sz="2400">
                <a:latin typeface="Trebuchet MS" pitchFamily="34" charset="0"/>
              </a:rPr>
              <a:t>азноцветные листочки, а из ленты – лужа на крючочках</a:t>
            </a:r>
            <a:r>
              <a:rPr lang="ru-RU">
                <a:latin typeface="Trebuchet MS" pitchFamily="34" charset="0"/>
              </a:rPr>
              <a:t>. </a:t>
            </a:r>
          </a:p>
          <a:p>
            <a:endParaRPr lang="ru-RU">
              <a:latin typeface="Trebuchet MS" pitchFamily="34" charset="0"/>
            </a:endParaRPr>
          </a:p>
        </p:txBody>
      </p:sp>
      <p:pic>
        <p:nvPicPr>
          <p:cNvPr id="37891" name="Picture 2" descr="C:\Users\Lenovo\Desktop\Новая папка\SAM_43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28625"/>
            <a:ext cx="77866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F:\SAM_22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3" descr="F:\SAM_22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286125"/>
            <a:ext cx="4214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4760913" y="1071563"/>
            <a:ext cx="442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Арина часами сидит и играет</a:t>
            </a:r>
            <a:r>
              <a:rPr lang="ru-RU" sz="2400"/>
              <a:t> 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357188" y="4500563"/>
            <a:ext cx="3771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Усердно, один за другим</a:t>
            </a:r>
          </a:p>
          <a:p>
            <a:r>
              <a:rPr lang="ru-RU" sz="2400">
                <a:latin typeface="Trebuchet MS" pitchFamily="34" charset="0"/>
              </a:rPr>
              <a:t>секреты она раскрывает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:\SAM_2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25425"/>
            <a:ext cx="40354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F:\SAM_22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357563"/>
            <a:ext cx="47863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4786313" y="928688"/>
            <a:ext cx="42116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Одеваем мы на ножки</a:t>
            </a:r>
          </a:p>
          <a:p>
            <a:r>
              <a:rPr lang="ru-RU" sz="2400">
                <a:latin typeface="Trebuchet MS" pitchFamily="34" charset="0"/>
              </a:rPr>
              <a:t>ботинки, валенки, сапожки</a:t>
            </a:r>
            <a:r>
              <a:rPr lang="ru-RU">
                <a:latin typeface="Trebuchet MS" pitchFamily="34" charset="0"/>
              </a:rPr>
              <a:t>.</a:t>
            </a:r>
          </a:p>
          <a:p>
            <a:endParaRPr lang="ru-RU">
              <a:latin typeface="Trebuchet MS" pitchFamily="34" charset="0"/>
            </a:endParaRP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357188" y="4786313"/>
            <a:ext cx="3606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На них пуговки, крючки</a:t>
            </a:r>
          </a:p>
          <a:p>
            <a:r>
              <a:rPr lang="ru-RU" sz="2400">
                <a:latin typeface="Trebuchet MS" pitchFamily="34" charset="0"/>
              </a:rPr>
              <a:t>да шнурочки и замки.</a:t>
            </a:r>
          </a:p>
          <a:p>
            <a:r>
              <a:rPr lang="ru-RU" sz="2400">
                <a:latin typeface="Trebuchet MS" pitchFamily="34" charset="0"/>
              </a:rPr>
              <a:t>Ну, а наша детвора</a:t>
            </a:r>
          </a:p>
          <a:p>
            <a:r>
              <a:rPr lang="ru-RU" sz="2400">
                <a:latin typeface="Trebuchet MS" pitchFamily="34" charset="0"/>
              </a:rPr>
              <a:t>на все руки мастера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7"/>
          <p:cNvSpPr txBox="1">
            <a:spLocks noChangeArrowheads="1"/>
          </p:cNvSpPr>
          <p:nvPr/>
        </p:nvSpPr>
        <p:spPr bwMode="auto">
          <a:xfrm>
            <a:off x="4643438" y="857250"/>
            <a:ext cx="4203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Каждый свой секрет собрал</a:t>
            </a:r>
          </a:p>
          <a:p>
            <a:r>
              <a:rPr lang="ru-RU" sz="2400">
                <a:latin typeface="Trebuchet MS" pitchFamily="34" charset="0"/>
              </a:rPr>
              <a:t>и ребятам показал. </a:t>
            </a:r>
          </a:p>
        </p:txBody>
      </p:sp>
      <p:sp>
        <p:nvSpPr>
          <p:cNvPr id="40962" name="TextBox 8"/>
          <p:cNvSpPr txBox="1">
            <a:spLocks noChangeArrowheads="1"/>
          </p:cNvSpPr>
          <p:nvPr/>
        </p:nvSpPr>
        <p:spPr bwMode="auto">
          <a:xfrm>
            <a:off x="0" y="4429125"/>
            <a:ext cx="3919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Вам понятно или нет,</a:t>
            </a:r>
          </a:p>
          <a:p>
            <a:r>
              <a:rPr lang="ru-RU" sz="2400">
                <a:latin typeface="Trebuchet MS" pitchFamily="34" charset="0"/>
              </a:rPr>
              <a:t>В чём таит цветок секрет?</a:t>
            </a:r>
          </a:p>
        </p:txBody>
      </p:sp>
      <p:pic>
        <p:nvPicPr>
          <p:cNvPr id="40963" name="Picture 2" descr="C:\Users\Lenovo\Desktop\Новая папка\SAM_4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43313"/>
            <a:ext cx="4286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Users\Lenovo\Desktop\Новая папка\SAM_43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4357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6511925" cy="1143000"/>
          </a:xfrm>
        </p:spPr>
        <p:txBody>
          <a:bodyPr/>
          <a:lstStyle/>
          <a:p>
            <a:pPr algn="l">
              <a:buFont typeface="Georgia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908720"/>
            <a:ext cx="2376264" cy="11430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3"/>
          </p:nvPr>
        </p:nvSpPr>
        <p:spPr>
          <a:xfrm>
            <a:off x="971550" y="1714500"/>
            <a:ext cx="7848600" cy="48577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1.Обогатить тактильные ощущения ребёнка.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2.Активизировать и расширить его словарный запас.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3.Способствовать развитию мелкой моторики.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4.Способствовать формированию у детей собственного мышления.</a:t>
            </a:r>
          </a:p>
          <a:p>
            <a:pPr eaLnBrk="1" hangingPunct="1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5. Познакомить с временами года, основными цветами, геометрическими формами.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06760" cy="100010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sz="quarter" idx="13"/>
          </p:nvPr>
        </p:nvSpPr>
        <p:spPr>
          <a:xfrm>
            <a:off x="971550" y="1071563"/>
            <a:ext cx="7129463" cy="5453062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ru-RU" sz="4000" smtClean="0"/>
          </a:p>
          <a:p>
            <a:pPr eaLnBrk="1" hangingPunct="1">
              <a:buFont typeface="Georgia" pitchFamily="18" charset="0"/>
              <a:buNone/>
            </a:pPr>
            <a:endParaRPr lang="ru-RU" sz="3900" smtClean="0">
              <a:solidFill>
                <a:srgbClr val="002060"/>
              </a:solidFill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857250" y="785813"/>
            <a:ext cx="7215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rebuchet MS" pitchFamily="34" charset="0"/>
              </a:rPr>
              <a:t> </a:t>
            </a:r>
            <a:endParaRPr lang="ru-RU" sz="2800">
              <a:latin typeface="Trebuchet MS" pitchFamily="34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1000125" y="1071563"/>
            <a:ext cx="6929438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>
                <a:latin typeface="Trebuchet MS" pitchFamily="34" charset="0"/>
              </a:rPr>
              <a:t> </a:t>
            </a:r>
            <a:r>
              <a:rPr lang="ru-RU" sz="4800" dirty="0">
                <a:latin typeface="Trebuchet MS" pitchFamily="34" charset="0"/>
              </a:rPr>
              <a:t>«Ум ребенка находится на кончике его пальцев». </a:t>
            </a:r>
            <a:endParaRPr lang="ru-RU" sz="4800" dirty="0"/>
          </a:p>
          <a:p>
            <a:pPr algn="ctr"/>
            <a:endParaRPr lang="ru-RU" sz="4800" dirty="0"/>
          </a:p>
          <a:p>
            <a:pPr algn="ctr"/>
            <a:r>
              <a:rPr lang="ru-RU" sz="4800" dirty="0"/>
              <a:t>В. Сухомлинский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6"/>
          <p:cNvSpPr txBox="1">
            <a:spLocks noChangeArrowheads="1"/>
          </p:cNvSpPr>
          <p:nvPr/>
        </p:nvSpPr>
        <p:spPr bwMode="auto">
          <a:xfrm>
            <a:off x="0" y="5072063"/>
            <a:ext cx="922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Наш </a:t>
            </a:r>
            <a:r>
              <a:rPr lang="en-US" sz="2400">
                <a:latin typeface="Trebuchet MS" pitchFamily="34" charset="0"/>
              </a:rPr>
              <a:t>“</a:t>
            </a:r>
            <a:r>
              <a:rPr lang="ru-RU" sz="2400">
                <a:latin typeface="Trebuchet MS" pitchFamily="34" charset="0"/>
              </a:rPr>
              <a:t>Цветик- секретик</a:t>
            </a:r>
            <a:r>
              <a:rPr lang="en-US" sz="2400">
                <a:latin typeface="Trebuchet MS" pitchFamily="34" charset="0"/>
              </a:rPr>
              <a:t>”</a:t>
            </a:r>
            <a:r>
              <a:rPr lang="ru-RU" sz="2400">
                <a:latin typeface="Trebuchet MS" pitchFamily="34" charset="0"/>
              </a:rPr>
              <a:t> смеётся, играет. </a:t>
            </a:r>
          </a:p>
          <a:p>
            <a:pPr algn="ctr"/>
            <a:r>
              <a:rPr lang="ru-RU" sz="2400">
                <a:latin typeface="Trebuchet MS" pitchFamily="34" charset="0"/>
              </a:rPr>
              <a:t>Девчонок</a:t>
            </a:r>
            <a:r>
              <a:rPr lang="ru-RU" sz="2400"/>
              <a:t> </a:t>
            </a:r>
            <a:r>
              <a:rPr lang="ru-RU" sz="2400">
                <a:latin typeface="Trebuchet MS" pitchFamily="34" charset="0"/>
              </a:rPr>
              <a:t>- мальчишек к игре привлекает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  <p:pic>
        <p:nvPicPr>
          <p:cNvPr id="17410" name="Picture 2" descr="C:\Users\Lenovo\Desktop\Новая папка\SAM_43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25" y="731838"/>
            <a:ext cx="6178550" cy="3475037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0825" y="260350"/>
            <a:ext cx="8229600" cy="6264275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434" name="Picture 2" descr="C:\Users\Lenovo\Desktop\Новая папка\SAM_2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642938"/>
            <a:ext cx="4000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643063" y="4857750"/>
            <a:ext cx="5500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В лепесточках забавные игры живут,</a:t>
            </a:r>
          </a:p>
          <a:p>
            <a:pPr algn="ctr"/>
            <a:r>
              <a:rPr lang="ru-RU" sz="2400">
                <a:latin typeface="Trebuchet MS" pitchFamily="34" charset="0"/>
              </a:rPr>
              <a:t>Поиграть ребятишек зовут</a:t>
            </a:r>
            <a:r>
              <a:rPr lang="ru-RU"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357188"/>
            <a:ext cx="8291513" cy="61674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endParaRPr lang="ru-RU" sz="3200" smtClean="0">
              <a:cs typeface="Times New Roman" pitchFamily="18" charset="0"/>
            </a:endParaRPr>
          </a:p>
          <a:p>
            <a:pPr marL="0" indent="0" eaLnBrk="1" hangingPunct="1">
              <a:buFont typeface="Georgia" pitchFamily="18" charset="0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357313" y="4857750"/>
            <a:ext cx="6297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latin typeface="Trebuchet MS" pitchFamily="34" charset="0"/>
              </a:rPr>
              <a:t>Ребята, я вам предлагаю поиграть: </a:t>
            </a:r>
          </a:p>
          <a:p>
            <a:pPr algn="ctr"/>
            <a:r>
              <a:rPr lang="ru-RU" sz="2400">
                <a:latin typeface="Trebuchet MS" pitchFamily="34" charset="0"/>
              </a:rPr>
              <a:t>Кто какие лепесточки пожелает выбирать</a:t>
            </a:r>
            <a:r>
              <a:rPr lang="ru-RU">
                <a:latin typeface="Trebuchet MS" pitchFamily="34" charset="0"/>
              </a:rPr>
              <a:t>?</a:t>
            </a:r>
          </a:p>
        </p:txBody>
      </p:sp>
      <p:pic>
        <p:nvPicPr>
          <p:cNvPr id="19459" name="Picture 2" descr="C:\Users\Lenovo\Desktop\Новая папка\SAM_4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57188"/>
            <a:ext cx="7215187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 noChangeArrowheads="1"/>
          </p:cNvSpPr>
          <p:nvPr/>
        </p:nvSpPr>
        <p:spPr bwMode="auto">
          <a:xfrm>
            <a:off x="1214438" y="4643438"/>
            <a:ext cx="6321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Мы с Викой должны изучить секрет весны</a:t>
            </a:r>
            <a:r>
              <a:rPr lang="ru-RU">
                <a:latin typeface="Trebuchet MS" pitchFamily="34" charset="0"/>
              </a:rPr>
              <a:t>!</a:t>
            </a:r>
          </a:p>
        </p:txBody>
      </p:sp>
      <p:pic>
        <p:nvPicPr>
          <p:cNvPr id="20482" name="Picture 2" descr="C:\Users\Lenovo\Desktop\Новая папка\SAM_43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54125" y="428625"/>
            <a:ext cx="6532563" cy="37782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SAM_225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428625"/>
            <a:ext cx="6178550" cy="3475038"/>
          </a:xfrm>
        </p:spPr>
      </p:pic>
      <p:sp>
        <p:nvSpPr>
          <p:cNvPr id="21506" name="TextBox 6"/>
          <p:cNvSpPr txBox="1">
            <a:spLocks noChangeArrowheads="1"/>
          </p:cNvSpPr>
          <p:nvPr/>
        </p:nvSpPr>
        <p:spPr bwMode="auto">
          <a:xfrm>
            <a:off x="1857375" y="4786313"/>
            <a:ext cx="44370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rebuchet MS" pitchFamily="34" charset="0"/>
              </a:rPr>
              <a:t>Серединка лепесточка ждёт, </a:t>
            </a:r>
          </a:p>
          <a:p>
            <a:r>
              <a:rPr lang="ru-RU" sz="2400">
                <a:latin typeface="Trebuchet MS" pitchFamily="34" charset="0"/>
              </a:rPr>
              <a:t>Чтобы дети ей открыли рот</a:t>
            </a:r>
            <a:r>
              <a:rPr lang="ru-RU"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1456</TotalTime>
  <Words>460</Words>
  <Application>Microsoft Office PowerPoint</Application>
  <PresentationFormat>Экран (4:3)</PresentationFormat>
  <Paragraphs>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Методическое пособие “Цветик - секретик”</vt:lpstr>
      <vt:lpstr>Цель:</vt:lpstr>
      <vt:lpstr>Задачи: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«Утро начинается» валеологическое занятие</dc:title>
  <dc:creator>Admin</dc:creator>
  <cp:lastModifiedBy>metodist2</cp:lastModifiedBy>
  <cp:revision>105</cp:revision>
  <dcterms:created xsi:type="dcterms:W3CDTF">2012-05-10T13:26:08Z</dcterms:created>
  <dcterms:modified xsi:type="dcterms:W3CDTF">2022-11-09T11:40:53Z</dcterms:modified>
</cp:coreProperties>
</file>