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4"/>
  </p:notesMasterIdLst>
  <p:sldIdLst>
    <p:sldId id="258" r:id="rId2"/>
    <p:sldId id="257" r:id="rId3"/>
    <p:sldId id="256" r:id="rId4"/>
    <p:sldId id="259" r:id="rId5"/>
    <p:sldId id="274" r:id="rId6"/>
    <p:sldId id="260" r:id="rId7"/>
    <p:sldId id="261" r:id="rId8"/>
    <p:sldId id="262" r:id="rId9"/>
    <p:sldId id="263" r:id="rId10"/>
    <p:sldId id="275" r:id="rId11"/>
    <p:sldId id="276" r:id="rId12"/>
    <p:sldId id="264" r:id="rId13"/>
    <p:sldId id="265" r:id="rId14"/>
    <p:sldId id="266" r:id="rId15"/>
    <p:sldId id="277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B692B-AB87-4F64-AF10-D5FE382255E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FD62-3FCA-4C36-91A4-32BB77B7D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9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7BCEE-416F-402B-9FCA-0D7E9168C53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10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5BB7-5543-4B1E-A923-83A95CFFFD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29A7FFB-2271-4D38-924F-9C8412E589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76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5BB7-5543-4B1E-A923-83A95CFFFD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7FFB-2271-4D38-924F-9C8412E58951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0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5BB7-5543-4B1E-A923-83A95CFFFD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7FFB-2271-4D38-924F-9C8412E589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22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5BB7-5543-4B1E-A923-83A95CFFFD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7FFB-2271-4D38-924F-9C8412E58951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98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5BB7-5543-4B1E-A923-83A95CFFFD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7FFB-2271-4D38-924F-9C8412E589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5BB7-5543-4B1E-A923-83A95CFFFD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7FFB-2271-4D38-924F-9C8412E58951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0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5BB7-5543-4B1E-A923-83A95CFFFD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7FFB-2271-4D38-924F-9C8412E58951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0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5BB7-5543-4B1E-A923-83A95CFFFD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7FFB-2271-4D38-924F-9C8412E58951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70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5BB7-5543-4B1E-A923-83A95CFFFD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7FFB-2271-4D38-924F-9C8412E58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8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5BB7-5543-4B1E-A923-83A95CFFFD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7FFB-2271-4D38-924F-9C8412E58951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7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7F85BB7-5543-4B1E-A923-83A95CFFFD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7FFB-2271-4D38-924F-9C8412E58951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2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85BB7-5543-4B1E-A923-83A95CFFFD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29A7FFB-2271-4D38-924F-9C8412E5895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5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rw64w9bj2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firovxvc2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2021-2022-&#1044;&#1080;&#1089;&#1090;&#1072;&#1085;&#1094;&#1080;&#1086;&#1085;&#1085;&#1099;&#1081;%20&#1091;&#1088;&#1086;&#1082;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476F9-BBA5-400E-8E02-92C49D5D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A35ACB-4A45-4675-873D-4A5E7D62F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676A6B-5DC8-4538-BB13-3F245251E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4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699959"/>
            <a:ext cx="2897666" cy="228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708983"/>
            <a:ext cx="3017231" cy="228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7928" y="908719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/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9536" y="3136613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first house is </a:t>
            </a:r>
            <a:r>
              <a:rPr lang="en-US" sz="3200" dirty="0">
                <a:solidFill>
                  <a:srgbClr val="FF0000"/>
                </a:solidFill>
              </a:rPr>
              <a:t>as big as </a:t>
            </a:r>
            <a:r>
              <a:rPr lang="en-US" sz="3200" dirty="0"/>
              <a:t>the second one.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9536" y="386104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Мы используем as... as,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если два объекта или понятия сходны в своих характеристиках.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На русский язык конструкция переводится «такой же ...как и …».</a:t>
            </a:r>
          </a:p>
        </p:txBody>
      </p:sp>
    </p:spTree>
    <p:extLst>
      <p:ext uri="{BB962C8B-B14F-4D97-AF65-F5344CB8AC3E}">
        <p14:creationId xmlns:p14="http://schemas.microsoft.com/office/powerpoint/2010/main" val="91290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05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CBF278-A5A6-4870-A4BC-D67A575CB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65" y="289249"/>
            <a:ext cx="9731070" cy="546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2975D7-05B2-4CD9-A47D-C18EE841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23" y="382555"/>
            <a:ext cx="9701553" cy="54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8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106AB1-09A4-4C91-85A7-10ED3DD04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65" y="212662"/>
            <a:ext cx="9616242" cy="5410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75C938-1F9B-418C-B8D7-AF8CD616EFAE}"/>
              </a:ext>
            </a:extLst>
          </p:cNvPr>
          <p:cNvSpPr txBox="1"/>
          <p:nvPr/>
        </p:nvSpPr>
        <p:spPr>
          <a:xfrm>
            <a:off x="3284765" y="6232463"/>
            <a:ext cx="6101442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u="sng" kern="5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https://learningapps.org/display?v=prw64w9bj21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61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20B4666-41E0-4C24-9CE7-8EB02ABBB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15001"/>
              </p:ext>
            </p:extLst>
          </p:nvPr>
        </p:nvGraphicFramePr>
        <p:xfrm>
          <a:off x="2743200" y="268105"/>
          <a:ext cx="9345259" cy="587480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18248">
                  <a:extLst>
                    <a:ext uri="{9D8B030D-6E8A-4147-A177-3AD203B41FA5}">
                      <a16:colId xmlns:a16="http://schemas.microsoft.com/office/drawing/2014/main" val="115593076"/>
                    </a:ext>
                  </a:extLst>
                </a:gridCol>
                <a:gridCol w="5114054">
                  <a:extLst>
                    <a:ext uri="{9D8B030D-6E8A-4147-A177-3AD203B41FA5}">
                      <a16:colId xmlns:a16="http://schemas.microsoft.com/office/drawing/2014/main" val="1984704044"/>
                    </a:ext>
                  </a:extLst>
                </a:gridCol>
                <a:gridCol w="1614964">
                  <a:extLst>
                    <a:ext uri="{9D8B030D-6E8A-4147-A177-3AD203B41FA5}">
                      <a16:colId xmlns:a16="http://schemas.microsoft.com/office/drawing/2014/main" val="1793074315"/>
                    </a:ext>
                  </a:extLst>
                </a:gridCol>
                <a:gridCol w="1797993">
                  <a:extLst>
                    <a:ext uri="{9D8B030D-6E8A-4147-A177-3AD203B41FA5}">
                      <a16:colId xmlns:a16="http://schemas.microsoft.com/office/drawing/2014/main" val="591750696"/>
                    </a:ext>
                  </a:extLst>
                </a:gridCol>
              </a:tblGrid>
              <a:tr h="631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№ вопроса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Вопрос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Ответ команды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Правильный ответ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extLst>
                  <a:ext uri="{0D108BD9-81ED-4DB2-BD59-A6C34878D82A}">
                    <a16:rowId xmlns:a16="http://schemas.microsoft.com/office/drawing/2014/main" val="961000845"/>
                  </a:ext>
                </a:extLst>
              </a:tr>
              <a:tr h="464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Сколько степеней сравнения в английском языке?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extLst>
                  <a:ext uri="{0D108BD9-81ED-4DB2-BD59-A6C34878D82A}">
                    <a16:rowId xmlns:a16="http://schemas.microsoft.com/office/drawing/2014/main" val="901996862"/>
                  </a:ext>
                </a:extLst>
              </a:tr>
              <a:tr h="464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Какое из названий степени сравнения прилагательных не существует?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extLst>
                  <a:ext uri="{0D108BD9-81ED-4DB2-BD59-A6C34878D82A}">
                    <a16:rowId xmlns:a16="http://schemas.microsoft.com/office/drawing/2014/main" val="4137293272"/>
                  </a:ext>
                </a:extLst>
              </a:tr>
              <a:tr h="464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Положительная степень употребляется, когда ...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extLst>
                  <a:ext uri="{0D108BD9-81ED-4DB2-BD59-A6C34878D82A}">
                    <a16:rowId xmlns:a16="http://schemas.microsoft.com/office/drawing/2014/main" val="1106555265"/>
                  </a:ext>
                </a:extLst>
              </a:tr>
              <a:tr h="70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Какой суффикс прибавляется к прилагательному в сравнительной степени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extLst>
                  <a:ext uri="{0D108BD9-81ED-4DB2-BD59-A6C34878D82A}">
                    <a16:rowId xmlns:a16="http://schemas.microsoft.com/office/drawing/2014/main" val="3068711139"/>
                  </a:ext>
                </a:extLst>
              </a:tr>
              <a:tr h="224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Как переводится слово "</a:t>
                      </a:r>
                      <a:r>
                        <a:rPr lang="ru-RU" sz="1800" dirty="0" err="1">
                          <a:effectLst/>
                        </a:rPr>
                        <a:t>than</a:t>
                      </a:r>
                      <a:r>
                        <a:rPr lang="ru-RU" sz="1800" dirty="0">
                          <a:effectLst/>
                        </a:rPr>
                        <a:t>"?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extLst>
                  <a:ext uri="{0D108BD9-81ED-4DB2-BD59-A6C34878D82A}">
                    <a16:rowId xmlns:a16="http://schemas.microsoft.com/office/drawing/2014/main" val="2863437578"/>
                  </a:ext>
                </a:extLst>
              </a:tr>
              <a:tr h="464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Превосходная степень используется тогда, когда ...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extLst>
                  <a:ext uri="{0D108BD9-81ED-4DB2-BD59-A6C34878D82A}">
                    <a16:rowId xmlns:a16="http://schemas.microsoft.com/office/drawing/2014/main" val="1106121884"/>
                  </a:ext>
                </a:extLst>
              </a:tr>
              <a:tr h="464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Какой суффикс прибавляется в превосходной степени?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extLst>
                  <a:ext uri="{0D108BD9-81ED-4DB2-BD59-A6C34878D82A}">
                    <a16:rowId xmlns:a16="http://schemas.microsoft.com/office/drawing/2014/main" val="1000311578"/>
                  </a:ext>
                </a:extLst>
              </a:tr>
              <a:tr h="464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Какие слова добавляются к многосложным прилагательным?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extLst>
                  <a:ext uri="{0D108BD9-81ED-4DB2-BD59-A6C34878D82A}">
                    <a16:rowId xmlns:a16="http://schemas.microsoft.com/office/drawing/2014/main" val="1371574863"/>
                  </a:ext>
                </a:extLst>
              </a:tr>
              <a:tr h="70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Какие слова добавляются к многосложным прилагательным, чтобы сказать "самый"/ "меньший"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36" marR="48136" marT="0" marB="0"/>
                </a:tc>
                <a:extLst>
                  <a:ext uri="{0D108BD9-81ED-4DB2-BD59-A6C34878D82A}">
                    <a16:rowId xmlns:a16="http://schemas.microsoft.com/office/drawing/2014/main" val="286732033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CF40A9A-02C4-4BA1-828F-1F97DB9E9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41" y="268105"/>
            <a:ext cx="2498146" cy="1754326"/>
          </a:xfrm>
          <a:prstGeom prst="rect">
            <a:avLst/>
          </a:prstGeom>
          <a:solidFill>
            <a:srgbClr val="FFC000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проверки решений заданий викторины в мини-группах по теме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Степени сравнения прилагательных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8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F6C20F-3BA0-432E-B9C3-A182A705C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74" y="317240"/>
            <a:ext cx="9992251" cy="56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4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3ED724-DE0E-4535-90D3-58AEA83B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48" y="307909"/>
            <a:ext cx="9718303" cy="54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7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F656EF-CF25-42A3-9BBC-F4190E5D0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79" y="251926"/>
            <a:ext cx="9823642" cy="55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0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C7CBF3-D3AA-45F5-B5AB-303C848A8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230" y="363894"/>
            <a:ext cx="9587540" cy="53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5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12BF-1190-47BA-AC96-A0677123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EDCE3-E9D4-4FB3-9AC6-94D9156F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26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4A7F31-0651-4254-AA84-8EE244987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11" y="410547"/>
            <a:ext cx="9435578" cy="53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12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8DE95E-C624-439B-BC06-F2C1D0C4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39" y="429208"/>
            <a:ext cx="9257522" cy="52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77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1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79" y="1779140"/>
            <a:ext cx="3518191" cy="19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365104"/>
            <a:ext cx="3528392" cy="231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12" y="3501009"/>
            <a:ext cx="3750499" cy="233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412777"/>
            <a:ext cx="2337459" cy="233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3632" y="40466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Everything at once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479715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Bodoni MT Black" pitchFamily="18" charset="0"/>
              </a:rPr>
              <a:t>LENKA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7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29D2A-01C7-4B27-87ED-214CE52F9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69" y="723512"/>
            <a:ext cx="11239261" cy="56121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C9A2CC-3BA5-4731-9530-3263975EB60B}"/>
              </a:ext>
            </a:extLst>
          </p:cNvPr>
          <p:cNvSpPr txBox="1"/>
          <p:nvPr/>
        </p:nvSpPr>
        <p:spPr>
          <a:xfrm>
            <a:off x="877078" y="369569"/>
            <a:ext cx="4234273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lgerian" panose="04020705040A02060702" pitchFamily="82" charset="0"/>
              </a:rPr>
              <a:t>Let’s compare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4594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28F47-55B0-42D5-845A-26240DD29BBE}"/>
              </a:ext>
            </a:extLst>
          </p:cNvPr>
          <p:cNvSpPr txBox="1"/>
          <p:nvPr/>
        </p:nvSpPr>
        <p:spPr>
          <a:xfrm>
            <a:off x="2522375" y="839755"/>
            <a:ext cx="7147249" cy="83099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 Rounded MT Bold" panose="020F0704030504030204" pitchFamily="34" charset="0"/>
              </a:rPr>
              <a:t>LearningApps.org</a:t>
            </a:r>
            <a:endParaRPr lang="ru-RU" sz="4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301C7B-4F55-48D8-BCF2-8A9922229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91" y="2185121"/>
            <a:ext cx="10608018" cy="42161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D2D683-B6D7-40A3-AD8D-7D85786A3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57" y="2322960"/>
            <a:ext cx="4019981" cy="39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2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729B92-F1E0-4731-A561-E4E43EA35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92" y="128283"/>
            <a:ext cx="10032816" cy="56402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01EF8-F6F3-4B4B-A8FD-BDBC2AC87C0E}"/>
              </a:ext>
            </a:extLst>
          </p:cNvPr>
          <p:cNvSpPr txBox="1"/>
          <p:nvPr/>
        </p:nvSpPr>
        <p:spPr>
          <a:xfrm>
            <a:off x="2811236" y="6083386"/>
            <a:ext cx="6101442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u="sng" kern="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https://learningapps.org/display?v=pfirovxvc21</a:t>
            </a:r>
            <a:r>
              <a:rPr lang="ru-RU" sz="1800" u="sng" kern="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4" action="ppaction://hlinkfile"/>
              </a:rPr>
              <a:t>2021-2022-Дистанционный урок</a:t>
            </a:r>
            <a:r>
              <a:rPr lang="ru-RU" sz="1800" u="sng" kern="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96AD91-4B11-4A78-8244-F1A947F5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24" y="326573"/>
            <a:ext cx="9716952" cy="54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0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F8442C-545D-4B2F-91CD-761DDF67B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79" y="298578"/>
            <a:ext cx="9671841" cy="545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6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7595-D317-4C26-9151-28956F355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26" y="391887"/>
            <a:ext cx="9817347" cy="552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7591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164</TotalTime>
  <Words>208</Words>
  <Application>Microsoft Office PowerPoint</Application>
  <PresentationFormat>Широкоэкранный</PresentationFormat>
  <Paragraphs>56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Algerian</vt:lpstr>
      <vt:lpstr>Arial</vt:lpstr>
      <vt:lpstr>Arial Rounded MT Bold</vt:lpstr>
      <vt:lpstr>Bodoni MT Black</vt:lpstr>
      <vt:lpstr>Calibri</vt:lpstr>
      <vt:lpstr>Gill Sans MT</vt:lpstr>
      <vt:lpstr>Times New Roman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juliana.yakov@mail.ru</dc:creator>
  <cp:lastModifiedBy>juliana.yakov@mail.ru</cp:lastModifiedBy>
  <cp:revision>3</cp:revision>
  <dcterms:created xsi:type="dcterms:W3CDTF">2022-01-24T19:51:35Z</dcterms:created>
  <dcterms:modified xsi:type="dcterms:W3CDTF">2022-03-30T00:41:20Z</dcterms:modified>
</cp:coreProperties>
</file>