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8" r:id="rId3"/>
    <p:sldId id="307" r:id="rId4"/>
    <p:sldId id="309" r:id="rId5"/>
    <p:sldId id="298" r:id="rId6"/>
    <p:sldId id="264" r:id="rId7"/>
    <p:sldId id="288" r:id="rId8"/>
    <p:sldId id="289" r:id="rId9"/>
    <p:sldId id="287" r:id="rId10"/>
    <p:sldId id="278" r:id="rId11"/>
    <p:sldId id="302" r:id="rId12"/>
    <p:sldId id="303" r:id="rId13"/>
    <p:sldId id="304" r:id="rId14"/>
    <p:sldId id="31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3366"/>
    <a:srgbClr val="000099"/>
    <a:srgbClr val="FFB481"/>
    <a:srgbClr val="FFCDAB"/>
    <a:srgbClr val="FEBA8C"/>
    <a:srgbClr val="FFB061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106" d="100"/>
          <a:sy n="106" d="100"/>
        </p:scale>
        <p:origin x="-176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07F259-CF6E-4A4E-8309-094A6FF67B6C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71480"/>
            <a:ext cx="8678768" cy="207170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Презентация к уроку по учебному предмету «Русский язык» в 5 классе на тему </a:t>
            </a:r>
            <a:r>
              <a:rPr lang="ru-RU" sz="3600" b="1" dirty="0" smtClean="0">
                <a:solidFill>
                  <a:schemeClr val="bg1"/>
                </a:solidFill>
              </a:rPr>
              <a:t>«</a:t>
            </a:r>
            <a:r>
              <a:rPr lang="ru-RU" b="1" dirty="0" smtClean="0"/>
              <a:t>Повторение изученного в разделе «Фонетика. Графика. Орфоэпия. Орфография.»</a:t>
            </a:r>
            <a:r>
              <a:rPr kumimoji="0" lang="ru-RU" sz="4000" b="1" kern="1200" dirty="0" smtClean="0">
                <a:solidFill>
                  <a:srgbClr val="FFFF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»</a:t>
            </a:r>
            <a:r>
              <a:rPr kumimoji="0" lang="ru-RU" sz="4000" kern="1200" dirty="0" smtClean="0">
                <a:solidFill>
                  <a:srgbClr val="FFFF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kumimoji="0" lang="ru-RU" sz="4000" kern="1200" dirty="0" smtClean="0">
                <a:solidFill>
                  <a:srgbClr val="FFFF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2400" b="1" i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3554" name="AutoShape 2" descr="https://top-fon.com/uploads/posts/2023-02/1675325582_top-fon-com-p-risunki-bez-fona-dlya-prezentatsii-19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https://top-fon.com/uploads/posts/2023-02/1675325582_top-fon-com-p-risunki-bez-fona-dlya-prezentatsii-19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64" name="Picture 12" descr="https://stihi.ru/pics/2022/05/27/56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143248"/>
            <a:ext cx="4857784" cy="3576543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071546"/>
            <a:ext cx="77724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solidFill>
                  <a:srgbClr val="C00000"/>
                </a:solidFill>
              </a:rPr>
              <a:t>Игра «Кто быстрее» 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endParaRPr lang="ru-RU" sz="2800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 flipV="1">
            <a:off x="9001156" y="6669428"/>
            <a:ext cx="142844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u="sng" dirty="0" smtClean="0"/>
              <a:t>143</a:t>
            </a: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14282" y="1500174"/>
            <a:ext cx="857256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62588" algn="l"/>
              </a:tabLs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Расположите сначала буквы,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62588" algn="l"/>
              </a:tabLst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 потом слова по алфавиту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62588" algn="l"/>
              </a:tabLst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462588" algn="l"/>
              </a:tabLst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ЛЕДО, ПОЛУХ,</a:t>
            </a:r>
            <a:r>
              <a:rPr lang="ru-RU" sz="60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КЁЖИ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Определительный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диктант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501122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000099"/>
                </a:solidFill>
              </a:rPr>
              <a:t>Начать           километр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0099"/>
                </a:solidFill>
              </a:rPr>
              <a:t>щ</a:t>
            </a:r>
            <a:r>
              <a:rPr lang="ru-RU" sz="6000" b="1" dirty="0" smtClean="0">
                <a:solidFill>
                  <a:srgbClr val="000099"/>
                </a:solidFill>
              </a:rPr>
              <a:t>авель          красивее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0099"/>
                </a:solidFill>
              </a:rPr>
              <a:t>квартал         каталог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0099"/>
                </a:solidFill>
              </a:rPr>
              <a:t>т</a:t>
            </a:r>
            <a:r>
              <a:rPr lang="ru-RU" sz="6000" b="1" dirty="0" smtClean="0">
                <a:solidFill>
                  <a:srgbClr val="000099"/>
                </a:solidFill>
              </a:rPr>
              <a:t>орты             баловать</a:t>
            </a:r>
            <a:endParaRPr lang="ru-RU" sz="6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9690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«Орфоэпическая дуэль</a:t>
            </a:r>
            <a:r>
              <a:rPr lang="ru-RU" sz="5400" b="1" dirty="0" smtClean="0">
                <a:solidFill>
                  <a:srgbClr val="C00000"/>
                </a:solidFill>
              </a:rPr>
              <a:t>»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715436" cy="5572164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000099"/>
                </a:solidFill>
              </a:rPr>
              <a:t>Дело - шедевр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0099"/>
                </a:solidFill>
              </a:rPr>
              <a:t>Встречный – скворечник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0099"/>
                </a:solidFill>
              </a:rPr>
              <a:t>Мечта – чтобы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0099"/>
                </a:solidFill>
              </a:rPr>
              <a:t>Конец – кашне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0099"/>
                </a:solidFill>
              </a:rPr>
              <a:t>Семечки- шоссе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0099"/>
                </a:solidFill>
              </a:rPr>
              <a:t>Тема – партер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0099"/>
                </a:solidFill>
              </a:rPr>
              <a:t>Мачта – яичница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0099"/>
                </a:solidFill>
              </a:rPr>
              <a:t>Тесто – свитер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+mn-lt"/>
              </a:rPr>
              <a:t>Работа с 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кластером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571480"/>
            <a:ext cx="485778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500174"/>
            <a:ext cx="285752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1500174"/>
            <a:ext cx="242889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143636" y="1500174"/>
            <a:ext cx="285752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3857628"/>
            <a:ext cx="392909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держимое 2"/>
          <p:cNvSpPr>
            <a:spLocks noGrp="1"/>
          </p:cNvSpPr>
          <p:nvPr>
            <p:ph sz="quarter" idx="1"/>
          </p:nvPr>
        </p:nvSpPr>
        <p:spPr>
          <a:xfrm>
            <a:off x="3143240" y="571480"/>
            <a:ext cx="3429024" cy="64294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3366"/>
                </a:solidFill>
              </a:rPr>
              <a:t>Лингвистика</a:t>
            </a:r>
            <a:endParaRPr lang="ru-RU" sz="4000" dirty="0" smtClean="0">
              <a:solidFill>
                <a:srgbClr val="003366"/>
              </a:solidFill>
            </a:endParaRPr>
          </a:p>
          <a:p>
            <a:pPr algn="ctr">
              <a:buNone/>
            </a:pPr>
            <a:endParaRPr lang="ru-RU" sz="3200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3200" dirty="0" smtClean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142844" y="1500174"/>
            <a:ext cx="3429024" cy="64294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Фонетика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3357554" y="1428736"/>
            <a:ext cx="2786082" cy="64294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Графика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6215074" y="1500174"/>
            <a:ext cx="2786082" cy="64294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Орфоэпия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3571868" y="3929066"/>
            <a:ext cx="2786082" cy="500066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Орфография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282" y="2214554"/>
            <a:ext cx="2714644" cy="1428760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14678" y="2214554"/>
            <a:ext cx="2428892" cy="1428760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143636" y="2214554"/>
            <a:ext cx="2714644" cy="1428760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43240" y="4714884"/>
            <a:ext cx="3357586" cy="1428760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/>
          <p:nvPr/>
        </p:nvCxnSpPr>
        <p:spPr>
          <a:xfrm rot="10800000" flipV="1">
            <a:off x="2643174" y="1214422"/>
            <a:ext cx="928694" cy="28575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3929058" y="1357298"/>
            <a:ext cx="428628" cy="14287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215074" y="1214422"/>
            <a:ext cx="1214446" cy="28575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4536281" y="2536025"/>
            <a:ext cx="2643206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928662" y="2285992"/>
            <a:ext cx="428628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3929852" y="2285198"/>
            <a:ext cx="428628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7144562" y="2285198"/>
            <a:ext cx="428628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4501356" y="4714090"/>
            <a:ext cx="428628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357165"/>
          <a:ext cx="8429683" cy="6150202"/>
        </p:xfrm>
        <a:graphic>
          <a:graphicData uri="http://schemas.openxmlformats.org/drawingml/2006/table">
            <a:tbl>
              <a:tblPr/>
              <a:tblGrid>
                <a:gridCol w="1521940"/>
                <a:gridCol w="6907743"/>
              </a:tblGrid>
              <a:tr h="1228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6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54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Научился различать звуки и буквы, записывать транскрипцию слов, но остался вопрос по теме урока. Поставлю знак вопроса.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5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!</a:t>
                      </a:r>
                      <a:endParaRPr lang="ru-RU" sz="88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Научился различать звуки и буквы, записывать транскрипцию слов, знаю основные орфограммы и нормы произношения, но думаю, что мне еще есть, над чем работать.  Скажу себе: « Я работал хорошо!»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4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5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! !  </a:t>
                      </a:r>
                      <a:endParaRPr lang="ru-RU" sz="88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Научился  различать звуки и буквы, записывать транскрипцию слов, знаю основные нормы произношения  и правила правописания и могу объяснить тему товарищу, скажу себе: «Молодец!»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571480"/>
            <a:ext cx="4357718" cy="565469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«Три пути ведут к знанию. 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+mn-lt"/>
              </a:rPr>
            </a:br>
            <a:r>
              <a:rPr lang="ru-RU" b="1" dirty="0" smtClean="0">
                <a:solidFill>
                  <a:schemeClr val="tx1"/>
                </a:solidFill>
                <a:latin typeface="+mn-lt"/>
              </a:rPr>
              <a:t>Путь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размышлений – самый благородный, путь подражания – самый легкий, </a:t>
            </a:r>
            <a:r>
              <a:rPr lang="ru-RU" b="1" dirty="0" smtClean="0">
                <a:solidFill>
                  <a:srgbClr val="000099"/>
                </a:solidFill>
                <a:latin typeface="+mn-lt"/>
              </a:rPr>
              <a:t>путь опыта – самый горький»</a:t>
            </a:r>
            <a:endParaRPr lang="ru-RU" b="1" dirty="0">
              <a:solidFill>
                <a:srgbClr val="000099"/>
              </a:solidFill>
              <a:latin typeface="+mn-lt"/>
            </a:endParaRPr>
          </a:p>
        </p:txBody>
      </p:sp>
      <p:pic>
        <p:nvPicPr>
          <p:cNvPr id="6" name="Рисунок 5" descr="2023-11-13_21-01-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319003"/>
            <a:ext cx="4286280" cy="61818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ДЕВИЗ УРОКА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572560" cy="183832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5400" b="1" dirty="0" smtClean="0"/>
              <a:t>Повторяем то, что знаем.</a:t>
            </a:r>
          </a:p>
          <a:p>
            <a:pPr algn="ctr">
              <a:buNone/>
            </a:pPr>
            <a:r>
              <a:rPr lang="ru-RU" sz="5400" b="1" dirty="0" smtClean="0"/>
              <a:t>Что забыли – </a:t>
            </a:r>
            <a:r>
              <a:rPr lang="ru-RU" sz="5400" b="1" dirty="0" smtClean="0"/>
              <a:t>вспоминаем</a:t>
            </a:r>
            <a:r>
              <a:rPr lang="ru-RU" sz="5400" b="1" dirty="0" smtClean="0"/>
              <a:t>.</a:t>
            </a:r>
            <a:endParaRPr lang="ru-RU" sz="5400" b="1" dirty="0"/>
          </a:p>
        </p:txBody>
      </p:sp>
      <p:pic>
        <p:nvPicPr>
          <p:cNvPr id="7" name="Рисунок 6" descr="X0g_RtWCbQ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143248"/>
            <a:ext cx="3368111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Тема урока</a:t>
            </a:r>
            <a:endParaRPr lang="ru-RU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472518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Повторение изученного в разделе «Фонетика. Графика. Орфоэпия. Орфография».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Цели урока: </a:t>
            </a:r>
            <a:endParaRPr lang="ru-RU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71546"/>
            <a:ext cx="8715436" cy="535785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повторить, обобщить, систематизировать  изученное в разделе «Фонетика. Графика. Орфоэпия. Орфография.»; </a:t>
            </a:r>
            <a:endParaRPr lang="ru-RU" sz="3200" dirty="0" smtClean="0">
              <a:solidFill>
                <a:srgbClr val="C00000"/>
              </a:solidFill>
            </a:endParaRPr>
          </a:p>
          <a:p>
            <a:r>
              <a:rPr lang="ru-RU" sz="3200" b="1" dirty="0" smtClean="0">
                <a:solidFill>
                  <a:srgbClr val="C00000"/>
                </a:solidFill>
              </a:rPr>
              <a:t>повторить ключевые термины темы, изученные орфограммы;         </a:t>
            </a:r>
            <a:endParaRPr lang="ru-RU" sz="3200" dirty="0" smtClean="0">
              <a:solidFill>
                <a:srgbClr val="C00000"/>
              </a:solidFill>
            </a:endParaRPr>
          </a:p>
          <a:p>
            <a:r>
              <a:rPr lang="ru-RU" sz="3200" b="1" dirty="0" smtClean="0">
                <a:solidFill>
                  <a:srgbClr val="C00000"/>
                </a:solidFill>
              </a:rPr>
              <a:t>совершенствовать умение сопоставлять фонетическую и орфографическую записи слов;</a:t>
            </a:r>
            <a:endParaRPr lang="ru-RU" sz="3200" dirty="0" smtClean="0">
              <a:solidFill>
                <a:srgbClr val="C00000"/>
              </a:solidFill>
            </a:endParaRPr>
          </a:p>
          <a:p>
            <a:r>
              <a:rPr lang="ru-RU" sz="3200" b="1" dirty="0" smtClean="0">
                <a:solidFill>
                  <a:srgbClr val="C00000"/>
                </a:solidFill>
              </a:rPr>
              <a:t>отработать произношение трудных слов;</a:t>
            </a:r>
            <a:endParaRPr lang="ru-RU" sz="32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724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Каллиграфическая минутка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785794"/>
            <a:ext cx="8715436" cy="5786478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ru-RU" sz="2800" b="1" dirty="0" smtClean="0"/>
              <a:t>Слово</a:t>
            </a:r>
            <a:r>
              <a:rPr lang="ru-RU" sz="2800" b="1" dirty="0" smtClean="0"/>
              <a:t>, в котором звуков больше чем букв</a:t>
            </a:r>
            <a:r>
              <a:rPr lang="ru-RU" sz="2800" b="1" dirty="0" smtClean="0"/>
              <a:t>,</a:t>
            </a:r>
          </a:p>
          <a:p>
            <a:pPr marL="457200" indent="-457200">
              <a:buAutoNum type="arabicParenR"/>
            </a:pPr>
            <a:r>
              <a:rPr lang="ru-RU" sz="2800" b="1" dirty="0" smtClean="0"/>
              <a:t> слово</a:t>
            </a:r>
            <a:r>
              <a:rPr lang="ru-RU" sz="2800" b="1" dirty="0" smtClean="0"/>
              <a:t>, в котором букв больше, чем звуков, </a:t>
            </a:r>
          </a:p>
          <a:p>
            <a:pPr marL="457200" indent="-457200">
              <a:buAutoNum type="arabicParenR"/>
            </a:pPr>
            <a:r>
              <a:rPr lang="ru-RU" sz="2800" b="1" dirty="0" smtClean="0"/>
              <a:t>все </a:t>
            </a:r>
            <a:r>
              <a:rPr lang="ru-RU" sz="2800" b="1" dirty="0" smtClean="0"/>
              <a:t>согласные глухие, </a:t>
            </a:r>
          </a:p>
          <a:p>
            <a:pPr marL="457200" indent="-457200">
              <a:buAutoNum type="arabicParenR"/>
            </a:pPr>
            <a:r>
              <a:rPr lang="ru-RU" sz="2800" b="1" dirty="0" smtClean="0"/>
              <a:t>все </a:t>
            </a:r>
            <a:r>
              <a:rPr lang="ru-RU" sz="2800" b="1" dirty="0" smtClean="0"/>
              <a:t>согласные звонкие, </a:t>
            </a:r>
          </a:p>
          <a:p>
            <a:pPr marL="457200" indent="-457200">
              <a:buAutoNum type="arabicParenR"/>
            </a:pPr>
            <a:r>
              <a:rPr lang="ru-RU" sz="2800" b="1" dirty="0" smtClean="0"/>
              <a:t>слово</a:t>
            </a:r>
            <a:r>
              <a:rPr lang="ru-RU" sz="2800" b="1" dirty="0" smtClean="0"/>
              <a:t>, в котором все согласные мягкие, </a:t>
            </a:r>
          </a:p>
          <a:p>
            <a:pPr marL="457200" indent="-457200">
              <a:buAutoNum type="arabicParenR"/>
            </a:pPr>
            <a:r>
              <a:rPr lang="ru-RU" sz="2800" b="1" dirty="0" smtClean="0"/>
              <a:t>слово</a:t>
            </a:r>
            <a:r>
              <a:rPr lang="ru-RU" sz="2800" b="1" dirty="0" smtClean="0"/>
              <a:t>, в котором все согласные твердые</a:t>
            </a:r>
            <a:r>
              <a:rPr lang="ru-RU" sz="2800" b="1" dirty="0" smtClean="0"/>
              <a:t>.</a:t>
            </a:r>
          </a:p>
          <a:p>
            <a:pPr marL="457200" indent="-457200"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6000" b="1" dirty="0" smtClean="0">
                <a:solidFill>
                  <a:srgbClr val="000099"/>
                </a:solidFill>
              </a:rPr>
              <a:t>Поздний</a:t>
            </a:r>
            <a:r>
              <a:rPr lang="ru-RU" sz="6000" b="1" dirty="0" smtClean="0">
                <a:solidFill>
                  <a:srgbClr val="000099"/>
                </a:solidFill>
              </a:rPr>
              <a:t>, знамя, </a:t>
            </a:r>
            <a:r>
              <a:rPr lang="ru-RU" sz="6000" b="1" dirty="0" smtClean="0">
                <a:solidFill>
                  <a:srgbClr val="000099"/>
                </a:solidFill>
              </a:rPr>
              <a:t>речь,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0099"/>
                </a:solidFill>
              </a:rPr>
              <a:t> </a:t>
            </a:r>
            <a:r>
              <a:rPr lang="ru-RU" sz="6000" b="1" dirty="0" smtClean="0">
                <a:solidFill>
                  <a:srgbClr val="000099"/>
                </a:solidFill>
              </a:rPr>
              <a:t>тучка, </a:t>
            </a:r>
            <a:r>
              <a:rPr lang="ru-RU" sz="6000" b="1" dirty="0" smtClean="0">
                <a:solidFill>
                  <a:srgbClr val="000099"/>
                </a:solidFill>
              </a:rPr>
              <a:t>пороша</a:t>
            </a:r>
            <a:r>
              <a:rPr lang="ru-RU" sz="6000" b="1" dirty="0" smtClean="0">
                <a:solidFill>
                  <a:srgbClr val="000099"/>
                </a:solidFill>
              </a:rPr>
              <a:t>, </a:t>
            </a:r>
            <a:r>
              <a:rPr lang="ru-RU" sz="6000" b="1" dirty="0" smtClean="0">
                <a:solidFill>
                  <a:srgbClr val="000099"/>
                </a:solidFill>
              </a:rPr>
              <a:t>ёлка.</a:t>
            </a:r>
            <a:endParaRPr lang="ru-RU" sz="6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Взаимопроверка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8215370" cy="4929222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kumimoji="0" lang="ru-RU" sz="4400" b="1" kern="12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Ёлка</a:t>
            </a:r>
          </a:p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000099"/>
                </a:solidFill>
              </a:rPr>
              <a:t>Поздний</a:t>
            </a:r>
          </a:p>
          <a:p>
            <a:pPr marL="514350" indent="-514350">
              <a:buAutoNum type="arabicParenR"/>
            </a:pPr>
            <a:r>
              <a:rPr kumimoji="0" lang="ru-RU" sz="4400" b="1" kern="12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Тучка</a:t>
            </a:r>
          </a:p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000099"/>
                </a:solidFill>
              </a:rPr>
              <a:t>Знамя</a:t>
            </a:r>
          </a:p>
          <a:p>
            <a:pPr marL="514350" indent="-514350">
              <a:buAutoNum type="arabicParenR"/>
            </a:pPr>
            <a:r>
              <a:rPr kumimoji="0" lang="ru-RU" sz="4400" b="1" kern="12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Речь</a:t>
            </a:r>
          </a:p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000099"/>
                </a:solidFill>
              </a:rPr>
              <a:t>Пороша </a:t>
            </a:r>
            <a:endParaRPr kumimoji="0" lang="ru-RU" sz="4400" b="1" kern="1200" dirty="0" smtClean="0">
              <a:solidFill>
                <a:srgbClr val="000099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Решение «Звуковой пропорции»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000108"/>
            <a:ext cx="3071834" cy="22860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kumimoji="0" lang="ru-RU" sz="4400" b="1" kern="1200" dirty="0" smtClean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1 ряд</a:t>
            </a:r>
            <a:endParaRPr kumimoji="0" lang="ru-RU" sz="4400" b="1" kern="1200" dirty="0" smtClean="0">
              <a:solidFill>
                <a:srgbClr val="000099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4400" b="1" dirty="0" smtClean="0"/>
              <a:t>б</a:t>
            </a:r>
            <a:r>
              <a:rPr lang="ru-RU" sz="4400" b="1" dirty="0" smtClean="0"/>
              <a:t> : </a:t>
            </a:r>
            <a:r>
              <a:rPr lang="ru-RU" sz="4400" b="1" dirty="0" err="1" smtClean="0"/>
              <a:t>п</a:t>
            </a:r>
            <a:r>
              <a:rPr lang="ru-RU" sz="4400" b="1" dirty="0" smtClean="0"/>
              <a:t> = </a:t>
            </a:r>
            <a:r>
              <a:rPr lang="ru-RU" sz="4400" b="1" dirty="0" err="1" smtClean="0"/>
              <a:t>д</a:t>
            </a:r>
            <a:r>
              <a:rPr lang="ru-RU" sz="4400" b="1" dirty="0" smtClean="0"/>
              <a:t> : __     </a:t>
            </a:r>
            <a:endParaRPr lang="ru-RU" sz="4400" b="1" dirty="0" smtClean="0"/>
          </a:p>
          <a:p>
            <a:pPr>
              <a:buNone/>
            </a:pPr>
            <a:r>
              <a:rPr lang="ru-RU" sz="4400" b="1" dirty="0" err="1" smtClean="0"/>
              <a:t>з</a:t>
            </a:r>
            <a:r>
              <a:rPr lang="ru-RU" sz="4400" b="1" dirty="0" smtClean="0"/>
              <a:t> : </a:t>
            </a:r>
            <a:r>
              <a:rPr lang="ru-RU" sz="4400" b="1" dirty="0" err="1" smtClean="0"/>
              <a:t>з</a:t>
            </a:r>
            <a:r>
              <a:rPr lang="ru-RU" sz="4400" b="1" dirty="0" smtClean="0"/>
              <a:t>' </a:t>
            </a:r>
            <a:r>
              <a:rPr lang="ru-RU" sz="4400" b="1" dirty="0" smtClean="0"/>
              <a:t>= в : __      </a:t>
            </a:r>
            <a:endParaRPr lang="ru-RU" sz="4400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571736" y="3500438"/>
            <a:ext cx="4000528" cy="27860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4400" b="1" dirty="0" smtClean="0">
                <a:solidFill>
                  <a:srgbClr val="000099"/>
                </a:solidFill>
              </a:rPr>
              <a:t>2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ряд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б = т : __  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4400" b="1" dirty="0" smtClean="0"/>
              <a:t>д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 = 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__   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500694" y="928670"/>
            <a:ext cx="3286148" cy="250033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4400" b="1" dirty="0" smtClean="0">
                <a:solidFill>
                  <a:srgbClr val="000099"/>
                </a:solidFill>
              </a:rPr>
              <a:t>3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ряд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4400" b="1" dirty="0" smtClean="0"/>
              <a:t>ж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г : __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 : 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'  = к : __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7772400" cy="71438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Индивидуальная  </a:t>
            </a:r>
            <a:r>
              <a:rPr lang="ru-RU" sz="4400" b="1" dirty="0" smtClean="0">
                <a:solidFill>
                  <a:srgbClr val="C00000"/>
                </a:solidFill>
              </a:rPr>
              <a:t>работа </a:t>
            </a:r>
            <a:endParaRPr kumimoji="0" lang="ru-RU" sz="3200" b="1" i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71546"/>
            <a:ext cx="8786874" cy="5214974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/>
              <a:t>Ателье – [_______]-   сл.    б.    </a:t>
            </a:r>
            <a:r>
              <a:rPr lang="ru-RU" sz="4800" b="1" dirty="0" err="1" smtClean="0"/>
              <a:t>зв</a:t>
            </a:r>
            <a:r>
              <a:rPr lang="ru-RU" sz="4800" b="1" dirty="0" smtClean="0"/>
              <a:t>. </a:t>
            </a:r>
          </a:p>
          <a:p>
            <a:pPr>
              <a:buNone/>
            </a:pPr>
            <a:r>
              <a:rPr lang="ru-RU" sz="4800" b="1" dirty="0" smtClean="0"/>
              <a:t> яичница-[______]-   </a:t>
            </a:r>
            <a:r>
              <a:rPr lang="ru-RU" sz="4800" b="1" dirty="0" smtClean="0"/>
              <a:t>сл.    б.    </a:t>
            </a:r>
            <a:r>
              <a:rPr lang="ru-RU" sz="4800" b="1" dirty="0" err="1" smtClean="0"/>
              <a:t>зв</a:t>
            </a:r>
            <a:r>
              <a:rPr lang="ru-RU" sz="4800" b="1" dirty="0" smtClean="0"/>
              <a:t>. </a:t>
            </a:r>
            <a:endParaRPr lang="ru-RU" sz="4800" b="1" dirty="0" smtClean="0"/>
          </a:p>
          <a:p>
            <a:pPr>
              <a:buNone/>
            </a:pPr>
            <a:r>
              <a:rPr lang="ru-RU" sz="4800" b="1" dirty="0" smtClean="0"/>
              <a:t>Лестница –[_____]-   </a:t>
            </a:r>
            <a:r>
              <a:rPr lang="ru-RU" sz="4800" b="1" dirty="0" smtClean="0"/>
              <a:t>сл.    б.    </a:t>
            </a:r>
            <a:r>
              <a:rPr lang="ru-RU" sz="4800" b="1" dirty="0" err="1" smtClean="0"/>
              <a:t>зв</a:t>
            </a:r>
            <a:r>
              <a:rPr lang="ru-RU" sz="4800" b="1" dirty="0" smtClean="0"/>
              <a:t>. </a:t>
            </a:r>
            <a:endParaRPr lang="ru-RU" sz="4800" b="1" dirty="0" smtClean="0"/>
          </a:p>
          <a:p>
            <a:pPr>
              <a:buNone/>
            </a:pPr>
            <a:r>
              <a:rPr lang="ru-RU" sz="4800" b="1" dirty="0" smtClean="0"/>
              <a:t>Помощник –[___]-   </a:t>
            </a:r>
            <a:r>
              <a:rPr lang="ru-RU" sz="4800" b="1" dirty="0" smtClean="0"/>
              <a:t>сл.    б.    </a:t>
            </a:r>
            <a:r>
              <a:rPr lang="ru-RU" sz="4800" b="1" dirty="0" err="1" smtClean="0"/>
              <a:t>зв</a:t>
            </a:r>
            <a:r>
              <a:rPr lang="ru-RU" sz="4800" b="1" dirty="0" smtClean="0"/>
              <a:t>. </a:t>
            </a:r>
            <a:endParaRPr lang="ru-RU" sz="4800" b="1" dirty="0" smtClean="0"/>
          </a:p>
          <a:p>
            <a:pPr>
              <a:buNone/>
            </a:pPr>
            <a:r>
              <a:rPr lang="ru-RU" sz="4800" b="1" dirty="0" smtClean="0"/>
              <a:t>Гордиться -[____]-   </a:t>
            </a:r>
            <a:r>
              <a:rPr lang="ru-RU" sz="4800" b="1" dirty="0" smtClean="0"/>
              <a:t>сл.    б.    </a:t>
            </a:r>
            <a:r>
              <a:rPr lang="ru-RU" sz="4800" b="1" dirty="0" err="1" smtClean="0"/>
              <a:t>зв</a:t>
            </a:r>
            <a:r>
              <a:rPr lang="ru-RU" sz="4800" b="1" dirty="0" smtClean="0"/>
              <a:t>.</a:t>
            </a:r>
            <a:r>
              <a:rPr lang="ru-RU" sz="4800" b="1" dirty="0" smtClean="0"/>
              <a:t> </a:t>
            </a:r>
          </a:p>
          <a:p>
            <a:pPr>
              <a:buNone/>
            </a:pPr>
            <a:r>
              <a:rPr lang="ru-RU" sz="4800" b="1" dirty="0" smtClean="0"/>
              <a:t>                      </a:t>
            </a:r>
            <a:r>
              <a:rPr lang="ru-RU" sz="3200" b="1" i="1" u="sng" dirty="0" smtClean="0">
                <a:solidFill>
                  <a:srgbClr val="000099"/>
                </a:solidFill>
              </a:rPr>
              <a:t>Самопроверка </a:t>
            </a:r>
            <a:endParaRPr lang="ru-RU" sz="4800" i="1" u="sng" dirty="0" smtClean="0">
              <a:solidFill>
                <a:srgbClr val="000099"/>
              </a:solidFill>
            </a:endParaRPr>
          </a:p>
          <a:p>
            <a:pPr>
              <a:buFont typeface="Wingdings" pitchFamily="2" charset="2"/>
              <a:buNone/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14942" y="1285860"/>
            <a:ext cx="42862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1285860"/>
            <a:ext cx="42862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00958" y="1285860"/>
            <a:ext cx="42862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2071678"/>
            <a:ext cx="42862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2071678"/>
            <a:ext cx="42862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286380" y="2857496"/>
            <a:ext cx="42862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286380" y="3643314"/>
            <a:ext cx="42862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143504" y="4500570"/>
            <a:ext cx="42862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643702" y="2786058"/>
            <a:ext cx="42862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72396" y="2786058"/>
            <a:ext cx="42862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572396" y="3571876"/>
            <a:ext cx="42862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572264" y="3571876"/>
            <a:ext cx="42862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429520" y="4429132"/>
            <a:ext cx="42862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429388" y="4429132"/>
            <a:ext cx="42862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500958" y="2000240"/>
            <a:ext cx="42862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2622</TotalTime>
  <Words>404</Words>
  <Application>Microsoft Office PowerPoint</Application>
  <PresentationFormat>Экран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  Презентация к уроку по учебному предмету «Русский язык» в 5 классе на тему «Повторение изученного в разделе «Фонетика. Графика. Орфоэпия. Орфография.»» </vt:lpstr>
      <vt:lpstr>«Три пути ведут к знанию.  Путь размышлений – самый благородный, путь подражания – самый легкий, путь опыта – самый горький»</vt:lpstr>
      <vt:lpstr>ДЕВИЗ УРОКА</vt:lpstr>
      <vt:lpstr>Тема урока</vt:lpstr>
      <vt:lpstr>Цели урока: </vt:lpstr>
      <vt:lpstr>Каллиграфическая минутка</vt:lpstr>
      <vt:lpstr>Взаимопроверка</vt:lpstr>
      <vt:lpstr>Решение «Звуковой пропорции»</vt:lpstr>
      <vt:lpstr>Индивидуальная  работа </vt:lpstr>
      <vt:lpstr>Игра «Кто быстрее»    </vt:lpstr>
      <vt:lpstr>Определительный диктант</vt:lpstr>
      <vt:lpstr>«Орфоэпическая дуэль»</vt:lpstr>
      <vt:lpstr>Работа с кластером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Фонетика. Повторение, обобщение материала</dc:title>
  <dc:creator>User</dc:creator>
  <cp:lastModifiedBy>Intel</cp:lastModifiedBy>
  <cp:revision>279</cp:revision>
  <dcterms:created xsi:type="dcterms:W3CDTF">2011-12-04T07:22:15Z</dcterms:created>
  <dcterms:modified xsi:type="dcterms:W3CDTF">2023-11-13T19:25:21Z</dcterms:modified>
</cp:coreProperties>
</file>