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11" r:id="rId4"/>
    <p:sldId id="298" r:id="rId5"/>
    <p:sldId id="304" r:id="rId6"/>
    <p:sldId id="312" r:id="rId7"/>
    <p:sldId id="310" r:id="rId8"/>
    <p:sldId id="305" r:id="rId9"/>
    <p:sldId id="306" r:id="rId10"/>
    <p:sldId id="307" r:id="rId11"/>
    <p:sldId id="308" r:id="rId12"/>
    <p:sldId id="309" r:id="rId13"/>
    <p:sldId id="265" r:id="rId14"/>
    <p:sldId id="268" r:id="rId15"/>
    <p:sldId id="269" r:id="rId16"/>
    <p:sldId id="270" r:id="rId17"/>
    <p:sldId id="271" r:id="rId18"/>
    <p:sldId id="272" r:id="rId19"/>
    <p:sldId id="273" r:id="rId20"/>
    <p:sldId id="275" r:id="rId21"/>
    <p:sldId id="303" r:id="rId22"/>
    <p:sldId id="276" r:id="rId23"/>
    <p:sldId id="283" r:id="rId24"/>
    <p:sldId id="284" r:id="rId25"/>
    <p:sldId id="285" r:id="rId26"/>
    <p:sldId id="286" r:id="rId27"/>
    <p:sldId id="287" r:id="rId28"/>
    <p:sldId id="290" r:id="rId29"/>
    <p:sldId id="300" r:id="rId30"/>
    <p:sldId id="293" r:id="rId31"/>
    <p:sldId id="294" r:id="rId32"/>
    <p:sldId id="301" r:id="rId33"/>
    <p:sldId id="302" r:id="rId34"/>
    <p:sldId id="291"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919AD05-BD22-4829-B16D-CDEE39A83C5F}" type="datetimeFigureOut">
              <a:rPr lang="ru-RU" smtClean="0"/>
              <a:t>26.08.2023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651D07-EED4-4286-9D2B-6BE66D8246E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919AD05-BD22-4829-B16D-CDEE39A83C5F}" type="datetimeFigureOut">
              <a:rPr lang="ru-RU" smtClean="0"/>
              <a:t>26.08.2023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651D07-EED4-4286-9D2B-6BE66D8246E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19AD05-BD22-4829-B16D-CDEE39A83C5F}" type="datetimeFigureOut">
              <a:rPr lang="ru-RU" smtClean="0"/>
              <a:t>26.08.2023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651D07-EED4-4286-9D2B-6BE66D8246EC}"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919AD05-BD22-4829-B16D-CDEE39A83C5F}" type="datetimeFigureOut">
              <a:rPr lang="ru-RU" smtClean="0"/>
              <a:t>26.08.2023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651D07-EED4-4286-9D2B-6BE66D8246EC}"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919AD05-BD22-4829-B16D-CDEE39A83C5F}" type="datetimeFigureOut">
              <a:rPr lang="ru-RU" smtClean="0"/>
              <a:t>26.08.2023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651D07-EED4-4286-9D2B-6BE66D8246E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919AD05-BD22-4829-B16D-CDEE39A83C5F}" type="datetimeFigureOut">
              <a:rPr lang="ru-RU" smtClean="0"/>
              <a:t>26.08.2023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651D07-EED4-4286-9D2B-6BE66D8246EC}"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919AD05-BD22-4829-B16D-CDEE39A83C5F}" type="datetimeFigureOut">
              <a:rPr lang="ru-RU" smtClean="0"/>
              <a:t>26.08.2023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651D07-EED4-4286-9D2B-6BE66D8246E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919AD05-BD22-4829-B16D-CDEE39A83C5F}" type="datetimeFigureOut">
              <a:rPr lang="ru-RU" smtClean="0"/>
              <a:t>26.08.2023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651D07-EED4-4286-9D2B-6BE66D8246E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919AD05-BD22-4829-B16D-CDEE39A83C5F}" type="datetimeFigureOut">
              <a:rPr lang="ru-RU" smtClean="0"/>
              <a:t>26.08.2023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E651D07-EED4-4286-9D2B-6BE66D8246E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19AD05-BD22-4829-B16D-CDEE39A83C5F}" type="datetimeFigureOut">
              <a:rPr lang="ru-RU" smtClean="0"/>
              <a:t>26.08.2023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651D07-EED4-4286-9D2B-6BE66D8246EC}"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19AD05-BD22-4829-B16D-CDEE39A83C5F}" type="datetimeFigureOut">
              <a:rPr lang="ru-RU" smtClean="0"/>
              <a:t>26.08.2023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651D07-EED4-4286-9D2B-6BE66D8246EC}"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919AD05-BD22-4829-B16D-CDEE39A83C5F}" type="datetimeFigureOut">
              <a:rPr lang="ru-RU" smtClean="0"/>
              <a:t>26.08.2023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E651D07-EED4-4286-9D2B-6BE66D8246EC}"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96752"/>
            <a:ext cx="7772400" cy="2016224"/>
          </a:xfrm>
        </p:spPr>
        <p:txBody>
          <a:bodyPr>
            <a:noAutofit/>
          </a:bodyPr>
          <a:lstStyle/>
          <a:p>
            <a:r>
              <a:rPr lang="ru-RU" dirty="0" smtClean="0"/>
              <a:t>Нейропсихология - здоровье сберегающая технология</a:t>
            </a:r>
            <a:endParaRPr lang="ru-RU" dirty="0"/>
          </a:p>
        </p:txBody>
      </p:sp>
      <p:sp>
        <p:nvSpPr>
          <p:cNvPr id="3" name="Подзаголовок 2"/>
          <p:cNvSpPr>
            <a:spLocks noGrp="1"/>
          </p:cNvSpPr>
          <p:nvPr>
            <p:ph type="subTitle" idx="1"/>
          </p:nvPr>
        </p:nvSpPr>
        <p:spPr/>
        <p:txBody>
          <a:bodyPr>
            <a:normAutofit lnSpcReduction="10000"/>
          </a:bodyPr>
          <a:lstStyle/>
          <a:p>
            <a:endParaRPr lang="ru-RU" dirty="0" smtClean="0">
              <a:solidFill>
                <a:schemeClr val="tx1"/>
              </a:solidFill>
            </a:endParaRPr>
          </a:p>
          <a:p>
            <a:endParaRPr lang="ru-RU" dirty="0" smtClean="0">
              <a:solidFill>
                <a:schemeClr val="tx1"/>
              </a:solidFill>
            </a:endParaRPr>
          </a:p>
          <a:p>
            <a:r>
              <a:rPr lang="ru-RU" dirty="0" smtClean="0">
                <a:solidFill>
                  <a:schemeClr val="accent2">
                    <a:lumMod val="75000"/>
                  </a:schemeClr>
                </a:solidFill>
              </a:rPr>
              <a:t>Педагог-психолог МБОУ СШ №2 г</a:t>
            </a:r>
            <a:r>
              <a:rPr lang="ru-RU" dirty="0">
                <a:solidFill>
                  <a:schemeClr val="accent2">
                    <a:lumMod val="75000"/>
                  </a:schemeClr>
                </a:solidFill>
              </a:rPr>
              <a:t>. </a:t>
            </a:r>
            <a:r>
              <a:rPr lang="ru-RU" dirty="0" smtClean="0">
                <a:solidFill>
                  <a:schemeClr val="accent2">
                    <a:lumMod val="75000"/>
                  </a:schemeClr>
                </a:solidFill>
              </a:rPr>
              <a:t>Енисейска</a:t>
            </a:r>
          </a:p>
          <a:p>
            <a:r>
              <a:rPr lang="ru-RU" dirty="0" smtClean="0">
                <a:solidFill>
                  <a:schemeClr val="accent2">
                    <a:lumMod val="75000"/>
                  </a:schemeClr>
                </a:solidFill>
              </a:rPr>
              <a:t>Матошина Наталья Владимировна</a:t>
            </a:r>
            <a:endParaRPr lang="ru-RU" dirty="0">
              <a:solidFill>
                <a:schemeClr val="accent2">
                  <a:lumMod val="75000"/>
                </a:schemeClr>
              </a:solidFill>
            </a:endParaRPr>
          </a:p>
          <a:p>
            <a:endParaRPr lang="ru-RU" dirty="0">
              <a:solidFill>
                <a:schemeClr val="tx1"/>
              </a:solidFill>
            </a:endParaRPr>
          </a:p>
        </p:txBody>
      </p:sp>
    </p:spTree>
    <p:extLst>
      <p:ext uri="{BB962C8B-B14F-4D97-AF65-F5344CB8AC3E}">
        <p14:creationId xmlns:p14="http://schemas.microsoft.com/office/powerpoint/2010/main" val="1436778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86724560"/>
              </p:ext>
            </p:extLst>
          </p:nvPr>
        </p:nvGraphicFramePr>
        <p:xfrm>
          <a:off x="1043609" y="2348880"/>
          <a:ext cx="7277392" cy="2216264"/>
        </p:xfrm>
        <a:graphic>
          <a:graphicData uri="http://schemas.openxmlformats.org/drawingml/2006/table">
            <a:tbl>
              <a:tblPr firstRow="1" firstCol="1" bandRow="1"/>
              <a:tblGrid>
                <a:gridCol w="1368151"/>
                <a:gridCol w="1080120"/>
                <a:gridCol w="936104"/>
                <a:gridCol w="864096"/>
                <a:gridCol w="915215"/>
                <a:gridCol w="809625"/>
                <a:gridCol w="1304081"/>
              </a:tblGrid>
              <a:tr h="936104">
                <a:tc>
                  <a:txBody>
                    <a:bodyPr/>
                    <a:lstStyle/>
                    <a:p>
                      <a:pPr algn="just">
                        <a:spcAft>
                          <a:spcPts val="0"/>
                        </a:spcAft>
                      </a:pPr>
                      <a:r>
                        <a:rPr lang="ru-RU" sz="1400" dirty="0">
                          <a:effectLst/>
                          <a:latin typeface="Times New Roman"/>
                          <a:ea typeface="Calibri"/>
                        </a:rPr>
                        <a:t>учащиеся</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ru-RU" sz="1400" b="1" dirty="0">
                          <a:solidFill>
                            <a:srgbClr val="000000"/>
                          </a:solidFill>
                          <a:effectLst/>
                          <a:latin typeface="Times New Roman"/>
                          <a:ea typeface="Calibri"/>
                        </a:rPr>
                        <a:t>Методика</a:t>
                      </a:r>
                      <a:r>
                        <a:rPr lang="ru-RU" sz="1400" b="1" dirty="0">
                          <a:effectLst/>
                          <a:latin typeface="Times New Roman"/>
                          <a:ea typeface="Times New Roman"/>
                        </a:rPr>
                        <a:t>     </a:t>
                      </a:r>
                      <a:r>
                        <a:rPr lang="ru-RU" sz="1400" b="1" dirty="0">
                          <a:solidFill>
                            <a:srgbClr val="000000"/>
                          </a:solidFill>
                          <a:effectLst/>
                          <a:latin typeface="Times New Roman"/>
                          <a:ea typeface="Calibri"/>
                        </a:rPr>
                        <a:t>«Кактус»  </a:t>
                      </a:r>
                      <a:r>
                        <a:rPr lang="ru-RU" sz="1400" b="1" dirty="0">
                          <a:effectLst/>
                          <a:latin typeface="Times New Roman"/>
                          <a:ea typeface="Times New Roman"/>
                        </a:rPr>
                        <a:t>    М.А. Панфиловой</a:t>
                      </a:r>
                      <a:r>
                        <a:rPr lang="ru-RU" sz="1400" b="1" dirty="0">
                          <a:solidFill>
                            <a:srgbClr val="000000"/>
                          </a:solidFill>
                          <a:effectLst/>
                          <a:latin typeface="Times New Roman"/>
                          <a:ea typeface="Calibri"/>
                        </a:rPr>
                        <a:t> </a:t>
                      </a:r>
                      <a:endParaRPr lang="ru-RU"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0">
                <a:tc>
                  <a:txBody>
                    <a:bodyPr/>
                    <a:lstStyle/>
                    <a:p>
                      <a:pPr algn="just">
                        <a:spcAft>
                          <a:spcPts val="0"/>
                        </a:spcAft>
                      </a:pPr>
                      <a:r>
                        <a:rPr lang="ru-RU" sz="1400" dirty="0" smtClean="0">
                          <a:effectLst/>
                          <a:latin typeface="Times New Roman"/>
                          <a:ea typeface="Calibri"/>
                        </a:rPr>
                        <a:t>1-5 </a:t>
                      </a:r>
                      <a:r>
                        <a:rPr lang="ru-RU" sz="1400" dirty="0">
                          <a:effectLst/>
                          <a:latin typeface="Times New Roman"/>
                          <a:ea typeface="Calibri"/>
                        </a:rPr>
                        <a:t>класс</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ru-RU" sz="1400" dirty="0">
                          <a:effectLst/>
                          <a:latin typeface="Times New Roman"/>
                          <a:ea typeface="Calibri"/>
                        </a:rPr>
                        <a:t>До </a:t>
                      </a:r>
                      <a:r>
                        <a:rPr lang="ru-RU" sz="1400" dirty="0" smtClean="0">
                          <a:effectLst/>
                          <a:latin typeface="Times New Roman"/>
                          <a:ea typeface="Calibri"/>
                        </a:rPr>
                        <a:t>коррекции</a:t>
                      </a:r>
                    </a:p>
                    <a:p>
                      <a:pPr algn="just">
                        <a:spcAft>
                          <a:spcPts val="0"/>
                        </a:spcAft>
                      </a:pP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just">
                        <a:spcAft>
                          <a:spcPts val="0"/>
                        </a:spcAft>
                      </a:pPr>
                      <a:r>
                        <a:rPr lang="ru-RU" sz="1400" dirty="0">
                          <a:effectLst/>
                          <a:latin typeface="Times New Roman"/>
                          <a:ea typeface="Calibri"/>
                        </a:rPr>
                        <a:t>После </a:t>
                      </a:r>
                      <a:r>
                        <a:rPr lang="ru-RU" sz="1400" dirty="0" err="1">
                          <a:effectLst/>
                          <a:latin typeface="Times New Roman"/>
                          <a:ea typeface="Calibri"/>
                        </a:rPr>
                        <a:t>нейрокоррекции</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0">
                <a:tc>
                  <a:txBody>
                    <a:bodyPr/>
                    <a:lstStyle/>
                    <a:p>
                      <a:pPr algn="just">
                        <a:spcAft>
                          <a:spcPts val="0"/>
                        </a:spcAft>
                      </a:pPr>
                      <a:r>
                        <a:rPr lang="ru-RU" sz="1400" dirty="0" smtClean="0">
                          <a:effectLst/>
                          <a:latin typeface="Times New Roman"/>
                          <a:ea typeface="Calibri"/>
                        </a:rPr>
                        <a:t>25 человек </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effectLst/>
                          <a:latin typeface="Times New Roman"/>
                          <a:ea typeface="Calibri"/>
                        </a:rPr>
                        <a:t>высокий</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effectLst/>
                          <a:latin typeface="Times New Roman"/>
                          <a:ea typeface="Calibri"/>
                        </a:rPr>
                        <a:t>средний</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effectLst/>
                          <a:latin typeface="Times New Roman"/>
                          <a:ea typeface="Calibri"/>
                        </a:rPr>
                        <a:t>низкий</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effectLst/>
                          <a:latin typeface="Times New Roman"/>
                          <a:ea typeface="Calibri"/>
                        </a:rPr>
                        <a:t>высокий</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effectLst/>
                          <a:latin typeface="Times New Roman"/>
                          <a:ea typeface="Calibri"/>
                        </a:rPr>
                        <a:t>средний</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smtClean="0">
                          <a:effectLst/>
                          <a:latin typeface="Times New Roman"/>
                          <a:ea typeface="Calibri"/>
                        </a:rPr>
                        <a:t>низкий</a:t>
                      </a:r>
                      <a:endParaRPr lang="ru-RU" sz="1400" dirty="0" smtClean="0">
                        <a:effectLst/>
                        <a:latin typeface="Times New Roman"/>
                        <a:ea typeface="Calibri"/>
                      </a:endParaRPr>
                    </a:p>
                    <a:p>
                      <a:pPr algn="just">
                        <a:spcAft>
                          <a:spcPts val="0"/>
                        </a:spcAft>
                      </a:pP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ru-RU" sz="1400" dirty="0">
                          <a:effectLst/>
                          <a:latin typeface="Times New Roman"/>
                          <a:ea typeface="Calibri"/>
                        </a:rPr>
                        <a:t> </a:t>
                      </a:r>
                      <a:r>
                        <a:rPr lang="ru-RU" sz="1400" dirty="0" smtClean="0">
                          <a:effectLst/>
                          <a:latin typeface="Times New Roman"/>
                          <a:ea typeface="Calibri"/>
                        </a:rPr>
                        <a:t>показатели</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effectLst/>
                          <a:latin typeface="Times New Roman"/>
                          <a:ea typeface="Calibri"/>
                        </a:rPr>
                        <a:t> </a:t>
                      </a:r>
                      <a:r>
                        <a:rPr lang="ru-RU" sz="1400" dirty="0" smtClean="0">
                          <a:effectLst/>
                          <a:latin typeface="Times New Roman"/>
                          <a:ea typeface="Calibri"/>
                        </a:rPr>
                        <a:t>7</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effectLst/>
                          <a:latin typeface="Times New Roman"/>
                          <a:ea typeface="Calibri"/>
                        </a:rPr>
                        <a:t> </a:t>
                      </a:r>
                      <a:r>
                        <a:rPr lang="ru-RU" sz="1400" dirty="0" smtClean="0">
                          <a:effectLst/>
                          <a:latin typeface="Times New Roman"/>
                          <a:ea typeface="Calibri"/>
                        </a:rPr>
                        <a:t>12</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effectLst/>
                          <a:latin typeface="Times New Roman"/>
                          <a:ea typeface="Calibri"/>
                        </a:rPr>
                        <a:t> </a:t>
                      </a:r>
                      <a:r>
                        <a:rPr lang="ru-RU" sz="1400" dirty="0" smtClean="0">
                          <a:effectLst/>
                          <a:latin typeface="Times New Roman"/>
                          <a:ea typeface="Calibri"/>
                        </a:rPr>
                        <a:t>6</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effectLst/>
                          <a:latin typeface="Times New Roman"/>
                          <a:ea typeface="Calibri"/>
                        </a:rPr>
                        <a:t> </a:t>
                      </a:r>
                      <a:r>
                        <a:rPr lang="ru-RU" sz="1400" dirty="0" smtClean="0">
                          <a:effectLst/>
                          <a:latin typeface="Times New Roman"/>
                          <a:ea typeface="Calibri"/>
                        </a:rPr>
                        <a:t>4</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smtClean="0">
                          <a:effectLst/>
                          <a:latin typeface="Times New Roman"/>
                          <a:ea typeface="Calibri"/>
                        </a:rPr>
                        <a:t>10</a:t>
                      </a:r>
                      <a:r>
                        <a:rPr lang="ru-RU" sz="1400" dirty="0">
                          <a:effectLst/>
                          <a:latin typeface="Times New Roman"/>
                          <a:ea typeface="Calibri"/>
                        </a:rPr>
                        <a:t> </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effectLst/>
                          <a:latin typeface="Times New Roman"/>
                          <a:ea typeface="Calibri"/>
                        </a:rPr>
                        <a:t> </a:t>
                      </a:r>
                      <a:r>
                        <a:rPr lang="ru-RU" sz="1400" dirty="0" smtClean="0">
                          <a:effectLst/>
                          <a:latin typeface="Times New Roman"/>
                          <a:ea typeface="Calibri"/>
                        </a:rPr>
                        <a:t>11</a:t>
                      </a:r>
                    </a:p>
                    <a:p>
                      <a:pPr algn="just">
                        <a:spcAft>
                          <a:spcPts val="0"/>
                        </a:spcAft>
                      </a:pP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Заголовок 2"/>
          <p:cNvSpPr>
            <a:spLocks noGrp="1"/>
          </p:cNvSpPr>
          <p:nvPr>
            <p:ph type="title"/>
          </p:nvPr>
        </p:nvSpPr>
        <p:spPr/>
        <p:txBody>
          <a:bodyPr>
            <a:normAutofit fontScale="90000"/>
          </a:bodyPr>
          <a:lstStyle/>
          <a:p>
            <a:pPr lvl="0"/>
            <a:r>
              <a:rPr lang="ru-RU" dirty="0" smtClean="0">
                <a:solidFill>
                  <a:schemeClr val="tx1"/>
                </a:solidFill>
                <a:latin typeface="Arial" pitchFamily="34" charset="0"/>
                <a:ea typeface="Calibri" pitchFamily="34" charset="0"/>
                <a:cs typeface="Arial" pitchFamily="34" charset="0"/>
              </a:rPr>
              <a:t/>
            </a:r>
            <a:br>
              <a:rPr lang="ru-RU" dirty="0" smtClean="0">
                <a:solidFill>
                  <a:schemeClr val="tx1"/>
                </a:solidFill>
                <a:latin typeface="Arial" pitchFamily="34" charset="0"/>
                <a:ea typeface="Calibri" pitchFamily="34" charset="0"/>
                <a:cs typeface="Arial" pitchFamily="34" charset="0"/>
              </a:rPr>
            </a:br>
            <a:r>
              <a:rPr lang="ru-RU" dirty="0" smtClean="0">
                <a:solidFill>
                  <a:schemeClr val="bg1"/>
                </a:solidFill>
                <a:latin typeface="Arial" pitchFamily="34" charset="0"/>
                <a:ea typeface="Calibri" pitchFamily="34" charset="0"/>
                <a:cs typeface="Arial" pitchFamily="34" charset="0"/>
              </a:rPr>
              <a:t>Таблица </a:t>
            </a:r>
            <a:r>
              <a:rPr lang="ru-RU" dirty="0">
                <a:solidFill>
                  <a:schemeClr val="bg1"/>
                </a:solidFill>
                <a:latin typeface="Arial" pitchFamily="34" charset="0"/>
                <a:ea typeface="Calibri" pitchFamily="34" charset="0"/>
                <a:cs typeface="Arial" pitchFamily="34" charset="0"/>
              </a:rPr>
              <a:t>показателей развития агрессивности</a:t>
            </a:r>
            <a:r>
              <a:rPr lang="ru-RU" sz="5400" dirty="0">
                <a:solidFill>
                  <a:schemeClr val="bg1"/>
                </a:solidFill>
                <a:latin typeface="Arial" pitchFamily="34" charset="0"/>
                <a:cs typeface="Arial" pitchFamily="34" charset="0"/>
              </a:rPr>
              <a:t/>
            </a:r>
            <a:br>
              <a:rPr lang="ru-RU" sz="5400" dirty="0">
                <a:solidFill>
                  <a:schemeClr val="bg1"/>
                </a:solidFill>
                <a:latin typeface="Arial" pitchFamily="34" charset="0"/>
                <a:cs typeface="Arial" pitchFamily="34" charset="0"/>
              </a:rPr>
            </a:br>
            <a:endParaRPr lang="ru-RU" dirty="0">
              <a:solidFill>
                <a:schemeClr val="bg1"/>
              </a:solidFill>
            </a:endParaRPr>
          </a:p>
        </p:txBody>
      </p:sp>
    </p:spTree>
    <p:extLst>
      <p:ext uri="{BB962C8B-B14F-4D97-AF65-F5344CB8AC3E}">
        <p14:creationId xmlns:p14="http://schemas.microsoft.com/office/powerpoint/2010/main" val="418560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59479185"/>
              </p:ext>
            </p:extLst>
          </p:nvPr>
        </p:nvGraphicFramePr>
        <p:xfrm>
          <a:off x="1043608" y="2780928"/>
          <a:ext cx="7748646" cy="3097519"/>
        </p:xfrm>
        <a:graphic>
          <a:graphicData uri="http://schemas.openxmlformats.org/drawingml/2006/table">
            <a:tbl>
              <a:tblPr firstRow="1" firstCol="1" bandRow="1"/>
              <a:tblGrid>
                <a:gridCol w="1440160"/>
                <a:gridCol w="864096"/>
                <a:gridCol w="936104"/>
                <a:gridCol w="2232248"/>
                <a:gridCol w="936104"/>
                <a:gridCol w="1339934"/>
              </a:tblGrid>
              <a:tr h="720079">
                <a:tc>
                  <a:txBody>
                    <a:bodyPr/>
                    <a:lstStyle/>
                    <a:p>
                      <a:pPr algn="just">
                        <a:spcAft>
                          <a:spcPts val="0"/>
                        </a:spcAft>
                      </a:pPr>
                      <a:r>
                        <a:rPr lang="ru-RU" sz="1600" dirty="0">
                          <a:effectLst/>
                          <a:latin typeface="Times New Roman"/>
                          <a:ea typeface="Calibri"/>
                        </a:rPr>
                        <a:t>учащиеся</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600" b="1" dirty="0">
                          <a:solidFill>
                            <a:srgbClr val="000000"/>
                          </a:solidFill>
                          <a:effectLst/>
                          <a:latin typeface="Times New Roman"/>
                          <a:ea typeface="Calibri"/>
                        </a:rPr>
                        <a:t>Методика «</a:t>
                      </a:r>
                      <a:r>
                        <a:rPr lang="ru-RU" sz="1600" b="1" dirty="0">
                          <a:solidFill>
                            <a:srgbClr val="000000"/>
                          </a:solidFill>
                          <a:effectLst/>
                          <a:latin typeface="Times New Roman"/>
                          <a:ea typeface="Times New Roman"/>
                        </a:rPr>
                        <a:t>Оценка уровня школьной мотивации»   Н.Г. </a:t>
                      </a:r>
                      <a:r>
                        <a:rPr lang="ru-RU" sz="1600" b="1" dirty="0" err="1">
                          <a:solidFill>
                            <a:srgbClr val="000000"/>
                          </a:solidFill>
                          <a:effectLst/>
                          <a:latin typeface="Times New Roman"/>
                          <a:ea typeface="Times New Roman"/>
                        </a:rPr>
                        <a:t>Лускановой</a:t>
                      </a:r>
                      <a:r>
                        <a:rPr lang="ru-RU" sz="1600" b="1" dirty="0">
                          <a:solidFill>
                            <a:srgbClr val="000000"/>
                          </a:solidFill>
                          <a:effectLst/>
                          <a:latin typeface="Times New Roman"/>
                          <a:ea typeface="Calibri"/>
                        </a:rPr>
                        <a:t> </a:t>
                      </a:r>
                      <a:endParaRPr lang="ru-RU" sz="16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0">
                <a:tc>
                  <a:txBody>
                    <a:bodyPr/>
                    <a:lstStyle/>
                    <a:p>
                      <a:pPr algn="just">
                        <a:spcAft>
                          <a:spcPts val="0"/>
                        </a:spcAft>
                      </a:pPr>
                      <a:r>
                        <a:rPr lang="ru-RU" sz="1600" dirty="0" smtClean="0">
                          <a:effectLst/>
                          <a:latin typeface="Times New Roman"/>
                          <a:ea typeface="Calibri"/>
                        </a:rPr>
                        <a:t>1-5 </a:t>
                      </a:r>
                      <a:r>
                        <a:rPr lang="ru-RU" sz="1600" dirty="0">
                          <a:effectLst/>
                          <a:latin typeface="Times New Roman"/>
                          <a:ea typeface="Calibri"/>
                        </a:rPr>
                        <a:t>класс</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spcAft>
                          <a:spcPts val="0"/>
                        </a:spcAft>
                      </a:pPr>
                      <a:r>
                        <a:rPr lang="ru-RU" sz="1600" dirty="0" smtClean="0">
                          <a:effectLst/>
                          <a:latin typeface="Times New Roman"/>
                          <a:ea typeface="Times New Roman"/>
                        </a:rPr>
                        <a:t>                               показатели</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pPr algn="just">
                        <a:spcAft>
                          <a:spcPts val="0"/>
                        </a:spcAft>
                      </a:pP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0">
                <a:tc>
                  <a:txBody>
                    <a:bodyPr/>
                    <a:lstStyle/>
                    <a:p>
                      <a:pPr algn="just">
                        <a:spcAft>
                          <a:spcPts val="0"/>
                        </a:spcAft>
                      </a:pPr>
                      <a:r>
                        <a:rPr lang="ru-RU" sz="1600" dirty="0" smtClean="0">
                          <a:effectLst/>
                          <a:latin typeface="Times New Roman"/>
                          <a:ea typeface="Calibri"/>
                        </a:rPr>
                        <a:t>25 человек </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effectLst/>
                          <a:latin typeface="Times New Roman"/>
                          <a:ea typeface="Calibri"/>
                        </a:rPr>
                        <a:t>высокий</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smtClean="0">
                          <a:effectLst/>
                          <a:latin typeface="Times New Roman"/>
                          <a:ea typeface="Calibri"/>
                        </a:rPr>
                        <a:t>хороший</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smtClean="0">
                          <a:effectLst/>
                          <a:latin typeface="Times New Roman"/>
                          <a:ea typeface="Calibri"/>
                        </a:rPr>
                        <a:t>положительный, но привлекают </a:t>
                      </a:r>
                      <a:r>
                        <a:rPr lang="ru-RU" sz="1400" dirty="0" err="1" smtClean="0">
                          <a:effectLst/>
                          <a:latin typeface="Times New Roman"/>
                          <a:ea typeface="Calibri"/>
                        </a:rPr>
                        <a:t>внеучебные</a:t>
                      </a:r>
                      <a:r>
                        <a:rPr lang="ru-RU" sz="1400" dirty="0" smtClean="0">
                          <a:effectLst/>
                          <a:latin typeface="Times New Roman"/>
                          <a:ea typeface="Calibri"/>
                        </a:rPr>
                        <a:t> стороны</a:t>
                      </a:r>
                    </a:p>
                    <a:p>
                      <a:pPr algn="just">
                        <a:spcAft>
                          <a:spcPts val="0"/>
                        </a:spcAft>
                      </a:pP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smtClean="0">
                          <a:effectLst/>
                          <a:latin typeface="Times New Roman"/>
                          <a:ea typeface="Calibri"/>
                        </a:rPr>
                        <a:t> низкий</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smtClean="0">
                          <a:effectLst/>
                          <a:latin typeface="Times New Roman"/>
                          <a:ea typeface="Calibri"/>
                        </a:rPr>
                        <a:t> негативный</a:t>
                      </a:r>
                      <a:endParaRPr lang="ru-RU" sz="1400" dirty="0">
                        <a:effectLst/>
                        <a:latin typeface="Times New Roman"/>
                        <a:ea typeface="Times New Roman"/>
                      </a:endParaRPr>
                    </a:p>
                    <a:p>
                      <a:pPr algn="just">
                        <a:spcAft>
                          <a:spcPts val="0"/>
                        </a:spcAft>
                      </a:pPr>
                      <a:r>
                        <a:rPr lang="ru-RU" sz="1400" dirty="0" smtClean="0">
                          <a:effectLst/>
                          <a:latin typeface="Times New Roman"/>
                          <a:ea typeface="Calibri"/>
                        </a:rPr>
                        <a:t> </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909">
                <a:tc>
                  <a:txBody>
                    <a:bodyPr/>
                    <a:lstStyle/>
                    <a:p>
                      <a:pPr algn="just">
                        <a:spcAft>
                          <a:spcPts val="0"/>
                        </a:spcAft>
                      </a:pPr>
                      <a:r>
                        <a:rPr lang="ru-RU" sz="1400" dirty="0" smtClean="0">
                          <a:effectLst/>
                          <a:latin typeface="Times New Roman"/>
                          <a:ea typeface="Calibri"/>
                        </a:rPr>
                        <a:t>До коррекции</a:t>
                      </a:r>
                    </a:p>
                    <a:p>
                      <a:pPr algn="just">
                        <a:spcAft>
                          <a:spcPts val="0"/>
                        </a:spcAft>
                      </a:pPr>
                      <a:endParaRPr lang="ru-RU" sz="1400" dirty="0" smtClean="0">
                        <a:effectLst/>
                        <a:latin typeface="Times New Roman"/>
                        <a:ea typeface="Times New Roman"/>
                      </a:endParaRPr>
                    </a:p>
                    <a:p>
                      <a:pPr algn="just">
                        <a:spcAft>
                          <a:spcPts val="0"/>
                        </a:spcAft>
                      </a:pP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600" dirty="0">
                          <a:effectLst/>
                          <a:latin typeface="Times New Roman"/>
                          <a:ea typeface="Calibri"/>
                        </a:rPr>
                        <a:t> </a:t>
                      </a:r>
                      <a:r>
                        <a:rPr lang="ru-RU" sz="1600" dirty="0" smtClean="0">
                          <a:effectLst/>
                          <a:latin typeface="Times New Roman"/>
                          <a:ea typeface="Calibri"/>
                        </a:rPr>
                        <a:t>0</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600" dirty="0">
                          <a:effectLst/>
                          <a:latin typeface="Times New Roman"/>
                          <a:ea typeface="Calibri"/>
                        </a:rPr>
                        <a:t> </a:t>
                      </a:r>
                      <a:r>
                        <a:rPr lang="ru-RU" sz="1600" dirty="0" smtClean="0">
                          <a:effectLst/>
                          <a:latin typeface="Times New Roman"/>
                          <a:ea typeface="Calibri"/>
                        </a:rPr>
                        <a:t>6</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600" dirty="0">
                          <a:effectLst/>
                          <a:latin typeface="Times New Roman"/>
                          <a:ea typeface="Calibri"/>
                        </a:rPr>
                        <a:t> </a:t>
                      </a:r>
                      <a:r>
                        <a:rPr lang="ru-RU" sz="1600" dirty="0" smtClean="0">
                          <a:effectLst/>
                          <a:latin typeface="Times New Roman"/>
                          <a:ea typeface="Times New Roman"/>
                        </a:rPr>
                        <a:t>14</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600" dirty="0">
                          <a:effectLst/>
                          <a:latin typeface="Times New Roman"/>
                          <a:ea typeface="Calibri"/>
                        </a:rPr>
                        <a:t> </a:t>
                      </a:r>
                      <a:r>
                        <a:rPr lang="ru-RU" sz="1600" dirty="0" smtClean="0">
                          <a:effectLst/>
                          <a:latin typeface="Times New Roman"/>
                          <a:ea typeface="Calibri"/>
                        </a:rPr>
                        <a:t>5</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600" dirty="0">
                          <a:effectLst/>
                          <a:latin typeface="Times New Roman"/>
                          <a:ea typeface="Calibri"/>
                        </a:rPr>
                        <a:t> </a:t>
                      </a:r>
                      <a:r>
                        <a:rPr lang="ru-RU" sz="1600" dirty="0" smtClean="0">
                          <a:effectLst/>
                          <a:latin typeface="Times New Roman"/>
                          <a:ea typeface="Calibri"/>
                        </a:rPr>
                        <a:t>0</a:t>
                      </a:r>
                      <a:endParaRPr lang="ru-RU" sz="1600" dirty="0">
                        <a:effectLst/>
                        <a:latin typeface="Times New Roman"/>
                        <a:ea typeface="Times New Roman"/>
                      </a:endParaRPr>
                    </a:p>
                    <a:p>
                      <a:pPr algn="just">
                        <a:spcAft>
                          <a:spcPts val="0"/>
                        </a:spcAft>
                      </a:pPr>
                      <a:r>
                        <a:rPr lang="ru-RU" sz="1600" dirty="0">
                          <a:effectLst/>
                          <a:latin typeface="Times New Roman"/>
                          <a:ea typeface="Calibri"/>
                        </a:rPr>
                        <a:t> </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Times New Roman"/>
                          <a:ea typeface="Calibri"/>
                        </a:rPr>
                        <a:t>После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effectLst/>
                          <a:latin typeface="Times New Roman"/>
                          <a:ea typeface="Calibri"/>
                        </a:rPr>
                        <a:t>нейрокоррекции</a:t>
                      </a:r>
                      <a:endParaRPr lang="ru-RU" sz="1400" dirty="0" smtClean="0">
                        <a:effectLst/>
                        <a:latin typeface="Times New Roman"/>
                        <a:ea typeface="Times New Roman"/>
                      </a:endParaRPr>
                    </a:p>
                    <a:p>
                      <a:pPr algn="just">
                        <a:spcAft>
                          <a:spcPts val="0"/>
                        </a:spcAft>
                      </a:pP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600" dirty="0" smtClean="0">
                          <a:effectLst/>
                          <a:latin typeface="Times New Roman"/>
                          <a:ea typeface="Times New Roman"/>
                        </a:rPr>
                        <a:t>10</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600" dirty="0" smtClean="0">
                          <a:effectLst/>
                          <a:latin typeface="Times New Roman"/>
                          <a:ea typeface="Times New Roman"/>
                        </a:rPr>
                        <a:t>12</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600" dirty="0" smtClean="0">
                          <a:effectLst/>
                          <a:latin typeface="Times New Roman"/>
                          <a:ea typeface="Times New Roman"/>
                        </a:rPr>
                        <a:t>3</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600" dirty="0" smtClean="0">
                          <a:effectLst/>
                          <a:latin typeface="Times New Roman"/>
                          <a:ea typeface="Times New Roman"/>
                        </a:rPr>
                        <a:t>0</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Заголовок 2"/>
          <p:cNvSpPr>
            <a:spLocks noGrp="1"/>
          </p:cNvSpPr>
          <p:nvPr>
            <p:ph type="title"/>
          </p:nvPr>
        </p:nvSpPr>
        <p:spPr/>
        <p:txBody>
          <a:bodyPr>
            <a:normAutofit fontScale="90000"/>
          </a:bodyPr>
          <a:lstStyle/>
          <a:p>
            <a:pPr lvl="0"/>
            <a:r>
              <a:rPr lang="ru-RU" dirty="0" smtClean="0">
                <a:solidFill>
                  <a:schemeClr val="tx1"/>
                </a:solidFill>
                <a:latin typeface="Arial" pitchFamily="34" charset="0"/>
                <a:ea typeface="Calibri" pitchFamily="34" charset="0"/>
                <a:cs typeface="Arial" pitchFamily="34" charset="0"/>
              </a:rPr>
              <a:t/>
            </a:r>
            <a:br>
              <a:rPr lang="ru-RU" dirty="0" smtClean="0">
                <a:solidFill>
                  <a:schemeClr val="tx1"/>
                </a:solidFill>
                <a:latin typeface="Arial" pitchFamily="34" charset="0"/>
                <a:ea typeface="Calibri" pitchFamily="34" charset="0"/>
                <a:cs typeface="Arial" pitchFamily="34" charset="0"/>
              </a:rPr>
            </a:br>
            <a:r>
              <a:rPr lang="ru-RU" dirty="0" smtClean="0">
                <a:solidFill>
                  <a:schemeClr val="bg1"/>
                </a:solidFill>
                <a:latin typeface="Arial" pitchFamily="34" charset="0"/>
                <a:ea typeface="Calibri" pitchFamily="34" charset="0"/>
                <a:cs typeface="Arial" pitchFamily="34" charset="0"/>
              </a:rPr>
              <a:t>Таблица </a:t>
            </a:r>
            <a:r>
              <a:rPr lang="ru-RU" dirty="0">
                <a:solidFill>
                  <a:schemeClr val="bg1"/>
                </a:solidFill>
                <a:latin typeface="Arial" pitchFamily="34" charset="0"/>
                <a:ea typeface="Calibri" pitchFamily="34" charset="0"/>
                <a:cs typeface="Arial" pitchFamily="34" charset="0"/>
              </a:rPr>
              <a:t>показателей уровня школьной мотивации</a:t>
            </a:r>
            <a:r>
              <a:rPr lang="ru-RU" sz="5400" dirty="0">
                <a:solidFill>
                  <a:schemeClr val="bg1"/>
                </a:solidFill>
                <a:latin typeface="Arial" pitchFamily="34" charset="0"/>
                <a:cs typeface="Arial" pitchFamily="34" charset="0"/>
              </a:rPr>
              <a:t/>
            </a:r>
            <a:br>
              <a:rPr lang="ru-RU" sz="5400" dirty="0">
                <a:solidFill>
                  <a:schemeClr val="bg1"/>
                </a:solidFill>
                <a:latin typeface="Arial" pitchFamily="34" charset="0"/>
                <a:cs typeface="Arial" pitchFamily="34" charset="0"/>
              </a:rPr>
            </a:br>
            <a:endParaRPr lang="ru-RU" dirty="0">
              <a:solidFill>
                <a:schemeClr val="bg1"/>
              </a:solidFill>
            </a:endParaRPr>
          </a:p>
        </p:txBody>
      </p:sp>
    </p:spTree>
    <p:extLst>
      <p:ext uri="{BB962C8B-B14F-4D97-AF65-F5344CB8AC3E}">
        <p14:creationId xmlns:p14="http://schemas.microsoft.com/office/powerpoint/2010/main" val="124843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700808"/>
            <a:ext cx="7408333" cy="4425355"/>
          </a:xfrm>
        </p:spPr>
        <p:txBody>
          <a:bodyPr>
            <a:normAutofit/>
          </a:bodyPr>
          <a:lstStyle/>
          <a:p>
            <a:pPr marL="0" indent="0" algn="just">
              <a:spcAft>
                <a:spcPts val="0"/>
              </a:spcAft>
              <a:buNone/>
            </a:pPr>
            <a:r>
              <a:rPr lang="ru-RU" dirty="0">
                <a:latin typeface="Times New Roman"/>
                <a:ea typeface="Calibri"/>
              </a:rPr>
              <a:t>а)  активизации необходимых структур головного мозга методами нейропсихологии (память – для опроса по пройденному материалу прошлого урока, активизация межполушарного взаимодействия – для понимания нового материала, активизация лобных долей – при решении математических задач и </a:t>
            </a:r>
            <a:r>
              <a:rPr lang="ru-RU" dirty="0" smtClean="0">
                <a:latin typeface="Times New Roman"/>
                <a:ea typeface="Calibri"/>
              </a:rPr>
              <a:t>написания сочинения</a:t>
            </a:r>
            <a:r>
              <a:rPr lang="ru-RU" dirty="0">
                <a:latin typeface="Times New Roman"/>
                <a:ea typeface="Calibri"/>
              </a:rPr>
              <a:t>); </a:t>
            </a:r>
            <a:endParaRPr lang="ru-RU" sz="1800" dirty="0">
              <a:latin typeface="Times New Roman"/>
              <a:ea typeface="Times New Roman"/>
            </a:endParaRPr>
          </a:p>
          <a:p>
            <a:pPr marL="0" indent="0" algn="just">
              <a:spcAft>
                <a:spcPts val="0"/>
              </a:spcAft>
              <a:buNone/>
            </a:pPr>
            <a:r>
              <a:rPr lang="ru-RU" dirty="0">
                <a:latin typeface="Times New Roman"/>
                <a:ea typeface="Calibri"/>
              </a:rPr>
              <a:t>б) снятия истощения головного мозга и активизация его ресурсов методами образовательной </a:t>
            </a:r>
            <a:r>
              <a:rPr lang="ru-RU" dirty="0" err="1">
                <a:latin typeface="Times New Roman"/>
                <a:ea typeface="Calibri"/>
              </a:rPr>
              <a:t>кинезиологии</a:t>
            </a:r>
            <a:r>
              <a:rPr lang="ru-RU" dirty="0">
                <a:latin typeface="Times New Roman"/>
                <a:ea typeface="Calibri"/>
              </a:rPr>
              <a:t> (энергетические упражнения, приемы пересечения серединной линии тела и др.).</a:t>
            </a:r>
            <a:endParaRPr lang="ru-RU" sz="1800" dirty="0">
              <a:latin typeface="Times New Roman"/>
              <a:ea typeface="Times New Roman"/>
            </a:endParaRPr>
          </a:p>
          <a:p>
            <a:endParaRPr lang="ru-RU" dirty="0"/>
          </a:p>
        </p:txBody>
      </p:sp>
      <p:sp>
        <p:nvSpPr>
          <p:cNvPr id="3" name="Заголовок 2"/>
          <p:cNvSpPr>
            <a:spLocks noGrp="1"/>
          </p:cNvSpPr>
          <p:nvPr>
            <p:ph type="title"/>
          </p:nvPr>
        </p:nvSpPr>
        <p:spPr/>
        <p:txBody>
          <a:bodyPr>
            <a:normAutofit fontScale="90000"/>
          </a:bodyPr>
          <a:lstStyle/>
          <a:p>
            <a:r>
              <a:rPr lang="ru-RU" dirty="0" smtClean="0"/>
              <a:t>Использование </a:t>
            </a:r>
            <a:r>
              <a:rPr lang="ru-RU" dirty="0" err="1" smtClean="0"/>
              <a:t>нейроупражнений</a:t>
            </a:r>
            <a:r>
              <a:rPr lang="ru-RU" dirty="0" smtClean="0"/>
              <a:t> для:</a:t>
            </a:r>
            <a:endParaRPr lang="ru-RU" dirty="0"/>
          </a:p>
        </p:txBody>
      </p:sp>
    </p:spTree>
    <p:extLst>
      <p:ext uri="{BB962C8B-B14F-4D97-AF65-F5344CB8AC3E}">
        <p14:creationId xmlns:p14="http://schemas.microsoft.com/office/powerpoint/2010/main" val="1483275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916832"/>
            <a:ext cx="7408333" cy="4209331"/>
          </a:xfrm>
        </p:spPr>
        <p:txBody>
          <a:bodyPr>
            <a:normAutofit lnSpcReduction="10000"/>
          </a:bodyPr>
          <a:lstStyle/>
          <a:p>
            <a:pPr marL="0" indent="0" algn="just">
              <a:spcBef>
                <a:spcPts val="750"/>
              </a:spcBef>
              <a:spcAft>
                <a:spcPts val="750"/>
              </a:spcAft>
              <a:buNone/>
            </a:pPr>
            <a:r>
              <a:rPr lang="ru-RU" dirty="0" smtClean="0">
                <a:solidFill>
                  <a:schemeClr val="accent2">
                    <a:lumMod val="75000"/>
                  </a:schemeClr>
                </a:solidFill>
                <a:effectLst/>
                <a:latin typeface="Helvetica"/>
                <a:ea typeface="Times New Roman"/>
              </a:rPr>
              <a:t>Стабилизация и активация этого блока включает в себя следующие направления развития:</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дыхательные упражнения;</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массаж и самомассаж;</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работа с мышечными </a:t>
            </a:r>
            <a:r>
              <a:rPr lang="ru-RU" dirty="0" err="1" smtClean="0">
                <a:solidFill>
                  <a:schemeClr val="accent2">
                    <a:lumMod val="75000"/>
                  </a:schemeClr>
                </a:solidFill>
                <a:effectLst/>
                <a:latin typeface="Helvetica"/>
                <a:ea typeface="Times New Roman"/>
              </a:rPr>
              <a:t>дистониями</a:t>
            </a:r>
            <a:r>
              <a:rPr lang="ru-RU" dirty="0" smtClean="0">
                <a:solidFill>
                  <a:schemeClr val="accent2">
                    <a:lumMod val="75000"/>
                  </a:schemeClr>
                </a:solidFill>
                <a:effectLst/>
                <a:latin typeface="Helvetica"/>
                <a:ea typeface="Times New Roman"/>
              </a:rPr>
              <a:t> (аритмичные изменения тонуса);</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оптимизация и стабилизация общего тонуса;</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формирование и коррекция сенсомоторных взаимодействий.</a:t>
            </a:r>
            <a:endParaRPr lang="ru-RU" sz="2400" dirty="0" smtClean="0">
              <a:solidFill>
                <a:schemeClr val="accent2">
                  <a:lumMod val="75000"/>
                </a:schemeClr>
              </a:solidFill>
              <a:effectLst/>
              <a:latin typeface="Times New Roman"/>
              <a:ea typeface="Times New Roman"/>
            </a:endParaRPr>
          </a:p>
          <a:p>
            <a:endParaRPr lang="ru-RU" dirty="0"/>
          </a:p>
        </p:txBody>
      </p:sp>
      <p:sp>
        <p:nvSpPr>
          <p:cNvPr id="2" name="Заголовок 1"/>
          <p:cNvSpPr>
            <a:spLocks noGrp="1"/>
          </p:cNvSpPr>
          <p:nvPr>
            <p:ph type="title"/>
          </p:nvPr>
        </p:nvSpPr>
        <p:spPr/>
        <p:txBody>
          <a:bodyPr>
            <a:normAutofit fontScale="90000"/>
          </a:bodyPr>
          <a:lstStyle/>
          <a:p>
            <a:pPr>
              <a:spcBef>
                <a:spcPts val="750"/>
              </a:spcBef>
              <a:spcAft>
                <a:spcPts val="750"/>
              </a:spcAft>
            </a:pPr>
            <a:r>
              <a:rPr lang="ru-RU" b="1" dirty="0" smtClean="0">
                <a:solidFill>
                  <a:srgbClr val="333333"/>
                </a:solidFill>
                <a:effectLst/>
                <a:latin typeface="Helvetica"/>
                <a:ea typeface="Times New Roman"/>
              </a:rPr>
              <a:t/>
            </a:r>
            <a:br>
              <a:rPr lang="ru-RU" b="1" dirty="0" smtClean="0">
                <a:solidFill>
                  <a:srgbClr val="333333"/>
                </a:solidFill>
                <a:effectLst/>
                <a:latin typeface="Helvetica"/>
                <a:ea typeface="Times New Roman"/>
              </a:rPr>
            </a:br>
            <a:r>
              <a:rPr lang="ru-RU" sz="3100" b="1" dirty="0" smtClean="0">
                <a:solidFill>
                  <a:schemeClr val="bg1"/>
                </a:solidFill>
                <a:effectLst/>
                <a:latin typeface="Helvetica"/>
                <a:ea typeface="Times New Roman"/>
              </a:rPr>
              <a:t>Упражнения</a:t>
            </a:r>
            <a:br>
              <a:rPr lang="ru-RU" sz="3100" b="1" dirty="0" smtClean="0">
                <a:solidFill>
                  <a:schemeClr val="bg1"/>
                </a:solidFill>
                <a:effectLst/>
                <a:latin typeface="Helvetica"/>
                <a:ea typeface="Times New Roman"/>
              </a:rPr>
            </a:br>
            <a:r>
              <a:rPr lang="ru-RU" sz="3100" b="1" dirty="0" smtClean="0">
                <a:solidFill>
                  <a:schemeClr val="bg1"/>
                </a:solidFill>
                <a:effectLst/>
                <a:latin typeface="Helvetica"/>
                <a:ea typeface="Times New Roman"/>
              </a:rPr>
              <a:t> на развитие первого блока мозга</a:t>
            </a:r>
            <a:r>
              <a:rPr lang="ru-RU" sz="3100" dirty="0" smtClean="0">
                <a:solidFill>
                  <a:schemeClr val="bg1"/>
                </a:solidFill>
                <a:effectLst/>
                <a:latin typeface="Times New Roman"/>
                <a:ea typeface="Times New Roman"/>
              </a:rPr>
              <a:t/>
            </a:r>
            <a:br>
              <a:rPr lang="ru-RU" sz="3100" dirty="0" smtClean="0">
                <a:solidFill>
                  <a:schemeClr val="bg1"/>
                </a:solidFill>
                <a:effectLst/>
                <a:latin typeface="Times New Roman"/>
                <a:ea typeface="Times New Roman"/>
              </a:rPr>
            </a:br>
            <a:endParaRPr lang="ru-RU" sz="3100" dirty="0">
              <a:solidFill>
                <a:schemeClr val="bg1"/>
              </a:solidFill>
            </a:endParaRPr>
          </a:p>
        </p:txBody>
      </p:sp>
    </p:spTree>
    <p:extLst>
      <p:ext uri="{BB962C8B-B14F-4D97-AF65-F5344CB8AC3E}">
        <p14:creationId xmlns:p14="http://schemas.microsoft.com/office/powerpoint/2010/main" val="97327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40768"/>
            <a:ext cx="8229600" cy="4785395"/>
          </a:xfrm>
        </p:spPr>
        <p:txBody>
          <a:bodyPr>
            <a:normAutofit fontScale="85000" lnSpcReduction="20000"/>
          </a:bodyPr>
          <a:lstStyle/>
          <a:p>
            <a:pPr marL="0" indent="0" algn="ctr">
              <a:spcBef>
                <a:spcPts val="750"/>
              </a:spcBef>
              <a:spcAft>
                <a:spcPts val="750"/>
              </a:spcAft>
              <a:buNone/>
            </a:pPr>
            <a:r>
              <a:rPr lang="ru-RU" dirty="0" smtClean="0">
                <a:solidFill>
                  <a:schemeClr val="accent2">
                    <a:lumMod val="75000"/>
                  </a:schemeClr>
                </a:solidFill>
                <a:effectLst/>
                <a:latin typeface="Helvetica"/>
                <a:ea typeface="Times New Roman"/>
              </a:rPr>
              <a:t>Дыхательное упражнение №1</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Сделать полный выдох, набрать воздух медленно через нос, следя за тем, чтобы передняя брюшная стенка выдавалась вперёд. При этом увеличивается объём лёгких, грудная клетка расширяется. На 2-5 секунде, задержать воздух, затем начать выдох ртом с подтягиванием брюшной стенки; в конце выдоха опускается грудь.</a:t>
            </a:r>
            <a:endParaRPr lang="ru-RU" sz="2400" dirty="0" smtClean="0">
              <a:solidFill>
                <a:schemeClr val="accent2">
                  <a:lumMod val="75000"/>
                </a:schemeClr>
              </a:solidFill>
              <a:effectLst/>
              <a:latin typeface="Times New Roman"/>
              <a:ea typeface="Times New Roman"/>
            </a:endParaRPr>
          </a:p>
          <a:p>
            <a:pPr marL="0" indent="0" algn="ctr">
              <a:spcBef>
                <a:spcPts val="750"/>
              </a:spcBef>
              <a:spcAft>
                <a:spcPts val="750"/>
              </a:spcAft>
              <a:buNone/>
            </a:pPr>
            <a:r>
              <a:rPr lang="ru-RU" dirty="0" smtClean="0">
                <a:solidFill>
                  <a:schemeClr val="accent2">
                    <a:lumMod val="75000"/>
                  </a:schemeClr>
                </a:solidFill>
                <a:effectLst/>
                <a:latin typeface="Helvetica"/>
                <a:ea typeface="Times New Roman"/>
              </a:rPr>
              <a:t>Дыхательное упражнение №2</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Правую руку положить на область движения диафрагмы. Сделать вдох и когда появится желание вдохнуть, с закрытым ртом сделать глубокий, без напряжения вдох носом. Затем пауза (задержать грудную клетку в расширенном состоянии). Сделать полный выдох. Медленно и плавно выпуская воздух через нос.</a:t>
            </a:r>
            <a:endParaRPr lang="ru-RU" sz="2400" dirty="0" smtClean="0">
              <a:solidFill>
                <a:schemeClr val="accent2">
                  <a:lumMod val="75000"/>
                </a:schemeClr>
              </a:solidFill>
              <a:effectLst/>
              <a:latin typeface="Times New Roman"/>
              <a:ea typeface="Times New Roman"/>
            </a:endParaRPr>
          </a:p>
          <a:p>
            <a:pPr marL="0" indent="0" algn="ctr">
              <a:spcBef>
                <a:spcPts val="750"/>
              </a:spcBef>
              <a:spcAft>
                <a:spcPts val="750"/>
              </a:spcAft>
              <a:buNone/>
            </a:pPr>
            <a:r>
              <a:rPr lang="ru-RU" dirty="0" smtClean="0">
                <a:solidFill>
                  <a:srgbClr val="333333"/>
                </a:solidFill>
                <a:effectLst/>
                <a:latin typeface="Helvetica"/>
                <a:ea typeface="Times New Roman"/>
              </a:rPr>
              <a:t> </a:t>
            </a:r>
            <a:endParaRPr lang="ru-RU" sz="2400" dirty="0" smtClean="0">
              <a:effectLst/>
              <a:latin typeface="Times New Roman"/>
              <a:ea typeface="Times New Roman"/>
            </a:endParaRPr>
          </a:p>
          <a:p>
            <a:endParaRPr lang="ru-RU" dirty="0"/>
          </a:p>
        </p:txBody>
      </p:sp>
      <p:sp>
        <p:nvSpPr>
          <p:cNvPr id="2" name="Заголовок 1"/>
          <p:cNvSpPr>
            <a:spLocks noGrp="1"/>
          </p:cNvSpPr>
          <p:nvPr>
            <p:ph type="title"/>
          </p:nvPr>
        </p:nvSpPr>
        <p:spPr>
          <a:xfrm>
            <a:off x="457200" y="274638"/>
            <a:ext cx="8229600" cy="850106"/>
          </a:xfrm>
        </p:spPr>
        <p:txBody>
          <a:bodyPr>
            <a:normAutofit fontScale="90000"/>
          </a:bodyPr>
          <a:lstStyle/>
          <a:p>
            <a:pPr>
              <a:spcBef>
                <a:spcPts val="750"/>
              </a:spcBef>
              <a:spcAft>
                <a:spcPts val="750"/>
              </a:spcAft>
            </a:pPr>
            <a:r>
              <a:rPr lang="ru-RU" dirty="0" smtClean="0">
                <a:solidFill>
                  <a:srgbClr val="333333"/>
                </a:solidFill>
                <a:effectLst/>
                <a:latin typeface="Helvetica"/>
                <a:ea typeface="Times New Roman"/>
              </a:rPr>
              <a:t/>
            </a:r>
            <a:br>
              <a:rPr lang="ru-RU" dirty="0" smtClean="0">
                <a:solidFill>
                  <a:srgbClr val="333333"/>
                </a:solidFill>
                <a:effectLst/>
                <a:latin typeface="Helvetica"/>
                <a:ea typeface="Times New Roman"/>
              </a:rPr>
            </a:br>
            <a:r>
              <a:rPr lang="ru-RU" dirty="0" smtClean="0">
                <a:solidFill>
                  <a:schemeClr val="bg1"/>
                </a:solidFill>
                <a:effectLst/>
                <a:latin typeface="Helvetica"/>
                <a:ea typeface="Times New Roman"/>
              </a:rPr>
              <a:t>Дыхательный комплекс</a:t>
            </a:r>
            <a:r>
              <a:rPr lang="ru-RU" sz="3600" dirty="0" smtClean="0">
                <a:solidFill>
                  <a:schemeClr val="bg1"/>
                </a:solidFill>
                <a:effectLst/>
                <a:latin typeface="Times New Roman"/>
                <a:ea typeface="Times New Roman"/>
              </a:rPr>
              <a:t/>
            </a:r>
            <a:br>
              <a:rPr lang="ru-RU" sz="3600" dirty="0" smtClean="0">
                <a:solidFill>
                  <a:schemeClr val="bg1"/>
                </a:solidFill>
                <a:effectLst/>
                <a:latin typeface="Times New Roman"/>
                <a:ea typeface="Times New Roman"/>
              </a:rPr>
            </a:br>
            <a:endParaRPr lang="ru-RU" dirty="0">
              <a:solidFill>
                <a:schemeClr val="bg1"/>
              </a:solidFill>
            </a:endParaRPr>
          </a:p>
        </p:txBody>
      </p:sp>
    </p:spTree>
    <p:extLst>
      <p:ext uri="{BB962C8B-B14F-4D97-AF65-F5344CB8AC3E}">
        <p14:creationId xmlns:p14="http://schemas.microsoft.com/office/powerpoint/2010/main" val="285262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lnSpcReduction="10000"/>
          </a:bodyPr>
          <a:lstStyle/>
          <a:p>
            <a:pPr marL="0" indent="0" algn="ctr">
              <a:spcBef>
                <a:spcPts val="750"/>
              </a:spcBef>
              <a:spcAft>
                <a:spcPts val="750"/>
              </a:spcAft>
              <a:buNone/>
            </a:pPr>
            <a:r>
              <a:rPr lang="ru-RU" dirty="0" smtClean="0">
                <a:solidFill>
                  <a:srgbClr val="333333"/>
                </a:solidFill>
                <a:effectLst/>
                <a:latin typeface="Helvetica"/>
                <a:ea typeface="Times New Roman"/>
              </a:rPr>
              <a:t> </a:t>
            </a:r>
            <a:r>
              <a:rPr lang="ru-RU" dirty="0" smtClean="0">
                <a:solidFill>
                  <a:schemeClr val="bg1"/>
                </a:solidFill>
                <a:effectLst/>
                <a:latin typeface="Helvetica"/>
                <a:ea typeface="Times New Roman"/>
              </a:rPr>
              <a:t>Дыхательное упражнение №3</a:t>
            </a:r>
            <a:endParaRPr lang="ru-RU" sz="2400" dirty="0" smtClean="0">
              <a:solidFill>
                <a:schemeClr val="bg1"/>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После выдоха начать дыхание через нос. Выдержав паузу, начать постепенный, плавный выдох через узкое отверстие, образованное губами. При этом должно возникнуть ощущение, будто струя воздуха является продолжением воздушного потока идущего из диафрагмы.</a:t>
            </a:r>
            <a:endParaRPr lang="ru-RU" sz="2400" dirty="0" smtClean="0">
              <a:solidFill>
                <a:schemeClr val="accent2">
                  <a:lumMod val="75000"/>
                </a:schemeClr>
              </a:solidFill>
              <a:effectLst/>
              <a:latin typeface="Times New Roman"/>
              <a:ea typeface="Times New Roman"/>
            </a:endParaRPr>
          </a:p>
          <a:p>
            <a:pPr marL="0" indent="0" algn="ctr">
              <a:spcBef>
                <a:spcPts val="750"/>
              </a:spcBef>
              <a:spcAft>
                <a:spcPts val="750"/>
              </a:spcAft>
              <a:buNone/>
            </a:pPr>
            <a:r>
              <a:rPr lang="ru-RU" dirty="0" smtClean="0">
                <a:solidFill>
                  <a:schemeClr val="accent2">
                    <a:lumMod val="75000"/>
                  </a:schemeClr>
                </a:solidFill>
                <a:effectLst/>
                <a:latin typeface="Helvetica"/>
                <a:ea typeface="Times New Roman"/>
              </a:rPr>
              <a:t> </a:t>
            </a:r>
            <a:endParaRPr lang="ru-RU" sz="2400" dirty="0" smtClean="0">
              <a:solidFill>
                <a:schemeClr val="accent2">
                  <a:lumMod val="75000"/>
                </a:schemeClr>
              </a:solidFill>
              <a:effectLst/>
              <a:latin typeface="Times New Roman"/>
              <a:ea typeface="Times New Roman"/>
            </a:endParaRPr>
          </a:p>
          <a:p>
            <a:pPr algn="ctr">
              <a:spcBef>
                <a:spcPts val="750"/>
              </a:spcBef>
              <a:spcAft>
                <a:spcPts val="750"/>
              </a:spcAft>
            </a:pPr>
            <a:r>
              <a:rPr lang="ru-RU" dirty="0" smtClean="0">
                <a:solidFill>
                  <a:schemeClr val="accent2">
                    <a:lumMod val="75000"/>
                  </a:schemeClr>
                </a:solidFill>
                <a:effectLst/>
                <a:latin typeface="Helvetica"/>
                <a:ea typeface="Times New Roman"/>
              </a:rPr>
              <a:t>Дыхательное упражнение с движением.</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Прямые руки вытянуты вперёд или в стороны, ладони смотрят вниз. С вдохом поднять левую кисть вверх, одновременно опуская правую кисть вниз. С выдохом левая кисть идёт вниз, правая вверх.</a:t>
            </a:r>
            <a:endParaRPr lang="ru-RU" sz="2400" dirty="0" smtClean="0">
              <a:solidFill>
                <a:schemeClr val="accent2">
                  <a:lumMod val="75000"/>
                </a:schemeClr>
              </a:solidFill>
              <a:effectLst/>
              <a:latin typeface="Times New Roman"/>
              <a:ea typeface="Times New Roman"/>
            </a:endParaRPr>
          </a:p>
          <a:p>
            <a:endParaRPr lang="ru-RU" dirty="0"/>
          </a:p>
        </p:txBody>
      </p:sp>
    </p:spTree>
    <p:extLst>
      <p:ext uri="{BB962C8B-B14F-4D97-AF65-F5344CB8AC3E}">
        <p14:creationId xmlns:p14="http://schemas.microsoft.com/office/powerpoint/2010/main" val="1422502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2276872"/>
            <a:ext cx="7408333" cy="3849291"/>
          </a:xfrm>
        </p:spPr>
        <p:txBody>
          <a:bodyPr>
            <a:normAutofit/>
          </a:bodyPr>
          <a:lstStyle/>
          <a:p>
            <a:pPr marL="0" indent="0" algn="just">
              <a:spcBef>
                <a:spcPts val="750"/>
              </a:spcBef>
              <a:spcAft>
                <a:spcPts val="750"/>
              </a:spcAft>
              <a:buNone/>
            </a:pPr>
            <a:r>
              <a:rPr lang="ru-RU" dirty="0" smtClean="0">
                <a:solidFill>
                  <a:srgbClr val="333333"/>
                </a:solidFill>
                <a:effectLst/>
                <a:latin typeface="Helvetica"/>
                <a:ea typeface="Times New Roman"/>
              </a:rPr>
              <a:t>                      </a:t>
            </a:r>
            <a:r>
              <a:rPr lang="ru-RU" dirty="0" smtClean="0">
                <a:solidFill>
                  <a:schemeClr val="accent2">
                    <a:lumMod val="75000"/>
                  </a:schemeClr>
                </a:solidFill>
                <a:effectLst/>
                <a:latin typeface="Helvetica"/>
                <a:ea typeface="Times New Roman"/>
              </a:rPr>
              <a:t>Универсальный комплекс № 1</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По очереди на указанный период времени (5секунд) соединяются в кольцо большой палец с указательным, большой палец со средним, большой палец с безымянным, большой палец с мизинцем; остальные пальцы свободно расставлены; поза фиксируется на каждой руке.</a:t>
            </a:r>
            <a:endParaRPr lang="ru-RU" sz="2400" dirty="0" smtClean="0">
              <a:solidFill>
                <a:schemeClr val="accent2">
                  <a:lumMod val="75000"/>
                </a:schemeClr>
              </a:solidFill>
              <a:effectLst/>
              <a:latin typeface="Times New Roman"/>
              <a:ea typeface="Times New Roman"/>
            </a:endParaRPr>
          </a:p>
          <a:p>
            <a:pPr marL="0" indent="0" algn="ctr">
              <a:spcBef>
                <a:spcPts val="750"/>
              </a:spcBef>
              <a:spcAft>
                <a:spcPts val="750"/>
              </a:spcAft>
              <a:buNone/>
            </a:pPr>
            <a:r>
              <a:rPr lang="ru-RU" dirty="0" smtClean="0">
                <a:solidFill>
                  <a:schemeClr val="accent2">
                    <a:lumMod val="75000"/>
                  </a:schemeClr>
                </a:solidFill>
                <a:effectLst/>
                <a:latin typeface="Helvetica"/>
                <a:ea typeface="Times New Roman"/>
              </a:rPr>
              <a:t> </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endParaRPr lang="ru-RU" sz="2400" dirty="0" smtClean="0">
              <a:solidFill>
                <a:schemeClr val="accent2">
                  <a:lumMod val="75000"/>
                </a:schemeClr>
              </a:solidFill>
              <a:effectLst/>
              <a:latin typeface="Times New Roman"/>
              <a:ea typeface="Times New Roman"/>
            </a:endParaRPr>
          </a:p>
          <a:p>
            <a:endParaRPr lang="ru-RU" dirty="0"/>
          </a:p>
        </p:txBody>
      </p:sp>
      <p:sp>
        <p:nvSpPr>
          <p:cNvPr id="2" name="Заголовок 1"/>
          <p:cNvSpPr>
            <a:spLocks noGrp="1"/>
          </p:cNvSpPr>
          <p:nvPr>
            <p:ph type="title"/>
          </p:nvPr>
        </p:nvSpPr>
        <p:spPr>
          <a:xfrm>
            <a:off x="457200" y="338328"/>
            <a:ext cx="8229600" cy="1002440"/>
          </a:xfrm>
        </p:spPr>
        <p:txBody>
          <a:bodyPr>
            <a:normAutofit fontScale="90000"/>
          </a:bodyPr>
          <a:lstStyle/>
          <a:p>
            <a:pPr>
              <a:spcBef>
                <a:spcPts val="750"/>
              </a:spcBef>
              <a:spcAft>
                <a:spcPts val="750"/>
              </a:spcAft>
            </a:pPr>
            <a:r>
              <a:rPr lang="ru-RU" b="1" dirty="0" smtClean="0">
                <a:solidFill>
                  <a:srgbClr val="333333"/>
                </a:solidFill>
                <a:effectLst/>
                <a:latin typeface="Helvetica"/>
                <a:ea typeface="Times New Roman"/>
              </a:rPr>
              <a:t/>
            </a:r>
            <a:br>
              <a:rPr lang="ru-RU" b="1" dirty="0" smtClean="0">
                <a:solidFill>
                  <a:srgbClr val="333333"/>
                </a:solidFill>
                <a:effectLst/>
                <a:latin typeface="Helvetica"/>
                <a:ea typeface="Times New Roman"/>
              </a:rPr>
            </a:br>
            <a:r>
              <a:rPr lang="ru-RU" dirty="0" smtClean="0">
                <a:solidFill>
                  <a:schemeClr val="bg1"/>
                </a:solidFill>
                <a:effectLst/>
                <a:latin typeface="Helvetica"/>
                <a:ea typeface="Times New Roman"/>
              </a:rPr>
              <a:t>Психосоматическая технология «Мудры»</a:t>
            </a:r>
            <a:r>
              <a:rPr lang="ru-RU" sz="3600" dirty="0" smtClean="0">
                <a:solidFill>
                  <a:schemeClr val="bg1"/>
                </a:solidFill>
                <a:effectLst/>
                <a:latin typeface="Times New Roman"/>
                <a:ea typeface="Times New Roman"/>
              </a:rPr>
              <a:t/>
            </a:r>
            <a:br>
              <a:rPr lang="ru-RU" sz="3600" dirty="0" smtClean="0">
                <a:solidFill>
                  <a:schemeClr val="bg1"/>
                </a:solidFill>
                <a:effectLst/>
                <a:latin typeface="Times New Roman"/>
                <a:ea typeface="Times New Roman"/>
              </a:rPr>
            </a:br>
            <a:endParaRPr lang="ru-RU" dirty="0">
              <a:solidFill>
                <a:schemeClr val="bg1"/>
              </a:solidFill>
            </a:endParaRPr>
          </a:p>
        </p:txBody>
      </p:sp>
    </p:spTree>
    <p:extLst>
      <p:ext uri="{BB962C8B-B14F-4D97-AF65-F5344CB8AC3E}">
        <p14:creationId xmlns:p14="http://schemas.microsoft.com/office/powerpoint/2010/main" val="1326111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txBody>
          <a:bodyPr>
            <a:normAutofit lnSpcReduction="10000"/>
          </a:bodyPr>
          <a:lstStyle/>
          <a:p>
            <a:pPr marL="0" indent="0" algn="ctr">
              <a:spcBef>
                <a:spcPts val="750"/>
              </a:spcBef>
              <a:spcAft>
                <a:spcPts val="750"/>
              </a:spcAft>
              <a:buNone/>
            </a:pPr>
            <a:r>
              <a:rPr lang="ru-RU" dirty="0" smtClean="0">
                <a:solidFill>
                  <a:schemeClr val="bg1"/>
                </a:solidFill>
                <a:effectLst/>
                <a:latin typeface="Helvetica"/>
                <a:ea typeface="Times New Roman"/>
              </a:rPr>
              <a:t>Универсальный комплекс № 2</a:t>
            </a:r>
            <a:endParaRPr lang="ru-RU" sz="2400" dirty="0" smtClean="0">
              <a:solidFill>
                <a:schemeClr val="bg1"/>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По очереди на указанный период времени (10секунд) кончик большого пальца прижимает на уровне второго сустава: указательный, средний, безымянный, мизинец. Остальные пальцы свободно расставлены; поза фиксируется на каждой руке.</a:t>
            </a:r>
            <a:endParaRPr lang="ru-RU" sz="2400" dirty="0" smtClean="0">
              <a:solidFill>
                <a:schemeClr val="accent2">
                  <a:lumMod val="75000"/>
                </a:schemeClr>
              </a:solidFill>
              <a:effectLst/>
              <a:latin typeface="Times New Roman"/>
              <a:ea typeface="Times New Roman"/>
            </a:endParaRPr>
          </a:p>
          <a:p>
            <a:pPr marL="0" indent="0" algn="ctr">
              <a:spcBef>
                <a:spcPts val="750"/>
              </a:spcBef>
              <a:spcAft>
                <a:spcPts val="750"/>
              </a:spcAft>
              <a:buNone/>
            </a:pPr>
            <a:r>
              <a:rPr lang="ru-RU" dirty="0" smtClean="0">
                <a:solidFill>
                  <a:schemeClr val="accent2">
                    <a:lumMod val="75000"/>
                  </a:schemeClr>
                </a:solidFill>
                <a:effectLst/>
                <a:latin typeface="Helvetica"/>
                <a:ea typeface="Times New Roman"/>
              </a:rPr>
              <a:t> </a:t>
            </a:r>
          </a:p>
          <a:p>
            <a:pPr marL="0" indent="0" algn="ctr">
              <a:spcBef>
                <a:spcPts val="750"/>
              </a:spcBef>
              <a:spcAft>
                <a:spcPts val="750"/>
              </a:spcAft>
              <a:buNone/>
            </a:pPr>
            <a:r>
              <a:rPr lang="ru-RU" dirty="0" smtClean="0">
                <a:solidFill>
                  <a:schemeClr val="accent2">
                    <a:lumMod val="75000"/>
                  </a:schemeClr>
                </a:solidFill>
                <a:effectLst/>
                <a:latin typeface="Helvetica"/>
                <a:ea typeface="Times New Roman"/>
              </a:rPr>
              <a:t>Комплекс для снятия депрессивных состояний № 3</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Кончики пальцев левой руки зажимаются между кончиками пальцев правой руки (большой палец правой руки всегда снизу). Мизинцы обеих рук выпрямлены и обращены вверх.</a:t>
            </a:r>
            <a:endParaRPr lang="ru-RU" sz="2400" dirty="0" smtClean="0">
              <a:solidFill>
                <a:schemeClr val="accent2">
                  <a:lumMod val="75000"/>
                </a:schemeClr>
              </a:solidFill>
              <a:effectLst/>
              <a:latin typeface="Times New Roman"/>
              <a:ea typeface="Times New Roman"/>
            </a:endParaRPr>
          </a:p>
          <a:p>
            <a:endParaRPr lang="ru-RU" dirty="0"/>
          </a:p>
        </p:txBody>
      </p:sp>
    </p:spTree>
    <p:extLst>
      <p:ext uri="{BB962C8B-B14F-4D97-AF65-F5344CB8AC3E}">
        <p14:creationId xmlns:p14="http://schemas.microsoft.com/office/powerpoint/2010/main" val="417207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229600" cy="5145435"/>
          </a:xfrm>
        </p:spPr>
        <p:txBody>
          <a:bodyPr>
            <a:normAutofit/>
          </a:bodyPr>
          <a:lstStyle/>
          <a:p>
            <a:pPr marL="0" indent="0" algn="just">
              <a:spcBef>
                <a:spcPts val="750"/>
              </a:spcBef>
              <a:spcAft>
                <a:spcPts val="750"/>
              </a:spcAft>
              <a:buNone/>
            </a:pPr>
            <a:endParaRPr lang="ru-RU" sz="2400" dirty="0" smtClean="0">
              <a:effectLst/>
              <a:latin typeface="Times New Roman"/>
              <a:ea typeface="Times New Roman"/>
            </a:endParaRPr>
          </a:p>
          <a:p>
            <a:endParaRPr lang="ru-RU" dirty="0"/>
          </a:p>
        </p:txBody>
      </p:sp>
      <p:sp>
        <p:nvSpPr>
          <p:cNvPr id="2" name="Заголовок 1"/>
          <p:cNvSpPr>
            <a:spLocks noGrp="1"/>
          </p:cNvSpPr>
          <p:nvPr>
            <p:ph type="title"/>
          </p:nvPr>
        </p:nvSpPr>
        <p:spPr>
          <a:xfrm>
            <a:off x="457200" y="274638"/>
            <a:ext cx="8229600" cy="706090"/>
          </a:xfrm>
        </p:spPr>
        <p:txBody>
          <a:bodyPr>
            <a:noAutofit/>
          </a:bodyPr>
          <a:lstStyle/>
          <a:p>
            <a:pPr>
              <a:spcBef>
                <a:spcPts val="750"/>
              </a:spcBef>
              <a:spcAft>
                <a:spcPts val="750"/>
              </a:spcAft>
            </a:pPr>
            <a:r>
              <a:rPr lang="ru-RU" sz="3600" dirty="0" smtClean="0">
                <a:solidFill>
                  <a:schemeClr val="bg1"/>
                </a:solidFill>
                <a:effectLst/>
                <a:latin typeface="Helvetica"/>
                <a:ea typeface="Times New Roman"/>
              </a:rPr>
              <a:t>Аурикулярный массаж</a:t>
            </a:r>
            <a:r>
              <a:rPr lang="ru-RU" sz="3600" dirty="0" smtClean="0">
                <a:solidFill>
                  <a:schemeClr val="bg1"/>
                </a:solidFill>
                <a:effectLst/>
                <a:latin typeface="Times New Roman"/>
                <a:ea typeface="Times New Roman"/>
              </a:rPr>
              <a:t/>
            </a:r>
            <a:br>
              <a:rPr lang="ru-RU" sz="3600" dirty="0" smtClean="0">
                <a:solidFill>
                  <a:schemeClr val="bg1"/>
                </a:solidFill>
                <a:effectLst/>
                <a:latin typeface="Times New Roman"/>
                <a:ea typeface="Times New Roman"/>
              </a:rPr>
            </a:br>
            <a:endParaRPr lang="ru-RU" sz="3600" dirty="0">
              <a:solidFill>
                <a:schemeClr val="bg1"/>
              </a:solidFill>
            </a:endParaRPr>
          </a:p>
        </p:txBody>
      </p:sp>
      <p:pic>
        <p:nvPicPr>
          <p:cNvPr id="1026" name="Picture 2" descr="https://litoral.ru/wp-content/uploads/2019/11/Karta-uha-i-starecz2-e1573245760646.jpg"/>
          <p:cNvPicPr>
            <a:picLocks noChangeAspect="1" noChangeArrowheads="1"/>
          </p:cNvPicPr>
          <p:nvPr/>
        </p:nvPicPr>
        <p:blipFill rotWithShape="1">
          <a:blip r:embed="rId2">
            <a:extLst>
              <a:ext uri="{28A0092B-C50C-407E-A947-70E740481C1C}">
                <a14:useLocalDpi xmlns:a14="http://schemas.microsoft.com/office/drawing/2010/main" val="0"/>
              </a:ext>
            </a:extLst>
          </a:blip>
          <a:srcRect r="28465"/>
          <a:stretch/>
        </p:blipFill>
        <p:spPr bwMode="auto">
          <a:xfrm>
            <a:off x="971600" y="822811"/>
            <a:ext cx="7560840" cy="569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293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700808"/>
            <a:ext cx="7408333" cy="4425355"/>
          </a:xfrm>
        </p:spPr>
        <p:txBody>
          <a:bodyPr>
            <a:normAutofit fontScale="25000" lnSpcReduction="20000"/>
          </a:bodyPr>
          <a:lstStyle/>
          <a:p>
            <a:pPr marL="0" indent="0" algn="just">
              <a:spcBef>
                <a:spcPts val="750"/>
              </a:spcBef>
              <a:spcAft>
                <a:spcPts val="750"/>
              </a:spcAft>
              <a:buNone/>
            </a:pPr>
            <a:r>
              <a:rPr lang="ru-RU" sz="8600" dirty="0" smtClean="0">
                <a:solidFill>
                  <a:schemeClr val="accent2">
                    <a:lumMod val="75000"/>
                  </a:schemeClr>
                </a:solidFill>
                <a:effectLst/>
                <a:latin typeface="Helvetica"/>
                <a:ea typeface="Times New Roman"/>
              </a:rPr>
              <a:t>«Растяжки»  </a:t>
            </a:r>
            <a:endParaRPr lang="ru-RU" sz="8600" dirty="0" smtClean="0">
              <a:solidFill>
                <a:schemeClr val="accent2">
                  <a:lumMod val="75000"/>
                </a:schemeClr>
              </a:solidFill>
              <a:effectLst/>
              <a:latin typeface="Times New Roman"/>
              <a:ea typeface="Times New Roman"/>
            </a:endParaRPr>
          </a:p>
          <a:p>
            <a:pPr marL="0" indent="0" algn="just">
              <a:spcBef>
                <a:spcPts val="750"/>
              </a:spcBef>
              <a:spcAft>
                <a:spcPts val="750"/>
              </a:spcAft>
              <a:buNone/>
            </a:pPr>
            <a:r>
              <a:rPr lang="ru-RU" sz="8600" dirty="0" smtClean="0">
                <a:solidFill>
                  <a:schemeClr val="accent2">
                    <a:lumMod val="75000"/>
                  </a:schemeClr>
                </a:solidFill>
                <a:effectLst/>
                <a:latin typeface="Helvetica"/>
                <a:ea typeface="Times New Roman"/>
              </a:rPr>
              <a:t>«Яблочко по блюдечку покатилось»   </a:t>
            </a:r>
            <a:endParaRPr lang="ru-RU" sz="8600" dirty="0" smtClean="0">
              <a:solidFill>
                <a:schemeClr val="accent2">
                  <a:lumMod val="75000"/>
                </a:schemeClr>
              </a:solidFill>
              <a:effectLst/>
              <a:latin typeface="Times New Roman"/>
              <a:ea typeface="Times New Roman"/>
            </a:endParaRPr>
          </a:p>
          <a:p>
            <a:pPr marL="0" indent="0" algn="just">
              <a:spcBef>
                <a:spcPts val="750"/>
              </a:spcBef>
              <a:spcAft>
                <a:spcPts val="750"/>
              </a:spcAft>
              <a:buNone/>
            </a:pPr>
            <a:r>
              <a:rPr lang="ru-RU" sz="8600" dirty="0" smtClean="0">
                <a:solidFill>
                  <a:schemeClr val="accent2">
                    <a:lumMod val="75000"/>
                  </a:schemeClr>
                </a:solidFill>
                <a:effectLst/>
                <a:latin typeface="Helvetica"/>
                <a:ea typeface="Times New Roman"/>
              </a:rPr>
              <a:t>«Качели»   </a:t>
            </a:r>
            <a:endParaRPr lang="ru-RU" sz="8600" dirty="0" smtClean="0">
              <a:solidFill>
                <a:schemeClr val="accent2">
                  <a:lumMod val="75000"/>
                </a:schemeClr>
              </a:solidFill>
              <a:effectLst/>
              <a:latin typeface="Times New Roman"/>
              <a:ea typeface="Times New Roman"/>
            </a:endParaRPr>
          </a:p>
          <a:p>
            <a:pPr marL="0" indent="0" algn="just">
              <a:spcBef>
                <a:spcPts val="750"/>
              </a:spcBef>
              <a:spcAft>
                <a:spcPts val="750"/>
              </a:spcAft>
              <a:buNone/>
            </a:pPr>
            <a:r>
              <a:rPr lang="ru-RU" sz="8600" dirty="0" smtClean="0">
                <a:solidFill>
                  <a:schemeClr val="accent2">
                    <a:lumMod val="75000"/>
                  </a:schemeClr>
                </a:solidFill>
                <a:effectLst/>
                <a:latin typeface="Helvetica"/>
                <a:ea typeface="Times New Roman"/>
              </a:rPr>
              <a:t>«Часы»   </a:t>
            </a:r>
            <a:endParaRPr lang="ru-RU" sz="8600" dirty="0" smtClean="0">
              <a:solidFill>
                <a:schemeClr val="accent2">
                  <a:lumMod val="75000"/>
                </a:schemeClr>
              </a:solidFill>
              <a:effectLst/>
              <a:latin typeface="Times New Roman"/>
              <a:ea typeface="Times New Roman"/>
            </a:endParaRPr>
          </a:p>
          <a:p>
            <a:pPr marL="0" indent="0" algn="just">
              <a:spcBef>
                <a:spcPts val="750"/>
              </a:spcBef>
              <a:spcAft>
                <a:spcPts val="750"/>
              </a:spcAft>
              <a:buNone/>
            </a:pPr>
            <a:r>
              <a:rPr lang="ru-RU" sz="8600" dirty="0" smtClean="0">
                <a:solidFill>
                  <a:schemeClr val="accent2">
                    <a:lumMod val="75000"/>
                  </a:schemeClr>
                </a:solidFill>
                <a:effectLst/>
                <a:latin typeface="Helvetica"/>
                <a:ea typeface="Times New Roman"/>
              </a:rPr>
              <a:t>«Плечи прыгают»   </a:t>
            </a:r>
            <a:endParaRPr lang="ru-RU" sz="8600" dirty="0" smtClean="0">
              <a:solidFill>
                <a:schemeClr val="accent2">
                  <a:lumMod val="75000"/>
                </a:schemeClr>
              </a:solidFill>
              <a:effectLst/>
              <a:latin typeface="Times New Roman"/>
              <a:ea typeface="Times New Roman"/>
            </a:endParaRPr>
          </a:p>
          <a:p>
            <a:pPr marL="0" indent="0" algn="just">
              <a:spcBef>
                <a:spcPts val="750"/>
              </a:spcBef>
              <a:spcAft>
                <a:spcPts val="750"/>
              </a:spcAft>
              <a:buNone/>
            </a:pPr>
            <a:r>
              <a:rPr lang="ru-RU" sz="8600" dirty="0" smtClean="0">
                <a:solidFill>
                  <a:schemeClr val="accent2">
                    <a:lumMod val="75000"/>
                  </a:schemeClr>
                </a:solidFill>
                <a:effectLst/>
                <a:latin typeface="Helvetica"/>
                <a:ea typeface="Times New Roman"/>
              </a:rPr>
              <a:t>«Мельница»   </a:t>
            </a:r>
            <a:endParaRPr lang="ru-RU" sz="8600" dirty="0" smtClean="0">
              <a:solidFill>
                <a:schemeClr val="accent2">
                  <a:lumMod val="75000"/>
                </a:schemeClr>
              </a:solidFill>
              <a:effectLst/>
              <a:latin typeface="Times New Roman"/>
              <a:ea typeface="Times New Roman"/>
            </a:endParaRPr>
          </a:p>
          <a:p>
            <a:pPr marL="0" indent="0">
              <a:spcBef>
                <a:spcPts val="750"/>
              </a:spcBef>
              <a:spcAft>
                <a:spcPts val="750"/>
              </a:spcAft>
              <a:buNone/>
            </a:pPr>
            <a:r>
              <a:rPr lang="ru-RU" sz="8600" dirty="0" smtClean="0">
                <a:solidFill>
                  <a:schemeClr val="accent2">
                    <a:lumMod val="75000"/>
                  </a:schemeClr>
                </a:solidFill>
                <a:effectLst/>
                <a:latin typeface="Helvetica"/>
                <a:ea typeface="Times New Roman"/>
              </a:rPr>
              <a:t>«Потягивания»</a:t>
            </a:r>
            <a:endParaRPr lang="ru-RU" sz="8600" dirty="0">
              <a:solidFill>
                <a:schemeClr val="accent2">
                  <a:lumMod val="75000"/>
                </a:schemeClr>
              </a:solidFill>
              <a:latin typeface="Times New Roman"/>
              <a:ea typeface="Times New Roman"/>
            </a:endParaRPr>
          </a:p>
          <a:p>
            <a:pPr marL="0" indent="0">
              <a:spcBef>
                <a:spcPts val="750"/>
              </a:spcBef>
              <a:spcAft>
                <a:spcPts val="750"/>
              </a:spcAft>
              <a:buNone/>
            </a:pPr>
            <a:r>
              <a:rPr lang="ru-RU" sz="8600" dirty="0" smtClean="0">
                <a:solidFill>
                  <a:schemeClr val="accent2">
                    <a:lumMod val="75000"/>
                  </a:schemeClr>
                </a:solidFill>
                <a:effectLst/>
                <a:latin typeface="Helvetica"/>
                <a:ea typeface="Times New Roman"/>
              </a:rPr>
              <a:t>«Растяжка для ног»</a:t>
            </a:r>
          </a:p>
          <a:p>
            <a:pPr marL="0" indent="0">
              <a:spcBef>
                <a:spcPts val="750"/>
              </a:spcBef>
              <a:spcAft>
                <a:spcPts val="750"/>
              </a:spcAft>
              <a:buNone/>
            </a:pPr>
            <a:r>
              <a:rPr lang="ru-RU" sz="8800" dirty="0" smtClean="0">
                <a:solidFill>
                  <a:schemeClr val="accent2">
                    <a:lumMod val="75000"/>
                  </a:schemeClr>
                </a:solidFill>
                <a:effectLst/>
                <a:latin typeface="Helvetica"/>
                <a:ea typeface="Times New Roman"/>
              </a:rPr>
              <a:t> «Скручивания корпуса»</a:t>
            </a:r>
            <a:endParaRPr lang="ru-RU" sz="7200" dirty="0" smtClean="0">
              <a:solidFill>
                <a:schemeClr val="accent2">
                  <a:lumMod val="75000"/>
                </a:schemeClr>
              </a:solidFill>
              <a:effectLst/>
              <a:latin typeface="Times New Roman"/>
              <a:ea typeface="Times New Roman"/>
            </a:endParaRPr>
          </a:p>
          <a:p>
            <a:pPr algn="just">
              <a:spcBef>
                <a:spcPts val="750"/>
              </a:spcBef>
              <a:spcAft>
                <a:spcPts val="750"/>
              </a:spcAft>
            </a:pPr>
            <a:endParaRPr lang="ru-RU" sz="8600" dirty="0" smtClean="0">
              <a:effectLst/>
              <a:latin typeface="Times New Roman"/>
              <a:ea typeface="Times New Roman"/>
            </a:endParaRPr>
          </a:p>
          <a:p>
            <a:pPr algn="just">
              <a:spcBef>
                <a:spcPts val="750"/>
              </a:spcBef>
              <a:spcAft>
                <a:spcPts val="750"/>
              </a:spcAft>
            </a:pPr>
            <a:endParaRPr lang="ru-RU" sz="2400" dirty="0" smtClean="0">
              <a:effectLst/>
              <a:latin typeface="Times New Roman"/>
              <a:ea typeface="Times New Roman"/>
            </a:endParaRPr>
          </a:p>
          <a:p>
            <a:pPr algn="ctr">
              <a:spcBef>
                <a:spcPts val="750"/>
              </a:spcBef>
              <a:spcAft>
                <a:spcPts val="750"/>
              </a:spcAft>
            </a:pPr>
            <a:r>
              <a:rPr lang="ru-RU" dirty="0" smtClean="0">
                <a:solidFill>
                  <a:srgbClr val="333333"/>
                </a:solidFill>
                <a:effectLst/>
                <a:latin typeface="Helvetica"/>
                <a:ea typeface="Times New Roman"/>
              </a:rPr>
              <a:t> </a:t>
            </a:r>
            <a:endParaRPr lang="ru-RU" sz="2400" dirty="0" smtClean="0">
              <a:effectLst/>
              <a:latin typeface="Times New Roman"/>
              <a:ea typeface="Times New Roman"/>
            </a:endParaRPr>
          </a:p>
          <a:p>
            <a:endParaRPr lang="ru-RU" dirty="0"/>
          </a:p>
        </p:txBody>
      </p:sp>
      <p:sp>
        <p:nvSpPr>
          <p:cNvPr id="2" name="Заголовок 1"/>
          <p:cNvSpPr>
            <a:spLocks noGrp="1"/>
          </p:cNvSpPr>
          <p:nvPr>
            <p:ph type="title"/>
          </p:nvPr>
        </p:nvSpPr>
        <p:spPr/>
        <p:txBody>
          <a:bodyPr>
            <a:normAutofit fontScale="90000"/>
          </a:bodyPr>
          <a:lstStyle/>
          <a:p>
            <a:pPr>
              <a:spcBef>
                <a:spcPts val="750"/>
              </a:spcBef>
              <a:spcAft>
                <a:spcPts val="750"/>
              </a:spcAft>
            </a:pPr>
            <a:r>
              <a:rPr lang="ru-RU" b="1" dirty="0" smtClean="0">
                <a:solidFill>
                  <a:srgbClr val="333333"/>
                </a:solidFill>
                <a:effectLst/>
                <a:latin typeface="Helvetica"/>
                <a:ea typeface="Times New Roman"/>
              </a:rPr>
              <a:t/>
            </a:r>
            <a:br>
              <a:rPr lang="ru-RU" b="1" dirty="0" smtClean="0">
                <a:solidFill>
                  <a:srgbClr val="333333"/>
                </a:solidFill>
                <a:effectLst/>
                <a:latin typeface="Helvetica"/>
                <a:ea typeface="Times New Roman"/>
              </a:rPr>
            </a:br>
            <a:r>
              <a:rPr lang="ru-RU" sz="3600" dirty="0" smtClean="0">
                <a:solidFill>
                  <a:schemeClr val="bg1"/>
                </a:solidFill>
                <a:effectLst/>
                <a:latin typeface="Helvetica"/>
                <a:ea typeface="Times New Roman"/>
              </a:rPr>
              <a:t>Оптимизация и стабилизация </a:t>
            </a:r>
            <a:br>
              <a:rPr lang="ru-RU" sz="3600" dirty="0" smtClean="0">
                <a:solidFill>
                  <a:schemeClr val="bg1"/>
                </a:solidFill>
                <a:effectLst/>
                <a:latin typeface="Helvetica"/>
                <a:ea typeface="Times New Roman"/>
              </a:rPr>
            </a:br>
            <a:r>
              <a:rPr lang="ru-RU" sz="3600" dirty="0" smtClean="0">
                <a:solidFill>
                  <a:schemeClr val="bg1"/>
                </a:solidFill>
                <a:effectLst/>
                <a:latin typeface="Helvetica"/>
                <a:ea typeface="Times New Roman"/>
              </a:rPr>
              <a:t>общего тонуса</a:t>
            </a:r>
            <a:r>
              <a:rPr lang="ru-RU" sz="3600" dirty="0" smtClean="0">
                <a:solidFill>
                  <a:schemeClr val="bg1"/>
                </a:solidFill>
                <a:effectLst/>
                <a:latin typeface="Times New Roman"/>
                <a:ea typeface="Times New Roman"/>
              </a:rPr>
              <a:t/>
            </a:r>
            <a:br>
              <a:rPr lang="ru-RU" sz="3600" dirty="0" smtClean="0">
                <a:solidFill>
                  <a:schemeClr val="bg1"/>
                </a:solidFill>
                <a:effectLst/>
                <a:latin typeface="Times New Roman"/>
                <a:ea typeface="Times New Roman"/>
              </a:rPr>
            </a:br>
            <a:endParaRPr lang="ru-RU" sz="3600" dirty="0">
              <a:solidFill>
                <a:schemeClr val="bg1"/>
              </a:solidFill>
            </a:endParaRPr>
          </a:p>
        </p:txBody>
      </p:sp>
    </p:spTree>
    <p:extLst>
      <p:ext uri="{BB962C8B-B14F-4D97-AF65-F5344CB8AC3E}">
        <p14:creationId xmlns:p14="http://schemas.microsoft.com/office/powerpoint/2010/main" val="362248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77470" marR="194310" indent="1319530" algn="r">
              <a:spcBef>
                <a:spcPts val="5"/>
              </a:spcBef>
              <a:spcAft>
                <a:spcPts val="0"/>
              </a:spcAft>
            </a:pPr>
            <a:r>
              <a:rPr lang="ru-RU" i="1" dirty="0" smtClean="0">
                <a:effectLst/>
                <a:latin typeface="Times New Roman"/>
                <a:ea typeface="Times New Roman"/>
              </a:rPr>
              <a:t/>
            </a:r>
            <a:br>
              <a:rPr lang="ru-RU" i="1" dirty="0" smtClean="0">
                <a:effectLst/>
                <a:latin typeface="Times New Roman"/>
                <a:ea typeface="Times New Roman"/>
              </a:rPr>
            </a:br>
            <a:r>
              <a:rPr lang="ru-RU" i="1" dirty="0">
                <a:latin typeface="Times New Roman"/>
                <a:ea typeface="Times New Roman"/>
              </a:rPr>
              <a:t/>
            </a:r>
            <a:br>
              <a:rPr lang="ru-RU" i="1" dirty="0">
                <a:latin typeface="Times New Roman"/>
                <a:ea typeface="Times New Roman"/>
              </a:rPr>
            </a:br>
            <a:r>
              <a:rPr lang="ru-RU" i="1" dirty="0" smtClean="0">
                <a:latin typeface="Times New Roman"/>
                <a:ea typeface="Times New Roman"/>
              </a:rPr>
              <a:t/>
            </a:r>
            <a:br>
              <a:rPr lang="ru-RU" i="1" dirty="0" smtClean="0">
                <a:latin typeface="Times New Roman"/>
                <a:ea typeface="Times New Roman"/>
              </a:rPr>
            </a:br>
            <a:r>
              <a:rPr lang="ru-RU" i="1" dirty="0">
                <a:latin typeface="Times New Roman"/>
                <a:ea typeface="Times New Roman"/>
              </a:rPr>
              <a:t/>
            </a:r>
            <a:br>
              <a:rPr lang="ru-RU" i="1" dirty="0">
                <a:latin typeface="Times New Roman"/>
                <a:ea typeface="Times New Roman"/>
              </a:rPr>
            </a:br>
            <a:r>
              <a:rPr lang="ru-RU" i="1" dirty="0" smtClean="0">
                <a:latin typeface="Times New Roman"/>
                <a:ea typeface="Times New Roman"/>
              </a:rPr>
              <a:t/>
            </a:r>
            <a:br>
              <a:rPr lang="ru-RU" i="1" dirty="0" smtClean="0">
                <a:latin typeface="Times New Roman"/>
                <a:ea typeface="Times New Roman"/>
              </a:rPr>
            </a:br>
            <a:endParaRPr lang="ru-RU" dirty="0"/>
          </a:p>
        </p:txBody>
      </p:sp>
      <p:pic>
        <p:nvPicPr>
          <p:cNvPr id="5" name="Рисунок 4" descr="https://abakus-center.ru/img/blog/razvitie-polusharij-01.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5940660"/>
          </a:xfrm>
          <a:prstGeom prst="rect">
            <a:avLst/>
          </a:prstGeom>
          <a:noFill/>
          <a:ln>
            <a:noFill/>
          </a:ln>
        </p:spPr>
      </p:pic>
      <p:sp>
        <p:nvSpPr>
          <p:cNvPr id="3" name="Прямоугольник 2"/>
          <p:cNvSpPr/>
          <p:nvPr/>
        </p:nvSpPr>
        <p:spPr>
          <a:xfrm>
            <a:off x="827584" y="548681"/>
            <a:ext cx="7488832" cy="369332"/>
          </a:xfrm>
          <a:prstGeom prst="rect">
            <a:avLst/>
          </a:prstGeom>
        </p:spPr>
        <p:txBody>
          <a:bodyPr wrap="square">
            <a:spAutoFit/>
          </a:bodyPr>
          <a:lstStyle/>
          <a:p>
            <a:pPr>
              <a:spcBef>
                <a:spcPts val="450"/>
              </a:spcBef>
              <a:spcAft>
                <a:spcPts val="450"/>
              </a:spcAft>
            </a:pPr>
            <a:r>
              <a:rPr lang="ru-RU" dirty="0" smtClean="0">
                <a:solidFill>
                  <a:srgbClr val="212529"/>
                </a:solidFill>
                <a:latin typeface="Arial"/>
                <a:ea typeface="Times New Roman"/>
              </a:rPr>
              <a:t>       </a:t>
            </a:r>
            <a:endParaRPr lang="ru-RU" sz="1600" dirty="0">
              <a:effectLst/>
              <a:latin typeface="Times New Roman"/>
              <a:ea typeface="Times New Roman"/>
            </a:endParaRPr>
          </a:p>
        </p:txBody>
      </p:sp>
    </p:spTree>
    <p:extLst>
      <p:ext uri="{BB962C8B-B14F-4D97-AF65-F5344CB8AC3E}">
        <p14:creationId xmlns:p14="http://schemas.microsoft.com/office/powerpoint/2010/main" val="2714945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772816"/>
            <a:ext cx="7408333" cy="4353347"/>
          </a:xfrm>
        </p:spPr>
        <p:txBody>
          <a:bodyPr>
            <a:normAutofit fontScale="25000" lnSpcReduction="20000"/>
          </a:bodyPr>
          <a:lstStyle/>
          <a:p>
            <a:pPr marL="0" indent="0" algn="ctr">
              <a:spcAft>
                <a:spcPts val="750"/>
              </a:spcAft>
              <a:buNone/>
            </a:pPr>
            <a:r>
              <a:rPr lang="ru-RU" sz="7200" dirty="0" smtClean="0">
                <a:solidFill>
                  <a:schemeClr val="accent2">
                    <a:lumMod val="75000"/>
                  </a:schemeClr>
                </a:solidFill>
                <a:effectLst/>
                <a:latin typeface="Helvetica"/>
                <a:ea typeface="Times New Roman"/>
              </a:rPr>
              <a:t>Межполушарное взаимодействие</a:t>
            </a:r>
            <a:endParaRPr lang="ru-RU" sz="7200" dirty="0" smtClean="0">
              <a:solidFill>
                <a:schemeClr val="accent2">
                  <a:lumMod val="75000"/>
                </a:schemeClr>
              </a:solidFill>
              <a:effectLst/>
              <a:latin typeface="Times New Roman"/>
              <a:ea typeface="Times New Roman"/>
            </a:endParaRPr>
          </a:p>
          <a:p>
            <a:pPr marL="0" indent="0" algn="just">
              <a:spcAft>
                <a:spcPts val="750"/>
              </a:spcAft>
              <a:buNone/>
            </a:pPr>
            <a:r>
              <a:rPr lang="ru-RU" sz="7400" dirty="0" smtClean="0">
                <a:solidFill>
                  <a:schemeClr val="accent2">
                    <a:lumMod val="75000"/>
                  </a:schemeClr>
                </a:solidFill>
              </a:rPr>
              <a:t>«Море»</a:t>
            </a:r>
            <a:r>
              <a:rPr lang="ru-RU" sz="7400" dirty="0" smtClean="0">
                <a:solidFill>
                  <a:schemeClr val="accent2">
                    <a:lumMod val="75000"/>
                  </a:schemeClr>
                </a:solidFill>
                <a:effectLst/>
                <a:latin typeface="Helvetica"/>
                <a:ea typeface="Times New Roman"/>
              </a:rPr>
              <a:t> </a:t>
            </a:r>
          </a:p>
          <a:p>
            <a:pPr algn="just">
              <a:spcAft>
                <a:spcPts val="750"/>
              </a:spcAft>
            </a:pPr>
            <a:r>
              <a:rPr lang="ru-RU" sz="7400" dirty="0" smtClean="0">
                <a:solidFill>
                  <a:schemeClr val="accent2">
                    <a:lumMod val="75000"/>
                  </a:schemeClr>
                </a:solidFill>
                <a:effectLst/>
                <a:latin typeface="Helvetica"/>
                <a:ea typeface="Times New Roman"/>
              </a:rPr>
              <a:t>Одна рука на поясе, другая – на уровне груди рисует в воздухе маленькую волну параллельно полу. Упражнение выполняется сначала одной, затем другой рукой.</a:t>
            </a:r>
            <a:endParaRPr lang="ru-RU" sz="7400" dirty="0" smtClean="0">
              <a:solidFill>
                <a:schemeClr val="accent2">
                  <a:lumMod val="75000"/>
                </a:schemeClr>
              </a:solidFill>
              <a:effectLst/>
              <a:latin typeface="Times New Roman"/>
              <a:ea typeface="Times New Roman"/>
            </a:endParaRPr>
          </a:p>
          <a:p>
            <a:pPr algn="just">
              <a:spcAft>
                <a:spcPts val="750"/>
              </a:spcAft>
            </a:pPr>
            <a:r>
              <a:rPr lang="ru-RU" sz="7400" dirty="0" smtClean="0">
                <a:solidFill>
                  <a:schemeClr val="accent2">
                    <a:lumMod val="75000"/>
                  </a:schemeClr>
                </a:solidFill>
                <a:effectLst/>
                <a:latin typeface="Helvetica"/>
                <a:ea typeface="Times New Roman"/>
              </a:rPr>
              <a:t>б) Руки в замке на уровне груди рисуют в воздухе большую волну горизонтально полу.</a:t>
            </a:r>
            <a:endParaRPr lang="ru-RU" sz="7400" dirty="0" smtClean="0">
              <a:solidFill>
                <a:schemeClr val="accent2">
                  <a:lumMod val="75000"/>
                </a:schemeClr>
              </a:solidFill>
              <a:effectLst/>
              <a:latin typeface="Times New Roman"/>
              <a:ea typeface="Times New Roman"/>
            </a:endParaRPr>
          </a:p>
          <a:p>
            <a:pPr algn="just">
              <a:spcAft>
                <a:spcPts val="750"/>
              </a:spcAft>
            </a:pPr>
            <a:r>
              <a:rPr lang="ru-RU" sz="7400" dirty="0" smtClean="0">
                <a:solidFill>
                  <a:schemeClr val="accent2">
                    <a:lumMod val="75000"/>
                  </a:schemeClr>
                </a:solidFill>
                <a:effectLst/>
                <a:latin typeface="Helvetica"/>
                <a:ea typeface="Times New Roman"/>
              </a:rPr>
              <a:t>в) Руки согнуты в локтях; совершают синхронные волнообразные движения вперед.</a:t>
            </a:r>
            <a:endParaRPr lang="ru-RU" sz="7400" dirty="0" smtClean="0">
              <a:solidFill>
                <a:schemeClr val="accent2">
                  <a:lumMod val="75000"/>
                </a:schemeClr>
              </a:solidFill>
              <a:effectLst/>
              <a:latin typeface="Times New Roman"/>
              <a:ea typeface="Times New Roman"/>
            </a:endParaRPr>
          </a:p>
          <a:p>
            <a:pPr algn="just">
              <a:spcAft>
                <a:spcPts val="750"/>
              </a:spcAft>
            </a:pPr>
            <a:r>
              <a:rPr lang="ru-RU" sz="7400" dirty="0" smtClean="0">
                <a:solidFill>
                  <a:schemeClr val="accent2">
                    <a:lumMod val="75000"/>
                  </a:schemeClr>
                </a:solidFill>
                <a:effectLst/>
                <a:latin typeface="Helvetica"/>
                <a:ea typeface="Times New Roman"/>
              </a:rPr>
              <a:t>г) Руки согнуты в локтях на уровне груди; совершают поочередные волнообразные движения вперед.</a:t>
            </a:r>
            <a:endParaRPr lang="ru-RU" sz="7400" dirty="0" smtClean="0">
              <a:solidFill>
                <a:schemeClr val="accent2">
                  <a:lumMod val="75000"/>
                </a:schemeClr>
              </a:solidFill>
              <a:effectLst/>
              <a:latin typeface="Times New Roman"/>
              <a:ea typeface="Times New Roman"/>
            </a:endParaRPr>
          </a:p>
          <a:p>
            <a:pPr algn="just">
              <a:spcAft>
                <a:spcPts val="750"/>
              </a:spcAft>
            </a:pPr>
            <a:r>
              <a:rPr lang="ru-RU" sz="7400" dirty="0" smtClean="0">
                <a:solidFill>
                  <a:schemeClr val="accent2">
                    <a:lumMod val="75000"/>
                  </a:schemeClr>
                </a:solidFill>
                <a:effectLst/>
                <a:latin typeface="Helvetica"/>
                <a:ea typeface="Times New Roman"/>
              </a:rPr>
              <a:t>д) Руки согнуты в локтях на уровне талии, слегка прижаты к телу. Кисти и пальцы выполняют синхронные волнообразные движения вперед.</a:t>
            </a:r>
            <a:endParaRPr lang="ru-RU" sz="7400" dirty="0" smtClean="0">
              <a:solidFill>
                <a:schemeClr val="accent2">
                  <a:lumMod val="75000"/>
                </a:schemeClr>
              </a:solidFill>
              <a:effectLst/>
              <a:latin typeface="Times New Roman"/>
              <a:ea typeface="Times New Roman"/>
            </a:endParaRPr>
          </a:p>
          <a:p>
            <a:pPr marL="0" indent="0" algn="just">
              <a:spcAft>
                <a:spcPts val="750"/>
              </a:spcAft>
              <a:buNone/>
            </a:pPr>
            <a:r>
              <a:rPr lang="ru-RU" sz="7400" dirty="0" smtClean="0">
                <a:solidFill>
                  <a:srgbClr val="333333"/>
                </a:solidFill>
                <a:effectLst/>
                <a:latin typeface="Helvetica"/>
                <a:ea typeface="Times New Roman"/>
              </a:rPr>
              <a:t> </a:t>
            </a:r>
            <a:endParaRPr lang="ru-RU" sz="7400" dirty="0" smtClean="0">
              <a:effectLst/>
              <a:latin typeface="Times New Roman"/>
              <a:ea typeface="Times New Roman"/>
            </a:endParaRPr>
          </a:p>
          <a:p>
            <a:endParaRPr lang="ru-RU" sz="7400" dirty="0" smtClean="0"/>
          </a:p>
          <a:p>
            <a:pPr marL="0" indent="0">
              <a:buNone/>
            </a:pPr>
            <a:endParaRPr lang="ru-RU" dirty="0"/>
          </a:p>
        </p:txBody>
      </p:sp>
      <p:sp>
        <p:nvSpPr>
          <p:cNvPr id="2" name="Заголовок 1"/>
          <p:cNvSpPr>
            <a:spLocks noGrp="1"/>
          </p:cNvSpPr>
          <p:nvPr>
            <p:ph type="title"/>
          </p:nvPr>
        </p:nvSpPr>
        <p:spPr>
          <a:xfrm>
            <a:off x="457200" y="274638"/>
            <a:ext cx="8229600" cy="778098"/>
          </a:xfrm>
        </p:spPr>
        <p:txBody>
          <a:bodyPr>
            <a:noAutofit/>
          </a:bodyPr>
          <a:lstStyle/>
          <a:p>
            <a:pPr>
              <a:spcAft>
                <a:spcPts val="750"/>
              </a:spcAft>
            </a:pPr>
            <a:r>
              <a:rPr lang="ru-RU" sz="3200" dirty="0" smtClean="0">
                <a:solidFill>
                  <a:srgbClr val="333333"/>
                </a:solidFill>
                <a:effectLst/>
                <a:latin typeface="Helvetica"/>
                <a:ea typeface="Times New Roman"/>
              </a:rPr>
              <a:t/>
            </a:r>
            <a:br>
              <a:rPr lang="ru-RU" sz="3200" dirty="0" smtClean="0">
                <a:solidFill>
                  <a:srgbClr val="333333"/>
                </a:solidFill>
                <a:effectLst/>
                <a:latin typeface="Helvetica"/>
                <a:ea typeface="Times New Roman"/>
              </a:rPr>
            </a:br>
            <a:r>
              <a:rPr lang="ru-RU" sz="3200" dirty="0" smtClean="0">
                <a:solidFill>
                  <a:schemeClr val="bg1"/>
                </a:solidFill>
                <a:effectLst/>
                <a:latin typeface="Helvetica"/>
                <a:ea typeface="Times New Roman"/>
              </a:rPr>
              <a:t>Формирование и коррекция базовых сенсомоторных взаимодействий</a:t>
            </a:r>
            <a:r>
              <a:rPr lang="ru-RU" sz="3200" dirty="0" smtClean="0">
                <a:solidFill>
                  <a:schemeClr val="bg1"/>
                </a:solidFill>
                <a:effectLst/>
                <a:latin typeface="Times New Roman"/>
                <a:ea typeface="Times New Roman"/>
              </a:rPr>
              <a:t/>
            </a:r>
            <a:br>
              <a:rPr lang="ru-RU" sz="3200" dirty="0" smtClean="0">
                <a:solidFill>
                  <a:schemeClr val="bg1"/>
                </a:solidFill>
                <a:effectLst/>
                <a:latin typeface="Times New Roman"/>
                <a:ea typeface="Times New Roman"/>
              </a:rPr>
            </a:br>
            <a:endParaRPr lang="ru-RU" sz="3200" dirty="0">
              <a:solidFill>
                <a:schemeClr val="bg1"/>
              </a:solidFill>
            </a:endParaRPr>
          </a:p>
        </p:txBody>
      </p:sp>
    </p:spTree>
    <p:extLst>
      <p:ext uri="{BB962C8B-B14F-4D97-AF65-F5344CB8AC3E}">
        <p14:creationId xmlns:p14="http://schemas.microsoft.com/office/powerpoint/2010/main" val="1286650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548680"/>
            <a:ext cx="7408333" cy="5577483"/>
          </a:xfrm>
        </p:spPr>
        <p:txBody>
          <a:bodyPr>
            <a:normAutofit fontScale="85000" lnSpcReduction="20000"/>
          </a:bodyPr>
          <a:lstStyle/>
          <a:p>
            <a:pPr algn="just">
              <a:spcAft>
                <a:spcPts val="750"/>
              </a:spcAft>
            </a:pPr>
            <a:r>
              <a:rPr lang="ru-RU" dirty="0">
                <a:solidFill>
                  <a:schemeClr val="accent2">
                    <a:lumMod val="75000"/>
                  </a:schemeClr>
                </a:solidFill>
                <a:latin typeface="Helvetica"/>
                <a:ea typeface="Times New Roman"/>
              </a:rPr>
              <a:t>е) Руки согнуты в локтях на уровне талии, слегка прижаты к телу. Кисти и пальцы выполняют поочередные волнообразные движения вперед.</a:t>
            </a:r>
            <a:endParaRPr lang="ru-RU" dirty="0">
              <a:solidFill>
                <a:schemeClr val="accent2">
                  <a:lumMod val="75000"/>
                </a:schemeClr>
              </a:solidFill>
              <a:latin typeface="Times New Roman"/>
              <a:ea typeface="Times New Roman"/>
            </a:endParaRPr>
          </a:p>
          <a:p>
            <a:pPr algn="just">
              <a:spcAft>
                <a:spcPts val="750"/>
              </a:spcAft>
            </a:pPr>
            <a:r>
              <a:rPr lang="ru-RU" dirty="0">
                <a:solidFill>
                  <a:schemeClr val="accent2">
                    <a:lumMod val="75000"/>
                  </a:schemeClr>
                </a:solidFill>
                <a:latin typeface="Helvetica"/>
                <a:ea typeface="Times New Roman"/>
              </a:rPr>
              <a:t>ж) Руки слегка согнуты в локтях на уровне талии, прижаты к телу. Кисти несильно сжаты в кулачки, большие пальцы отогнуты и совершают волнообразные движения; так же затем работают и указательные и средние пальцы обеих рук. Далее большие пальцы каждой руки зажимают согнутые указательный и средний пальцы. Свободные мизинцы, а затем и безымянные пальцы осуществляют волнообразные движения вперед.</a:t>
            </a:r>
            <a:endParaRPr lang="ru-RU" dirty="0">
              <a:solidFill>
                <a:schemeClr val="accent2">
                  <a:lumMod val="75000"/>
                </a:schemeClr>
              </a:solidFill>
              <a:latin typeface="Times New Roman"/>
              <a:ea typeface="Times New Roman"/>
            </a:endParaRPr>
          </a:p>
          <a:p>
            <a:pPr algn="just">
              <a:spcAft>
                <a:spcPts val="750"/>
              </a:spcAft>
            </a:pPr>
            <a:r>
              <a:rPr lang="ru-RU" dirty="0">
                <a:solidFill>
                  <a:schemeClr val="accent2">
                    <a:lumMod val="75000"/>
                  </a:schemeClr>
                </a:solidFill>
                <a:latin typeface="Helvetica"/>
                <a:ea typeface="Times New Roman"/>
              </a:rPr>
              <a:t>з) Руки согнуты в локтях на уровне груди, кисти сильно сжаты в кулак. Резко разжимать сжатые в кулак кисти, расставляя прямые пальцы в стороны.</a:t>
            </a:r>
            <a:endParaRPr lang="ru-RU" dirty="0">
              <a:solidFill>
                <a:schemeClr val="accent2">
                  <a:lumMod val="75000"/>
                </a:schemeClr>
              </a:solidFill>
              <a:latin typeface="Times New Roman"/>
              <a:ea typeface="Times New Roman"/>
            </a:endParaRPr>
          </a:p>
          <a:p>
            <a:pPr algn="just">
              <a:spcAft>
                <a:spcPts val="750"/>
              </a:spcAft>
            </a:pPr>
            <a:r>
              <a:rPr lang="ru-RU" dirty="0">
                <a:solidFill>
                  <a:schemeClr val="accent2">
                    <a:lumMod val="75000"/>
                  </a:schemeClr>
                </a:solidFill>
                <a:latin typeface="Helvetica"/>
                <a:ea typeface="Times New Roman"/>
              </a:rPr>
              <a:t>и) Руки согнуты в локтях на уровне груди, кисти рук опущены вниз. Поболтать пальчиками в разные стороны.</a:t>
            </a:r>
            <a:endParaRPr lang="ru-RU" dirty="0">
              <a:solidFill>
                <a:schemeClr val="accent2">
                  <a:lumMod val="75000"/>
                </a:schemeClr>
              </a:solidFill>
              <a:latin typeface="Times New Roman"/>
              <a:ea typeface="Times New Roman"/>
            </a:endParaRPr>
          </a:p>
          <a:p>
            <a:pPr algn="just">
              <a:spcAft>
                <a:spcPts val="750"/>
              </a:spcAft>
            </a:pPr>
            <a:r>
              <a:rPr lang="ru-RU" dirty="0">
                <a:solidFill>
                  <a:schemeClr val="accent2">
                    <a:lumMod val="75000"/>
                  </a:schemeClr>
                </a:solidFill>
                <a:latin typeface="Helvetica"/>
                <a:ea typeface="Times New Roman"/>
              </a:rPr>
              <a:t>к) Руки согнуты в локтях на уровне груди, кисти смотрят вверх. Вращение и повороты рук в кистях.</a:t>
            </a:r>
            <a:endParaRPr lang="ru-RU" dirty="0">
              <a:solidFill>
                <a:schemeClr val="accent2">
                  <a:lumMod val="75000"/>
                </a:schemeClr>
              </a:solidFill>
              <a:latin typeface="Times New Roman"/>
              <a:ea typeface="Times New Roman"/>
            </a:endParaRPr>
          </a:p>
          <a:p>
            <a:endParaRPr lang="ru-RU" dirty="0">
              <a:solidFill>
                <a:schemeClr val="accent2">
                  <a:lumMod val="75000"/>
                </a:schemeClr>
              </a:solidFill>
            </a:endParaRPr>
          </a:p>
        </p:txBody>
      </p:sp>
    </p:spTree>
    <p:extLst>
      <p:ext uri="{BB962C8B-B14F-4D97-AF65-F5344CB8AC3E}">
        <p14:creationId xmlns:p14="http://schemas.microsoft.com/office/powerpoint/2010/main" val="217755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484784"/>
            <a:ext cx="7408333" cy="4641379"/>
          </a:xfrm>
        </p:spPr>
        <p:txBody>
          <a:bodyPr/>
          <a:lstStyle/>
          <a:p>
            <a:r>
              <a:rPr lang="ru-RU" dirty="0" smtClean="0"/>
              <a:t>Лифт</a:t>
            </a:r>
          </a:p>
          <a:p>
            <a:r>
              <a:rPr lang="ru-RU" dirty="0" smtClean="0"/>
              <a:t>Колечко</a:t>
            </a:r>
          </a:p>
          <a:p>
            <a:r>
              <a:rPr lang="ru-RU" dirty="0" smtClean="0"/>
              <a:t>Кулак-ребро-ладонь</a:t>
            </a:r>
          </a:p>
          <a:p>
            <a:r>
              <a:rPr lang="ru-RU" dirty="0" smtClean="0"/>
              <a:t>Зеркальное рисование</a:t>
            </a:r>
          </a:p>
          <a:p>
            <a:r>
              <a:rPr lang="ru-RU" dirty="0" smtClean="0"/>
              <a:t>Капитан- все </a:t>
            </a:r>
            <a:r>
              <a:rPr lang="ru-RU" dirty="0" err="1" smtClean="0"/>
              <a:t>окей</a:t>
            </a:r>
            <a:endParaRPr lang="ru-RU" dirty="0" smtClean="0"/>
          </a:p>
          <a:p>
            <a:r>
              <a:rPr lang="ru-RU" dirty="0" smtClean="0"/>
              <a:t>Крышечка-кастрюлька</a:t>
            </a:r>
          </a:p>
          <a:p>
            <a:r>
              <a:rPr lang="ru-RU" dirty="0" smtClean="0"/>
              <a:t>Дом-ежик-замок</a:t>
            </a:r>
          </a:p>
          <a:p>
            <a:r>
              <a:rPr lang="ru-RU" dirty="0" smtClean="0"/>
              <a:t>Лесенка</a:t>
            </a:r>
          </a:p>
          <a:p>
            <a:r>
              <a:rPr lang="ru-RU" dirty="0" smtClean="0"/>
              <a:t>Мячики(кубики)</a:t>
            </a:r>
          </a:p>
          <a:p>
            <a:r>
              <a:rPr lang="ru-RU" dirty="0" smtClean="0"/>
              <a:t>Зайчик-коза</a:t>
            </a:r>
          </a:p>
          <a:p>
            <a:endParaRPr lang="ru-RU" dirty="0"/>
          </a:p>
        </p:txBody>
      </p:sp>
      <p:sp>
        <p:nvSpPr>
          <p:cNvPr id="2" name="Заголовок 1"/>
          <p:cNvSpPr>
            <a:spLocks noGrp="1"/>
          </p:cNvSpPr>
          <p:nvPr>
            <p:ph type="title"/>
          </p:nvPr>
        </p:nvSpPr>
        <p:spPr/>
        <p:txBody>
          <a:bodyPr/>
          <a:lstStyle/>
          <a:p>
            <a:r>
              <a:rPr lang="ru-RU" sz="2800" dirty="0">
                <a:solidFill>
                  <a:schemeClr val="bg1"/>
                </a:solidFill>
              </a:rPr>
              <a:t>Упражнения на развитие межполушарного взаимодействия</a:t>
            </a:r>
            <a:endParaRPr lang="ru-RU" dirty="0">
              <a:solidFill>
                <a:schemeClr val="bg1"/>
              </a:solidFill>
            </a:endParaRPr>
          </a:p>
        </p:txBody>
      </p:sp>
    </p:spTree>
    <p:extLst>
      <p:ext uri="{BB962C8B-B14F-4D97-AF65-F5344CB8AC3E}">
        <p14:creationId xmlns:p14="http://schemas.microsoft.com/office/powerpoint/2010/main" val="38488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229600" cy="5400600"/>
          </a:xfrm>
        </p:spPr>
        <p:txBody>
          <a:bodyPr>
            <a:normAutofit fontScale="55000" lnSpcReduction="20000"/>
          </a:bodyPr>
          <a:lstStyle/>
          <a:p>
            <a:pPr algn="just">
              <a:spcBef>
                <a:spcPts val="750"/>
              </a:spcBef>
              <a:spcAft>
                <a:spcPts val="750"/>
              </a:spcAft>
            </a:pPr>
            <a:r>
              <a:rPr lang="ru-RU" b="1" dirty="0" smtClean="0">
                <a:solidFill>
                  <a:schemeClr val="accent2">
                    <a:lumMod val="75000"/>
                  </a:schemeClr>
                </a:solidFill>
                <a:effectLst/>
                <a:latin typeface="Helvetica"/>
                <a:ea typeface="Times New Roman"/>
              </a:rPr>
              <a:t>Упражнение «Телесный диктант»</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Ребенок выполняет команды взрос­лого:</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-сделай два шага влево и повернись направо,</a:t>
            </a:r>
            <a:endParaRPr lang="ru-RU" sz="2400" dirty="0" smtClean="0">
              <a:solidFill>
                <a:schemeClr val="accent2">
                  <a:lumMod val="75000"/>
                </a:schemeClr>
              </a:solidFill>
              <a:effectLst/>
              <a:latin typeface="Times New Roman"/>
              <a:ea typeface="Times New Roman"/>
            </a:endParaRPr>
          </a:p>
          <a:p>
            <a:pPr>
              <a:spcAft>
                <a:spcPts val="750"/>
              </a:spcAft>
            </a:pPr>
            <a:r>
              <a:rPr lang="ru-RU" dirty="0" smtClean="0">
                <a:solidFill>
                  <a:schemeClr val="accent2">
                    <a:lumMod val="75000"/>
                  </a:schemeClr>
                </a:solidFill>
                <a:effectLst/>
                <a:latin typeface="Helvetica"/>
                <a:ea typeface="Times New Roman"/>
              </a:rPr>
              <a:t>-сделай поворот направо, а потом шаг влево,</a:t>
            </a:r>
            <a:endParaRPr lang="ru-RU" sz="2400" dirty="0" smtClean="0">
              <a:solidFill>
                <a:schemeClr val="accent2">
                  <a:lumMod val="75000"/>
                </a:schemeClr>
              </a:solidFill>
              <a:effectLst/>
              <a:latin typeface="Times New Roman"/>
              <a:ea typeface="Times New Roman"/>
            </a:endParaRPr>
          </a:p>
          <a:p>
            <a:pPr>
              <a:spcAft>
                <a:spcPts val="750"/>
              </a:spcAft>
            </a:pPr>
            <a:r>
              <a:rPr lang="ru-RU" dirty="0" smtClean="0">
                <a:solidFill>
                  <a:schemeClr val="accent2">
                    <a:lumMod val="75000"/>
                  </a:schemeClr>
                </a:solidFill>
                <a:effectLst/>
                <a:latin typeface="Helvetica"/>
                <a:ea typeface="Times New Roman"/>
              </a:rPr>
              <a:t>-сделай шаг вперед, затем шаг вправо,</a:t>
            </a:r>
            <a:endParaRPr lang="ru-RU" sz="2400" dirty="0" smtClean="0">
              <a:solidFill>
                <a:schemeClr val="accent2">
                  <a:lumMod val="75000"/>
                </a:schemeClr>
              </a:solidFill>
              <a:effectLst/>
              <a:latin typeface="Times New Roman"/>
              <a:ea typeface="Times New Roman"/>
            </a:endParaRPr>
          </a:p>
          <a:p>
            <a:pPr>
              <a:spcAft>
                <a:spcPts val="750"/>
              </a:spcAft>
            </a:pPr>
            <a:r>
              <a:rPr lang="ru-RU" dirty="0" smtClean="0">
                <a:solidFill>
                  <a:schemeClr val="accent2">
                    <a:lumMod val="75000"/>
                  </a:schemeClr>
                </a:solidFill>
                <a:effectLst/>
                <a:latin typeface="Helvetica"/>
                <a:ea typeface="Times New Roman"/>
              </a:rPr>
              <a:t>-повернись налево, а потом направо,</a:t>
            </a:r>
            <a:endParaRPr lang="ru-RU" sz="2400" dirty="0" smtClean="0">
              <a:solidFill>
                <a:schemeClr val="accent2">
                  <a:lumMod val="75000"/>
                </a:schemeClr>
              </a:solidFill>
              <a:effectLst/>
              <a:latin typeface="Times New Roman"/>
              <a:ea typeface="Times New Roman"/>
            </a:endParaRPr>
          </a:p>
          <a:p>
            <a:pPr>
              <a:spcAft>
                <a:spcPts val="750"/>
              </a:spcAft>
            </a:pPr>
            <a:r>
              <a:rPr lang="ru-RU" dirty="0" smtClean="0">
                <a:solidFill>
                  <a:schemeClr val="accent2">
                    <a:lumMod val="75000"/>
                  </a:schemeClr>
                </a:solidFill>
                <a:effectLst/>
                <a:latin typeface="Helvetica"/>
                <a:ea typeface="Times New Roman"/>
              </a:rPr>
              <a:t>-прыгни вверх 2 раза и скажи: «Кря»,</a:t>
            </a:r>
            <a:endParaRPr lang="ru-RU" sz="2400" dirty="0" smtClean="0">
              <a:solidFill>
                <a:schemeClr val="accent2">
                  <a:lumMod val="75000"/>
                </a:schemeClr>
              </a:solidFill>
              <a:effectLst/>
              <a:latin typeface="Times New Roman"/>
              <a:ea typeface="Times New Roman"/>
            </a:endParaRPr>
          </a:p>
          <a:p>
            <a:pPr>
              <a:spcAft>
                <a:spcPts val="750"/>
              </a:spcAft>
            </a:pPr>
            <a:r>
              <a:rPr lang="ru-RU" dirty="0" smtClean="0">
                <a:solidFill>
                  <a:schemeClr val="accent2">
                    <a:lumMod val="75000"/>
                  </a:schemeClr>
                </a:solidFill>
                <a:effectLst/>
                <a:latin typeface="Helvetica"/>
                <a:ea typeface="Times New Roman"/>
              </a:rPr>
              <a:t>-повернись направо и назови любой предмет, который увидишь первым,</a:t>
            </a:r>
            <a:endParaRPr lang="ru-RU" sz="2400" dirty="0" smtClean="0">
              <a:solidFill>
                <a:schemeClr val="accent2">
                  <a:lumMod val="75000"/>
                </a:schemeClr>
              </a:solidFill>
              <a:effectLst/>
              <a:latin typeface="Times New Roman"/>
              <a:ea typeface="Times New Roman"/>
            </a:endParaRPr>
          </a:p>
          <a:p>
            <a:pPr>
              <a:spcAft>
                <a:spcPts val="750"/>
              </a:spcAft>
            </a:pPr>
            <a:r>
              <a:rPr lang="ru-RU" dirty="0" smtClean="0">
                <a:solidFill>
                  <a:schemeClr val="accent2">
                    <a:lumMod val="75000"/>
                  </a:schemeClr>
                </a:solidFill>
                <a:effectLst/>
                <a:latin typeface="Helvetica"/>
                <a:ea typeface="Times New Roman"/>
              </a:rPr>
              <a:t>-шаг влево, поворот направо, 3 шага вперед,</a:t>
            </a:r>
            <a:endParaRPr lang="ru-RU" sz="2400" dirty="0" smtClean="0">
              <a:solidFill>
                <a:schemeClr val="accent2">
                  <a:lumMod val="75000"/>
                </a:schemeClr>
              </a:solidFill>
              <a:effectLst/>
              <a:latin typeface="Times New Roman"/>
              <a:ea typeface="Times New Roman"/>
            </a:endParaRPr>
          </a:p>
          <a:p>
            <a:pPr>
              <a:spcAft>
                <a:spcPts val="750"/>
              </a:spcAft>
            </a:pPr>
            <a:r>
              <a:rPr lang="ru-RU" dirty="0" smtClean="0">
                <a:solidFill>
                  <a:schemeClr val="accent2">
                    <a:lumMod val="75000"/>
                  </a:schemeClr>
                </a:solidFill>
                <a:effectLst/>
                <a:latin typeface="Helvetica"/>
                <a:ea typeface="Times New Roman"/>
              </a:rPr>
              <a:t>-шаг влево, поворот налево, 2 шага назад,</a:t>
            </a:r>
            <a:endParaRPr lang="ru-RU" sz="2400" dirty="0" smtClean="0">
              <a:solidFill>
                <a:schemeClr val="accent2">
                  <a:lumMod val="75000"/>
                </a:schemeClr>
              </a:solidFill>
              <a:effectLst/>
              <a:latin typeface="Times New Roman"/>
              <a:ea typeface="Times New Roman"/>
            </a:endParaRPr>
          </a:p>
          <a:p>
            <a:pPr>
              <a:spcAft>
                <a:spcPts val="750"/>
              </a:spcAft>
            </a:pPr>
            <a:r>
              <a:rPr lang="ru-RU" dirty="0" smtClean="0">
                <a:solidFill>
                  <a:schemeClr val="accent2">
                    <a:lumMod val="75000"/>
                  </a:schemeClr>
                </a:solidFill>
                <a:effectLst/>
                <a:latin typeface="Helvetica"/>
                <a:ea typeface="Times New Roman"/>
              </a:rPr>
              <a:t>-поворот направо, 3 шага назад, поворот налево,</a:t>
            </a:r>
            <a:endParaRPr lang="ru-RU" sz="2400" dirty="0" smtClean="0">
              <a:solidFill>
                <a:schemeClr val="accent2">
                  <a:lumMod val="75000"/>
                </a:schemeClr>
              </a:solidFill>
              <a:effectLst/>
              <a:latin typeface="Times New Roman"/>
              <a:ea typeface="Times New Roman"/>
            </a:endParaRPr>
          </a:p>
          <a:p>
            <a:pPr>
              <a:spcAft>
                <a:spcPts val="750"/>
              </a:spcAft>
            </a:pPr>
            <a:r>
              <a:rPr lang="ru-RU" dirty="0" smtClean="0">
                <a:solidFill>
                  <a:schemeClr val="accent2">
                    <a:lumMod val="75000"/>
                  </a:schemeClr>
                </a:solidFill>
                <a:effectLst/>
                <a:latin typeface="Helvetica"/>
                <a:ea typeface="Times New Roman"/>
              </a:rPr>
              <a:t>-правую руку положить на левое плечо, сделать шаг вперед,</a:t>
            </a:r>
            <a:br>
              <a:rPr lang="ru-RU" dirty="0" smtClean="0">
                <a:solidFill>
                  <a:schemeClr val="accent2">
                    <a:lumMod val="75000"/>
                  </a:schemeClr>
                </a:solidFill>
                <a:effectLst/>
                <a:latin typeface="Helvetica"/>
                <a:ea typeface="Times New Roman"/>
              </a:rPr>
            </a:br>
            <a:r>
              <a:rPr lang="ru-RU" dirty="0" smtClean="0">
                <a:solidFill>
                  <a:schemeClr val="accent2">
                    <a:lumMod val="75000"/>
                  </a:schemeClr>
                </a:solidFill>
                <a:effectLst/>
                <a:latin typeface="Helvetica"/>
                <a:ea typeface="Times New Roman"/>
              </a:rPr>
              <a:t>-прыгнуть вверх,</a:t>
            </a:r>
            <a:endParaRPr lang="ru-RU" sz="2400" dirty="0" smtClean="0">
              <a:solidFill>
                <a:schemeClr val="accent2">
                  <a:lumMod val="75000"/>
                </a:schemeClr>
              </a:solidFill>
              <a:effectLst/>
              <a:latin typeface="Times New Roman"/>
              <a:ea typeface="Times New Roman"/>
            </a:endParaRPr>
          </a:p>
          <a:p>
            <a:pPr>
              <a:spcAft>
                <a:spcPts val="750"/>
              </a:spcAft>
            </a:pPr>
            <a:r>
              <a:rPr lang="ru-RU" dirty="0" smtClean="0">
                <a:solidFill>
                  <a:schemeClr val="accent2">
                    <a:lumMod val="75000"/>
                  </a:schemeClr>
                </a:solidFill>
                <a:effectLst/>
                <a:latin typeface="Helvetica"/>
                <a:ea typeface="Times New Roman"/>
              </a:rPr>
              <a:t>-2 шага влево, присесть, сделать вперед 3 шага на корточках,</a:t>
            </a:r>
            <a:endParaRPr lang="ru-RU" sz="2400" dirty="0" smtClean="0">
              <a:solidFill>
                <a:schemeClr val="accent2">
                  <a:lumMod val="75000"/>
                </a:schemeClr>
              </a:solidFill>
              <a:effectLst/>
              <a:latin typeface="Times New Roman"/>
              <a:ea typeface="Times New Roman"/>
            </a:endParaRPr>
          </a:p>
          <a:p>
            <a:pPr>
              <a:spcAft>
                <a:spcPts val="750"/>
              </a:spcAft>
            </a:pPr>
            <a:r>
              <a:rPr lang="ru-RU" dirty="0" smtClean="0">
                <a:solidFill>
                  <a:schemeClr val="accent2">
                    <a:lumMod val="75000"/>
                  </a:schemeClr>
                </a:solidFill>
                <a:effectLst/>
                <a:latin typeface="Helvetica"/>
                <a:ea typeface="Times New Roman"/>
              </a:rPr>
              <a:t>-поворот направо, прыжок на правой ноге вперед, шаг назад,</a:t>
            </a:r>
            <a:endParaRPr lang="ru-RU" sz="2400" dirty="0" smtClean="0">
              <a:solidFill>
                <a:schemeClr val="accent2">
                  <a:lumMod val="75000"/>
                </a:schemeClr>
              </a:solidFill>
              <a:effectLst/>
              <a:latin typeface="Times New Roman"/>
              <a:ea typeface="Times New Roman"/>
            </a:endParaRPr>
          </a:p>
          <a:p>
            <a:pPr>
              <a:spcAft>
                <a:spcPts val="750"/>
              </a:spcAft>
            </a:pPr>
            <a:r>
              <a:rPr lang="ru-RU" dirty="0" smtClean="0">
                <a:solidFill>
                  <a:schemeClr val="accent2">
                    <a:lumMod val="75000"/>
                  </a:schemeClr>
                </a:solidFill>
                <a:effectLst/>
                <a:latin typeface="Helvetica"/>
                <a:ea typeface="Times New Roman"/>
              </a:rPr>
              <a:t>-поворот направо, сделать шаг вправо и сказать, не поворачи­вая головы, что находится слева.</a:t>
            </a:r>
            <a:endParaRPr lang="ru-RU" sz="2400" dirty="0" smtClean="0">
              <a:solidFill>
                <a:schemeClr val="accent2">
                  <a:lumMod val="75000"/>
                </a:schemeClr>
              </a:solidFill>
              <a:effectLst/>
              <a:latin typeface="Times New Roman"/>
              <a:ea typeface="Times New Roman"/>
            </a:endParaRPr>
          </a:p>
          <a:p>
            <a:pPr marL="0" marR="3175" indent="0">
              <a:spcAft>
                <a:spcPts val="750"/>
              </a:spcAft>
              <a:buNone/>
            </a:pPr>
            <a:r>
              <a:rPr lang="ru-RU" dirty="0" smtClean="0">
                <a:solidFill>
                  <a:srgbClr val="333333"/>
                </a:solidFill>
                <a:effectLst/>
                <a:latin typeface="Helvetica"/>
                <a:ea typeface="Times New Roman"/>
              </a:rPr>
              <a:t> </a:t>
            </a:r>
            <a:endParaRPr lang="ru-RU" sz="2400" dirty="0" smtClean="0">
              <a:effectLst/>
              <a:latin typeface="Times New Roman"/>
              <a:ea typeface="Times New Roman"/>
            </a:endParaRPr>
          </a:p>
          <a:p>
            <a:endParaRPr lang="ru-RU" dirty="0"/>
          </a:p>
        </p:txBody>
      </p:sp>
      <p:sp>
        <p:nvSpPr>
          <p:cNvPr id="2" name="Заголовок 1"/>
          <p:cNvSpPr>
            <a:spLocks noGrp="1"/>
          </p:cNvSpPr>
          <p:nvPr>
            <p:ph type="title"/>
          </p:nvPr>
        </p:nvSpPr>
        <p:spPr>
          <a:xfrm>
            <a:off x="457200" y="274638"/>
            <a:ext cx="8229600" cy="778098"/>
          </a:xfrm>
        </p:spPr>
        <p:txBody>
          <a:bodyPr>
            <a:normAutofit/>
          </a:bodyPr>
          <a:lstStyle/>
          <a:p>
            <a:r>
              <a:rPr lang="ru-RU" sz="2400" b="1" dirty="0" smtClean="0">
                <a:solidFill>
                  <a:schemeClr val="bg1"/>
                </a:solidFill>
                <a:effectLst/>
                <a:latin typeface="Helvetica"/>
                <a:ea typeface="Times New Roman"/>
              </a:rPr>
              <a:t>Упражнения на развитие второго блока мозга</a:t>
            </a:r>
            <a:endParaRPr lang="ru-RU" sz="2400" dirty="0">
              <a:solidFill>
                <a:schemeClr val="bg1"/>
              </a:solidFill>
            </a:endParaRPr>
          </a:p>
        </p:txBody>
      </p:sp>
    </p:spTree>
    <p:extLst>
      <p:ext uri="{BB962C8B-B14F-4D97-AF65-F5344CB8AC3E}">
        <p14:creationId xmlns:p14="http://schemas.microsoft.com/office/powerpoint/2010/main" val="276068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289451"/>
          </a:xfrm>
        </p:spPr>
        <p:txBody>
          <a:bodyPr>
            <a:normAutofit fontScale="85000" lnSpcReduction="10000"/>
          </a:bodyPr>
          <a:lstStyle/>
          <a:p>
            <a:pPr marL="6350" marR="3175">
              <a:spcAft>
                <a:spcPts val="750"/>
              </a:spcAft>
            </a:pPr>
            <a:r>
              <a:rPr lang="ru-RU" dirty="0" smtClean="0">
                <a:solidFill>
                  <a:schemeClr val="accent2">
                    <a:lumMod val="75000"/>
                  </a:schemeClr>
                </a:solidFill>
                <a:effectLst/>
                <a:latin typeface="Helvetica"/>
                <a:ea typeface="Times New Roman"/>
              </a:rPr>
              <a:t>«Теперь ты робот, который делает все наоборот. Если я говорю: повернись налево, то ты делаешь наоборот — поворот направо».</a:t>
            </a:r>
            <a:endParaRPr lang="ru-RU" sz="2400" dirty="0" smtClean="0">
              <a:solidFill>
                <a:schemeClr val="accent2">
                  <a:lumMod val="75000"/>
                </a:schemeClr>
              </a:solidFill>
              <a:effectLst/>
              <a:latin typeface="Times New Roman"/>
              <a:ea typeface="Times New Roman"/>
            </a:endParaRPr>
          </a:p>
          <a:p>
            <a:pPr algn="just">
              <a:spcAft>
                <a:spcPts val="750"/>
              </a:spcAft>
            </a:pPr>
            <a:r>
              <a:rPr lang="ru-RU" dirty="0" smtClean="0">
                <a:solidFill>
                  <a:schemeClr val="accent2">
                    <a:lumMod val="75000"/>
                  </a:schemeClr>
                </a:solidFill>
                <a:effectLst/>
                <a:latin typeface="Helvetica"/>
                <a:ea typeface="Times New Roman"/>
              </a:rPr>
              <a:t>Повернись направо, сделай шаг вперед,</a:t>
            </a:r>
            <a:endParaRPr lang="ru-RU" sz="2400" dirty="0" smtClean="0">
              <a:solidFill>
                <a:schemeClr val="accent2">
                  <a:lumMod val="75000"/>
                </a:schemeClr>
              </a:solidFill>
              <a:effectLst/>
              <a:latin typeface="Times New Roman"/>
              <a:ea typeface="Times New Roman"/>
            </a:endParaRPr>
          </a:p>
          <a:p>
            <a:pPr algn="just">
              <a:spcAft>
                <a:spcPts val="750"/>
              </a:spcAft>
            </a:pPr>
            <a:r>
              <a:rPr lang="ru-RU" dirty="0" smtClean="0">
                <a:solidFill>
                  <a:schemeClr val="accent2">
                    <a:lumMod val="75000"/>
                  </a:schemeClr>
                </a:solidFill>
                <a:effectLst/>
                <a:latin typeface="Helvetica"/>
                <a:ea typeface="Times New Roman"/>
              </a:rPr>
              <a:t>прыгни вперед и сделай шаг вправо,</a:t>
            </a:r>
            <a:endParaRPr lang="ru-RU" sz="2400" dirty="0" smtClean="0">
              <a:solidFill>
                <a:schemeClr val="accent2">
                  <a:lumMod val="75000"/>
                </a:schemeClr>
              </a:solidFill>
              <a:effectLst/>
              <a:latin typeface="Times New Roman"/>
              <a:ea typeface="Times New Roman"/>
            </a:endParaRPr>
          </a:p>
          <a:p>
            <a:pPr algn="just">
              <a:spcAft>
                <a:spcPts val="750"/>
              </a:spcAft>
            </a:pPr>
            <a:r>
              <a:rPr lang="ru-RU" dirty="0" smtClean="0">
                <a:solidFill>
                  <a:schemeClr val="accent2">
                    <a:lumMod val="75000"/>
                  </a:schemeClr>
                </a:solidFill>
                <a:effectLst/>
                <a:latin typeface="Helvetica"/>
                <a:ea typeface="Times New Roman"/>
              </a:rPr>
              <a:t>прыгни влево и прыгни назад,</a:t>
            </a:r>
            <a:endParaRPr lang="ru-RU" sz="2400" dirty="0" smtClean="0">
              <a:solidFill>
                <a:schemeClr val="accent2">
                  <a:lumMod val="75000"/>
                </a:schemeClr>
              </a:solidFill>
              <a:effectLst/>
              <a:latin typeface="Times New Roman"/>
              <a:ea typeface="Times New Roman"/>
            </a:endParaRPr>
          </a:p>
          <a:p>
            <a:pPr algn="just">
              <a:spcAft>
                <a:spcPts val="750"/>
              </a:spcAft>
            </a:pPr>
            <a:r>
              <a:rPr lang="ru-RU" dirty="0" smtClean="0">
                <a:solidFill>
                  <a:schemeClr val="accent2">
                    <a:lumMod val="75000"/>
                  </a:schemeClr>
                </a:solidFill>
                <a:effectLst/>
                <a:latin typeface="Helvetica"/>
                <a:ea typeface="Times New Roman"/>
              </a:rPr>
              <a:t>повернись направо и сделай шаг вправо,</a:t>
            </a:r>
            <a:endParaRPr lang="ru-RU" sz="2400" dirty="0" smtClean="0">
              <a:solidFill>
                <a:schemeClr val="accent2">
                  <a:lumMod val="75000"/>
                </a:schemeClr>
              </a:solidFill>
              <a:effectLst/>
              <a:latin typeface="Times New Roman"/>
              <a:ea typeface="Times New Roman"/>
            </a:endParaRPr>
          </a:p>
          <a:p>
            <a:pPr algn="just">
              <a:spcAft>
                <a:spcPts val="750"/>
              </a:spcAft>
            </a:pPr>
            <a:r>
              <a:rPr lang="ru-RU" dirty="0" smtClean="0">
                <a:solidFill>
                  <a:schemeClr val="accent2">
                    <a:lumMod val="75000"/>
                  </a:schemeClr>
                </a:solidFill>
                <a:effectLst/>
                <a:latin typeface="Helvetica"/>
                <a:ea typeface="Times New Roman"/>
              </a:rPr>
              <a:t>вытяни правую руку вправо и повернись направо,</a:t>
            </a:r>
            <a:endParaRPr lang="ru-RU" sz="2400" dirty="0" smtClean="0">
              <a:solidFill>
                <a:schemeClr val="accent2">
                  <a:lumMod val="75000"/>
                </a:schemeClr>
              </a:solidFill>
              <a:effectLst/>
              <a:latin typeface="Times New Roman"/>
              <a:ea typeface="Times New Roman"/>
            </a:endParaRPr>
          </a:p>
          <a:p>
            <a:pPr algn="just">
              <a:spcAft>
                <a:spcPts val="750"/>
              </a:spcAft>
            </a:pPr>
            <a:r>
              <a:rPr lang="ru-RU" dirty="0" smtClean="0">
                <a:solidFill>
                  <a:schemeClr val="accent2">
                    <a:lumMod val="75000"/>
                  </a:schemeClr>
                </a:solidFill>
                <a:effectLst/>
                <a:latin typeface="Helvetica"/>
                <a:ea typeface="Times New Roman"/>
              </a:rPr>
              <a:t>поворот направо, шаг вправо и шаг назад,</a:t>
            </a:r>
            <a:endParaRPr lang="ru-RU" sz="2400" dirty="0" smtClean="0">
              <a:solidFill>
                <a:schemeClr val="accent2">
                  <a:lumMod val="75000"/>
                </a:schemeClr>
              </a:solidFill>
              <a:effectLst/>
              <a:latin typeface="Times New Roman"/>
              <a:ea typeface="Times New Roman"/>
            </a:endParaRPr>
          </a:p>
          <a:p>
            <a:pPr algn="just">
              <a:spcAft>
                <a:spcPts val="750"/>
              </a:spcAft>
            </a:pPr>
            <a:r>
              <a:rPr lang="ru-RU" dirty="0" smtClean="0">
                <a:solidFill>
                  <a:schemeClr val="accent2">
                    <a:lumMod val="75000"/>
                  </a:schemeClr>
                </a:solidFill>
                <a:effectLst/>
                <a:latin typeface="Helvetica"/>
                <a:ea typeface="Times New Roman"/>
              </a:rPr>
              <a:t>шаг вперед, прыжок назад, шаг назад,</a:t>
            </a:r>
            <a:endParaRPr lang="ru-RU" sz="2400" dirty="0" smtClean="0">
              <a:solidFill>
                <a:schemeClr val="accent2">
                  <a:lumMod val="75000"/>
                </a:schemeClr>
              </a:solidFill>
              <a:effectLst/>
              <a:latin typeface="Times New Roman"/>
              <a:ea typeface="Times New Roman"/>
            </a:endParaRPr>
          </a:p>
          <a:p>
            <a:pPr algn="just">
              <a:spcAft>
                <a:spcPts val="750"/>
              </a:spcAft>
            </a:pPr>
            <a:r>
              <a:rPr lang="ru-RU" dirty="0" smtClean="0">
                <a:solidFill>
                  <a:schemeClr val="accent2">
                    <a:lumMod val="75000"/>
                  </a:schemeClr>
                </a:solidFill>
                <a:effectLst/>
                <a:latin typeface="Helvetica"/>
                <a:ea typeface="Times New Roman"/>
              </a:rPr>
              <a:t>шаг вправо, шаг влево и поворот налево,</a:t>
            </a:r>
            <a:endParaRPr lang="ru-RU" sz="2400" dirty="0" smtClean="0">
              <a:solidFill>
                <a:schemeClr val="accent2">
                  <a:lumMod val="75000"/>
                </a:schemeClr>
              </a:solidFill>
              <a:effectLst/>
              <a:latin typeface="Times New Roman"/>
              <a:ea typeface="Times New Roman"/>
            </a:endParaRPr>
          </a:p>
          <a:p>
            <a:pPr algn="just">
              <a:spcAft>
                <a:spcPts val="750"/>
              </a:spcAft>
            </a:pPr>
            <a:r>
              <a:rPr lang="ru-RU" dirty="0" smtClean="0">
                <a:solidFill>
                  <a:schemeClr val="accent2">
                    <a:lumMod val="75000"/>
                  </a:schemeClr>
                </a:solidFill>
                <a:effectLst/>
                <a:latin typeface="Helvetica"/>
                <a:ea typeface="Times New Roman"/>
              </a:rPr>
              <a:t>шаг назад, шаг вперед и шаг влево,</a:t>
            </a:r>
            <a:endParaRPr lang="ru-RU" sz="2400" dirty="0" smtClean="0">
              <a:solidFill>
                <a:schemeClr val="accent2">
                  <a:lumMod val="75000"/>
                </a:schemeClr>
              </a:solidFill>
              <a:effectLst/>
              <a:latin typeface="Times New Roman"/>
              <a:ea typeface="Times New Roman"/>
            </a:endParaRPr>
          </a:p>
          <a:p>
            <a:pPr algn="just">
              <a:spcAft>
                <a:spcPts val="750"/>
              </a:spcAft>
            </a:pPr>
            <a:r>
              <a:rPr lang="ru-RU" dirty="0" smtClean="0">
                <a:solidFill>
                  <a:schemeClr val="accent2">
                    <a:lumMod val="75000"/>
                  </a:schemeClr>
                </a:solidFill>
                <a:effectLst/>
                <a:latin typeface="Helvetica"/>
                <a:ea typeface="Times New Roman"/>
              </a:rPr>
              <a:t>поворот влево, встать на правую ногу, а потом на левую ногу.</a:t>
            </a:r>
            <a:endParaRPr lang="ru-RU" sz="2400" dirty="0" smtClean="0">
              <a:solidFill>
                <a:schemeClr val="accent2">
                  <a:lumMod val="75000"/>
                </a:schemeClr>
              </a:solidFill>
              <a:effectLst/>
              <a:latin typeface="Times New Roman"/>
              <a:ea typeface="Times New Roman"/>
            </a:endParaRPr>
          </a:p>
          <a:p>
            <a:endParaRPr lang="ru-RU" dirty="0"/>
          </a:p>
        </p:txBody>
      </p:sp>
      <p:sp>
        <p:nvSpPr>
          <p:cNvPr id="2" name="Заголовок 1"/>
          <p:cNvSpPr>
            <a:spLocks noGrp="1"/>
          </p:cNvSpPr>
          <p:nvPr>
            <p:ph type="title"/>
          </p:nvPr>
        </p:nvSpPr>
        <p:spPr>
          <a:xfrm>
            <a:off x="457200" y="274638"/>
            <a:ext cx="8229600" cy="706090"/>
          </a:xfrm>
        </p:spPr>
        <p:txBody>
          <a:bodyPr>
            <a:normAutofit fontScale="90000"/>
          </a:bodyPr>
          <a:lstStyle/>
          <a:p>
            <a:r>
              <a:rPr lang="ru-RU" sz="3200" dirty="0" smtClean="0">
                <a:solidFill>
                  <a:schemeClr val="bg1"/>
                </a:solidFill>
                <a:effectLst/>
                <a:latin typeface="Helvetica"/>
                <a:ea typeface="Times New Roman"/>
              </a:rPr>
              <a:t>Затем дается следующая инструкция:</a:t>
            </a:r>
            <a:r>
              <a:rPr lang="ru-RU" sz="3200" dirty="0" smtClean="0">
                <a:solidFill>
                  <a:schemeClr val="bg1"/>
                </a:solidFill>
                <a:effectLst/>
                <a:latin typeface="Times New Roman"/>
                <a:ea typeface="Times New Roman"/>
              </a:rPr>
              <a:t/>
            </a:r>
            <a:br>
              <a:rPr lang="ru-RU" sz="3200" dirty="0" smtClean="0">
                <a:solidFill>
                  <a:schemeClr val="bg1"/>
                </a:solidFill>
                <a:effectLst/>
                <a:latin typeface="Times New Roman"/>
                <a:ea typeface="Times New Roman"/>
              </a:rPr>
            </a:br>
            <a:endParaRPr lang="ru-RU" sz="3200" dirty="0">
              <a:solidFill>
                <a:schemeClr val="bg1"/>
              </a:solidFill>
            </a:endParaRPr>
          </a:p>
        </p:txBody>
      </p:sp>
    </p:spTree>
    <p:extLst>
      <p:ext uri="{BB962C8B-B14F-4D97-AF65-F5344CB8AC3E}">
        <p14:creationId xmlns:p14="http://schemas.microsoft.com/office/powerpoint/2010/main" val="72232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00808"/>
            <a:ext cx="8229600" cy="4425355"/>
          </a:xfrm>
        </p:spPr>
        <p:txBody>
          <a:bodyPr>
            <a:normAutofit fontScale="92500" lnSpcReduction="20000"/>
          </a:bodyPr>
          <a:lstStyle/>
          <a:p>
            <a:pPr marL="0" indent="0" algn="just">
              <a:spcBef>
                <a:spcPts val="750"/>
              </a:spcBef>
              <a:spcAft>
                <a:spcPts val="750"/>
              </a:spcAft>
              <a:buNone/>
            </a:pPr>
            <a:r>
              <a:rPr lang="ru-RU" dirty="0" smtClean="0">
                <a:solidFill>
                  <a:schemeClr val="accent2">
                    <a:lumMod val="75000"/>
                  </a:schemeClr>
                </a:solidFill>
                <a:effectLst/>
                <a:latin typeface="Helvetica"/>
                <a:ea typeface="Times New Roman"/>
              </a:rPr>
              <a:t>Игра «Сто вопросов – сто ответов со звуком И, и только с этим»</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Как тебя зовут? Ира, Инна, Иван, Игорь…</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А фамилия? Иванова, …</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Откуда ты приехала? Из Иркутска, Ижевска, Ишимбая, Иваново, </a:t>
            </a:r>
            <a:r>
              <a:rPr lang="ru-RU" dirty="0" err="1" smtClean="0">
                <a:solidFill>
                  <a:schemeClr val="accent2">
                    <a:lumMod val="75000"/>
                  </a:schemeClr>
                </a:solidFill>
                <a:effectLst/>
                <a:latin typeface="Helvetica"/>
                <a:ea typeface="Times New Roman"/>
              </a:rPr>
              <a:t>Игарки</a:t>
            </a:r>
            <a:r>
              <a:rPr lang="ru-RU" dirty="0" smtClean="0">
                <a:solidFill>
                  <a:schemeClr val="accent2">
                    <a:lumMod val="75000"/>
                  </a:schemeClr>
                </a:solidFill>
                <a:effectLst/>
                <a:latin typeface="Helvetica"/>
                <a:ea typeface="Times New Roman"/>
              </a:rPr>
              <a:t>, Ирбита, Ивантеевки.</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Что там растет? Инжир, ирга, ирисы, ива, иссоп…</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Какие птицы там водятся? Иволга, ибис, индейка, индюк…</a:t>
            </a:r>
            <a:endParaRPr lang="ru-RU" sz="2400" dirty="0" smtClean="0">
              <a:solidFill>
                <a:schemeClr val="accent2">
                  <a:lumMod val="75000"/>
                </a:schemeClr>
              </a:solidFill>
              <a:effectLst/>
              <a:latin typeface="Times New Roman"/>
              <a:ea typeface="Times New Roman"/>
            </a:endParaRPr>
          </a:p>
          <a:p>
            <a:pPr algn="just">
              <a:spcBef>
                <a:spcPts val="750"/>
              </a:spcBef>
              <a:spcAft>
                <a:spcPts val="750"/>
              </a:spcAft>
            </a:pPr>
            <a:r>
              <a:rPr lang="ru-RU" dirty="0" smtClean="0">
                <a:solidFill>
                  <a:schemeClr val="accent2">
                    <a:lumMod val="75000"/>
                  </a:schemeClr>
                </a:solidFill>
                <a:effectLst/>
                <a:latin typeface="Helvetica"/>
                <a:ea typeface="Times New Roman"/>
              </a:rPr>
              <a:t>Какой подарок ты привезешь родным? Ириски, игрушки, иголки, игольницу, изумруды, изюм, икру, икону.</a:t>
            </a:r>
            <a:endParaRPr lang="ru-RU" sz="2400" dirty="0" smtClean="0">
              <a:solidFill>
                <a:schemeClr val="accent2">
                  <a:lumMod val="75000"/>
                </a:schemeClr>
              </a:solidFill>
              <a:effectLst/>
              <a:latin typeface="Times New Roman"/>
              <a:ea typeface="Times New Roman"/>
            </a:endParaRPr>
          </a:p>
          <a:p>
            <a:pPr marL="0" indent="0">
              <a:buNone/>
            </a:pPr>
            <a:endParaRPr lang="ru-RU" dirty="0"/>
          </a:p>
        </p:txBody>
      </p:sp>
      <p:sp>
        <p:nvSpPr>
          <p:cNvPr id="2" name="Заголовок 1"/>
          <p:cNvSpPr>
            <a:spLocks noGrp="1"/>
          </p:cNvSpPr>
          <p:nvPr>
            <p:ph type="title"/>
          </p:nvPr>
        </p:nvSpPr>
        <p:spPr/>
        <p:txBody>
          <a:bodyPr>
            <a:normAutofit fontScale="90000"/>
          </a:bodyPr>
          <a:lstStyle/>
          <a:p>
            <a:pPr>
              <a:spcBef>
                <a:spcPts val="750"/>
              </a:spcBef>
              <a:spcAft>
                <a:spcPts val="750"/>
              </a:spcAft>
            </a:pPr>
            <a:r>
              <a:rPr lang="ru-RU" b="1" dirty="0" smtClean="0">
                <a:solidFill>
                  <a:srgbClr val="333333"/>
                </a:solidFill>
                <a:effectLst/>
                <a:latin typeface="Helvetica"/>
                <a:ea typeface="Times New Roman"/>
              </a:rPr>
              <a:t/>
            </a:r>
            <a:br>
              <a:rPr lang="ru-RU" b="1" dirty="0" smtClean="0">
                <a:solidFill>
                  <a:srgbClr val="333333"/>
                </a:solidFill>
                <a:effectLst/>
                <a:latin typeface="Helvetica"/>
                <a:ea typeface="Times New Roman"/>
              </a:rPr>
            </a:br>
            <a:r>
              <a:rPr lang="ru-RU" sz="3600" dirty="0" smtClean="0">
                <a:solidFill>
                  <a:schemeClr val="bg1"/>
                </a:solidFill>
                <a:effectLst/>
                <a:latin typeface="Helvetica"/>
                <a:ea typeface="Times New Roman"/>
              </a:rPr>
              <a:t>Слуховой гнозис и фонетико-фонематические процессы</a:t>
            </a:r>
            <a:r>
              <a:rPr lang="ru-RU" sz="3600" dirty="0" smtClean="0">
                <a:solidFill>
                  <a:schemeClr val="bg1"/>
                </a:solidFill>
                <a:effectLst/>
                <a:latin typeface="Times New Roman"/>
                <a:ea typeface="Times New Roman"/>
              </a:rPr>
              <a:t/>
            </a:r>
            <a:br>
              <a:rPr lang="ru-RU" sz="3600" dirty="0" smtClean="0">
                <a:solidFill>
                  <a:schemeClr val="bg1"/>
                </a:solidFill>
                <a:effectLst/>
                <a:latin typeface="Times New Roman"/>
                <a:ea typeface="Times New Roman"/>
              </a:rPr>
            </a:br>
            <a:endParaRPr lang="ru-RU" sz="3600" dirty="0">
              <a:solidFill>
                <a:schemeClr val="bg1"/>
              </a:solidFill>
            </a:endParaRPr>
          </a:p>
        </p:txBody>
      </p:sp>
    </p:spTree>
    <p:extLst>
      <p:ext uri="{BB962C8B-B14F-4D97-AF65-F5344CB8AC3E}">
        <p14:creationId xmlns:p14="http://schemas.microsoft.com/office/powerpoint/2010/main" val="3409674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700808"/>
            <a:ext cx="7408333" cy="4425355"/>
          </a:xfrm>
        </p:spPr>
        <p:txBody>
          <a:bodyPr>
            <a:normAutofit/>
          </a:bodyPr>
          <a:lstStyle/>
          <a:p>
            <a:pPr marL="0" indent="0">
              <a:spcAft>
                <a:spcPts val="750"/>
              </a:spcAft>
              <a:buNone/>
            </a:pPr>
            <a:r>
              <a:rPr lang="ru-RU" sz="2400" dirty="0" smtClean="0">
                <a:solidFill>
                  <a:schemeClr val="accent2">
                    <a:lumMod val="75000"/>
                  </a:schemeClr>
                </a:solidFill>
                <a:effectLst/>
                <a:latin typeface="Helvetica"/>
                <a:ea typeface="Times New Roman"/>
              </a:rPr>
              <a:t>       «Распознай буквы — получишь слово»</a:t>
            </a:r>
          </a:p>
          <a:p>
            <a:pPr marL="0" indent="0">
              <a:spcAft>
                <a:spcPts val="750"/>
              </a:spcAft>
              <a:buNone/>
            </a:pPr>
            <a:endParaRPr lang="ru-RU" sz="2400" dirty="0" smtClean="0">
              <a:solidFill>
                <a:schemeClr val="accent2">
                  <a:lumMod val="75000"/>
                </a:schemeClr>
              </a:solidFill>
              <a:effectLst/>
              <a:latin typeface="Times New Roman"/>
              <a:ea typeface="Times New Roman"/>
            </a:endParaRPr>
          </a:p>
          <a:p>
            <a:pPr algn="just">
              <a:spcAft>
                <a:spcPts val="750"/>
              </a:spcAft>
            </a:pPr>
            <a:r>
              <a:rPr lang="ru-RU" sz="2400" dirty="0" smtClean="0">
                <a:solidFill>
                  <a:schemeClr val="accent2">
                    <a:lumMod val="75000"/>
                  </a:schemeClr>
                </a:solidFill>
                <a:effectLst/>
                <a:latin typeface="Helvetica"/>
                <a:ea typeface="Times New Roman"/>
              </a:rPr>
              <a:t>Из объемной азбуки со­ставьте слово (из 3—4 букв) и предложите ребенку, последовательно ощупав все буквы, прочитать его. Более сложным является вариант, когда буквы даются в произвольном порядке: их нужно опознать, на­звать и запомнить, а затем составить из них слово.</a:t>
            </a:r>
            <a:endParaRPr lang="ru-RU" sz="2400" dirty="0" smtClean="0">
              <a:solidFill>
                <a:schemeClr val="accent2">
                  <a:lumMod val="75000"/>
                </a:schemeClr>
              </a:solidFill>
              <a:effectLst/>
              <a:latin typeface="Times New Roman"/>
              <a:ea typeface="Times New Roman"/>
            </a:endParaRPr>
          </a:p>
          <a:p>
            <a:endParaRPr lang="ru-RU" dirty="0"/>
          </a:p>
        </p:txBody>
      </p:sp>
      <p:sp>
        <p:nvSpPr>
          <p:cNvPr id="2" name="Заголовок 1"/>
          <p:cNvSpPr>
            <a:spLocks noGrp="1"/>
          </p:cNvSpPr>
          <p:nvPr>
            <p:ph type="title"/>
          </p:nvPr>
        </p:nvSpPr>
        <p:spPr/>
        <p:txBody>
          <a:bodyPr>
            <a:normAutofit fontScale="90000"/>
          </a:bodyPr>
          <a:lstStyle/>
          <a:p>
            <a:pPr>
              <a:spcAft>
                <a:spcPts val="750"/>
              </a:spcAft>
            </a:pPr>
            <a:r>
              <a:rPr lang="ru-RU" b="1" dirty="0" smtClean="0">
                <a:solidFill>
                  <a:srgbClr val="333333"/>
                </a:solidFill>
                <a:effectLst/>
                <a:latin typeface="Helvetica"/>
                <a:ea typeface="Times New Roman"/>
              </a:rPr>
              <a:t/>
            </a:r>
            <a:br>
              <a:rPr lang="ru-RU" b="1" dirty="0" smtClean="0">
                <a:solidFill>
                  <a:srgbClr val="333333"/>
                </a:solidFill>
                <a:effectLst/>
                <a:latin typeface="Helvetica"/>
                <a:ea typeface="Times New Roman"/>
              </a:rPr>
            </a:br>
            <a:r>
              <a:rPr lang="ru-RU" sz="3600" dirty="0" smtClean="0">
                <a:solidFill>
                  <a:schemeClr val="bg1"/>
                </a:solidFill>
                <a:effectLst/>
                <a:latin typeface="Helvetica"/>
                <a:ea typeface="Times New Roman"/>
              </a:rPr>
              <a:t>Тактильные и кинестетические процессы</a:t>
            </a:r>
            <a:r>
              <a:rPr lang="ru-RU" sz="3600" dirty="0" smtClean="0">
                <a:effectLst/>
                <a:latin typeface="Times New Roman"/>
                <a:ea typeface="Times New Roman"/>
              </a:rPr>
              <a:t/>
            </a:r>
            <a:br>
              <a:rPr lang="ru-RU" sz="3600" dirty="0" smtClean="0">
                <a:effectLst/>
                <a:latin typeface="Times New Roman"/>
                <a:ea typeface="Times New Roman"/>
              </a:rPr>
            </a:br>
            <a:endParaRPr lang="ru-RU" sz="3600" dirty="0"/>
          </a:p>
        </p:txBody>
      </p:sp>
    </p:spTree>
    <p:extLst>
      <p:ext uri="{BB962C8B-B14F-4D97-AF65-F5344CB8AC3E}">
        <p14:creationId xmlns:p14="http://schemas.microsoft.com/office/powerpoint/2010/main" val="1972683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700808"/>
            <a:ext cx="7408333" cy="4425355"/>
          </a:xfrm>
        </p:spPr>
        <p:txBody>
          <a:bodyPr>
            <a:normAutofit/>
          </a:bodyPr>
          <a:lstStyle/>
          <a:p>
            <a:pPr marL="0" indent="0" algn="ctr">
              <a:spcAft>
                <a:spcPts val="750"/>
              </a:spcAft>
              <a:buNone/>
            </a:pPr>
            <a:r>
              <a:rPr lang="ru-RU" dirty="0" smtClean="0">
                <a:solidFill>
                  <a:schemeClr val="accent2">
                    <a:lumMod val="75000"/>
                  </a:schemeClr>
                </a:solidFill>
                <a:effectLst/>
                <a:latin typeface="Helvetica"/>
                <a:ea typeface="Times New Roman"/>
              </a:rPr>
              <a:t>Игра «Я знаю пять...»</a:t>
            </a:r>
            <a:endParaRPr lang="ru-RU" sz="2400" dirty="0" smtClean="0">
              <a:solidFill>
                <a:schemeClr val="accent2">
                  <a:lumMod val="75000"/>
                </a:schemeClr>
              </a:solidFill>
              <a:effectLst/>
              <a:latin typeface="Times New Roman"/>
              <a:ea typeface="Times New Roman"/>
            </a:endParaRPr>
          </a:p>
          <a:p>
            <a:pPr marL="0" indent="0" algn="just">
              <a:spcAft>
                <a:spcPts val="750"/>
              </a:spcAft>
              <a:buNone/>
            </a:pPr>
            <a:r>
              <a:rPr lang="ru-RU" dirty="0" smtClean="0">
                <a:solidFill>
                  <a:schemeClr val="accent2">
                    <a:lumMod val="75000"/>
                  </a:schemeClr>
                </a:solidFill>
                <a:effectLst/>
                <a:latin typeface="Helvetica"/>
                <a:ea typeface="Times New Roman"/>
              </a:rPr>
              <a:t>Это всем известная игра, в ходе которой ребенок, одновременно с ударом по мячу называет 5 животных, (предметов красного цвета, цветов и </a:t>
            </a:r>
            <a:r>
              <a:rPr lang="ru-RU" dirty="0" err="1" smtClean="0">
                <a:solidFill>
                  <a:schemeClr val="accent2">
                    <a:lumMod val="75000"/>
                  </a:schemeClr>
                </a:solidFill>
                <a:effectLst/>
                <a:latin typeface="Helvetica"/>
                <a:ea typeface="Times New Roman"/>
              </a:rPr>
              <a:t>т.д</a:t>
            </a:r>
            <a:r>
              <a:rPr lang="ru-RU" dirty="0" smtClean="0">
                <a:solidFill>
                  <a:schemeClr val="accent2">
                    <a:lumMod val="75000"/>
                  </a:schemeClr>
                </a:solidFill>
                <a:effectLst/>
                <a:latin typeface="Helvetica"/>
                <a:ea typeface="Times New Roman"/>
              </a:rPr>
              <a:t>).</a:t>
            </a:r>
            <a:endParaRPr lang="ru-RU" sz="2400" dirty="0" smtClean="0">
              <a:solidFill>
                <a:schemeClr val="accent2">
                  <a:lumMod val="75000"/>
                </a:schemeClr>
              </a:solidFill>
              <a:effectLst/>
              <a:latin typeface="Times New Roman"/>
              <a:ea typeface="Times New Roman"/>
            </a:endParaRPr>
          </a:p>
          <a:p>
            <a:pPr marL="0" indent="0" algn="ctr">
              <a:spcAft>
                <a:spcPts val="750"/>
              </a:spcAft>
              <a:buNone/>
            </a:pPr>
            <a:r>
              <a:rPr lang="ru-RU" dirty="0" smtClean="0">
                <a:solidFill>
                  <a:schemeClr val="accent2">
                    <a:lumMod val="75000"/>
                  </a:schemeClr>
                </a:solidFill>
                <a:effectLst/>
                <a:latin typeface="Helvetica"/>
                <a:ea typeface="Times New Roman"/>
              </a:rPr>
              <a:t>«Общая история»</a:t>
            </a:r>
            <a:endParaRPr lang="ru-RU" sz="2400" dirty="0" smtClean="0">
              <a:solidFill>
                <a:schemeClr val="accent2">
                  <a:lumMod val="75000"/>
                </a:schemeClr>
              </a:solidFill>
              <a:effectLst/>
              <a:latin typeface="Times New Roman"/>
              <a:ea typeface="Times New Roman"/>
            </a:endParaRPr>
          </a:p>
          <a:p>
            <a:pPr marL="0" indent="0" algn="just">
              <a:spcAft>
                <a:spcPts val="750"/>
              </a:spcAft>
              <a:buNone/>
            </a:pPr>
            <a:r>
              <a:rPr lang="ru-RU" dirty="0" smtClean="0">
                <a:solidFill>
                  <a:schemeClr val="accent2">
                    <a:lumMod val="75000"/>
                  </a:schemeClr>
                </a:solidFill>
                <a:effectLst/>
                <a:latin typeface="Helvetica"/>
                <a:ea typeface="Times New Roman"/>
              </a:rPr>
              <a:t>Дети сидят в кругу. Первый начинает расска­зывать историю, следующий продолжает и т.д. Каждый произносит по два предложения. В конце кто-нибудь один рассказывает историю це­ликом.</a:t>
            </a:r>
            <a:endParaRPr lang="ru-RU" sz="2400" dirty="0">
              <a:solidFill>
                <a:schemeClr val="accent2">
                  <a:lumMod val="75000"/>
                </a:schemeClr>
              </a:solidFill>
              <a:effectLst/>
              <a:latin typeface="Times New Roman"/>
              <a:ea typeface="Times New Roman"/>
            </a:endParaRPr>
          </a:p>
        </p:txBody>
      </p:sp>
      <p:sp>
        <p:nvSpPr>
          <p:cNvPr id="2" name="Заголовок 1"/>
          <p:cNvSpPr>
            <a:spLocks noGrp="1"/>
          </p:cNvSpPr>
          <p:nvPr>
            <p:ph type="title"/>
          </p:nvPr>
        </p:nvSpPr>
        <p:spPr/>
        <p:txBody>
          <a:bodyPr/>
          <a:lstStyle/>
          <a:p>
            <a:r>
              <a:rPr lang="ru-RU" sz="3200" b="1" dirty="0" smtClean="0">
                <a:solidFill>
                  <a:schemeClr val="bg1"/>
                </a:solidFill>
                <a:effectLst/>
                <a:latin typeface="Helvetica"/>
                <a:ea typeface="Times New Roman"/>
              </a:rPr>
              <a:t>Номинативные процессы</a:t>
            </a:r>
            <a:endParaRPr lang="ru-RU" sz="3200" dirty="0">
              <a:solidFill>
                <a:schemeClr val="bg1"/>
              </a:solidFill>
            </a:endParaRPr>
          </a:p>
        </p:txBody>
      </p:sp>
    </p:spTree>
    <p:extLst>
      <p:ext uri="{BB962C8B-B14F-4D97-AF65-F5344CB8AC3E}">
        <p14:creationId xmlns:p14="http://schemas.microsoft.com/office/powerpoint/2010/main" val="3425627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2060848"/>
            <a:ext cx="7408333" cy="4065315"/>
          </a:xfrm>
        </p:spPr>
        <p:txBody>
          <a:bodyPr>
            <a:normAutofit lnSpcReduction="10000"/>
          </a:bodyPr>
          <a:lstStyle/>
          <a:p>
            <a:pPr marL="77470" marR="193040" algn="just">
              <a:lnSpc>
                <a:spcPct val="107000"/>
              </a:lnSpc>
              <a:spcBef>
                <a:spcPts val="795"/>
              </a:spcBef>
              <a:spcAft>
                <a:spcPts val="0"/>
              </a:spcAft>
              <a:tabLst>
                <a:tab pos="3900170" algn="l"/>
                <a:tab pos="4881880" algn="l"/>
              </a:tabLst>
            </a:pPr>
            <a:r>
              <a:rPr lang="ru-RU" sz="2800" dirty="0" smtClean="0">
                <a:effectLst/>
                <a:latin typeface="Times New Roman"/>
                <a:ea typeface="Times New Roman"/>
              </a:rPr>
              <a:t>с</a:t>
            </a:r>
            <a:r>
              <a:rPr lang="ru-RU" sz="2800" spc="5" dirty="0" smtClean="0">
                <a:effectLst/>
                <a:latin typeface="Times New Roman"/>
                <a:ea typeface="Times New Roman"/>
              </a:rPr>
              <a:t> </a:t>
            </a:r>
            <a:r>
              <a:rPr lang="ru-RU" sz="2800" dirty="0" smtClean="0">
                <a:effectLst/>
                <a:latin typeface="Times New Roman"/>
                <a:ea typeface="Times New Roman"/>
              </a:rPr>
              <a:t>использованием</a:t>
            </a:r>
            <a:r>
              <a:rPr lang="ru-RU" sz="2800" spc="250" dirty="0" smtClean="0">
                <a:effectLst/>
                <a:latin typeface="Times New Roman"/>
                <a:ea typeface="Times New Roman"/>
              </a:rPr>
              <a:t> </a:t>
            </a:r>
            <a:r>
              <a:rPr lang="ru-RU" sz="2800" dirty="0" smtClean="0">
                <a:effectLst/>
                <a:latin typeface="Times New Roman"/>
                <a:ea typeface="Times New Roman"/>
              </a:rPr>
              <a:t>доски-балансира</a:t>
            </a:r>
            <a:r>
              <a:rPr lang="ru-RU" sz="2800" spc="260" dirty="0" smtClean="0">
                <a:effectLst/>
                <a:latin typeface="Times New Roman"/>
                <a:ea typeface="Times New Roman"/>
              </a:rPr>
              <a:t> </a:t>
            </a:r>
            <a:r>
              <a:rPr lang="ru-RU" sz="2800" dirty="0" err="1" smtClean="0">
                <a:effectLst/>
                <a:latin typeface="Times New Roman"/>
                <a:ea typeface="Times New Roman"/>
              </a:rPr>
              <a:t>Бильгоу</a:t>
            </a:r>
            <a:r>
              <a:rPr lang="ru-RU" sz="2800" dirty="0" smtClean="0">
                <a:effectLst/>
                <a:latin typeface="Times New Roman"/>
                <a:ea typeface="Times New Roman"/>
              </a:rPr>
              <a:t>,</a:t>
            </a:r>
            <a:r>
              <a:rPr lang="ru-RU" sz="2800" spc="265" dirty="0" smtClean="0">
                <a:effectLst/>
                <a:latin typeface="Times New Roman"/>
                <a:ea typeface="Times New Roman"/>
              </a:rPr>
              <a:t> </a:t>
            </a:r>
          </a:p>
          <a:p>
            <a:pPr marL="77470" marR="193040" algn="just">
              <a:lnSpc>
                <a:spcPct val="107000"/>
              </a:lnSpc>
              <a:spcBef>
                <a:spcPts val="795"/>
              </a:spcBef>
              <a:spcAft>
                <a:spcPts val="0"/>
              </a:spcAft>
              <a:tabLst>
                <a:tab pos="3900170" algn="l"/>
                <a:tab pos="4881880" algn="l"/>
              </a:tabLst>
            </a:pPr>
            <a:r>
              <a:rPr lang="ru-RU" sz="2800" dirty="0" smtClean="0">
                <a:effectLst/>
                <a:latin typeface="Times New Roman"/>
                <a:ea typeface="Times New Roman"/>
              </a:rPr>
              <a:t>мелкой моторики,</a:t>
            </a:r>
            <a:r>
              <a:rPr lang="ru-RU" sz="2800" spc="5" dirty="0" smtClean="0">
                <a:effectLst/>
                <a:latin typeface="Times New Roman"/>
                <a:ea typeface="Times New Roman"/>
              </a:rPr>
              <a:t> </a:t>
            </a:r>
          </a:p>
          <a:p>
            <a:pPr marL="77470" marR="193040" algn="just">
              <a:lnSpc>
                <a:spcPct val="107000"/>
              </a:lnSpc>
              <a:spcBef>
                <a:spcPts val="795"/>
              </a:spcBef>
              <a:spcAft>
                <a:spcPts val="0"/>
              </a:spcAft>
              <a:tabLst>
                <a:tab pos="3900170" algn="l"/>
                <a:tab pos="4881880" algn="l"/>
              </a:tabLst>
            </a:pPr>
            <a:r>
              <a:rPr lang="ru-RU" sz="2800" dirty="0" smtClean="0">
                <a:effectLst/>
                <a:latin typeface="Times New Roman"/>
                <a:ea typeface="Times New Roman"/>
              </a:rPr>
              <a:t>когнитивных</a:t>
            </a:r>
            <a:r>
              <a:rPr lang="ru-RU" sz="2800" spc="5" dirty="0" smtClean="0">
                <a:effectLst/>
                <a:latin typeface="Times New Roman"/>
                <a:ea typeface="Times New Roman"/>
              </a:rPr>
              <a:t> </a:t>
            </a:r>
            <a:r>
              <a:rPr lang="ru-RU" sz="2800" dirty="0" smtClean="0">
                <a:effectLst/>
                <a:latin typeface="Times New Roman"/>
                <a:ea typeface="Times New Roman"/>
              </a:rPr>
              <a:t>процессов</a:t>
            </a:r>
            <a:r>
              <a:rPr lang="ru-RU" sz="2800" spc="5" dirty="0" smtClean="0">
                <a:effectLst/>
                <a:latin typeface="Times New Roman"/>
                <a:ea typeface="Times New Roman"/>
              </a:rPr>
              <a:t> </a:t>
            </a:r>
            <a:r>
              <a:rPr lang="ru-RU" sz="2800" dirty="0" smtClean="0">
                <a:effectLst/>
                <a:latin typeface="Times New Roman"/>
                <a:ea typeface="Times New Roman"/>
              </a:rPr>
              <a:t>(памяти,</a:t>
            </a:r>
            <a:r>
              <a:rPr lang="ru-RU" sz="2800" spc="5" dirty="0" smtClean="0">
                <a:effectLst/>
                <a:latin typeface="Times New Roman"/>
                <a:ea typeface="Times New Roman"/>
              </a:rPr>
              <a:t> </a:t>
            </a:r>
            <a:r>
              <a:rPr lang="ru-RU" sz="2800" dirty="0" smtClean="0">
                <a:effectLst/>
                <a:latin typeface="Times New Roman"/>
                <a:ea typeface="Times New Roman"/>
              </a:rPr>
              <a:t>внимания,</a:t>
            </a:r>
            <a:r>
              <a:rPr lang="ru-RU" sz="2800" spc="5" dirty="0" smtClean="0">
                <a:effectLst/>
                <a:latin typeface="Times New Roman"/>
                <a:ea typeface="Times New Roman"/>
              </a:rPr>
              <a:t> </a:t>
            </a:r>
            <a:r>
              <a:rPr lang="ru-RU" sz="2800" dirty="0" smtClean="0">
                <a:effectLst/>
                <a:latin typeface="Times New Roman"/>
                <a:ea typeface="Times New Roman"/>
              </a:rPr>
              <a:t>мышления),</a:t>
            </a:r>
            <a:r>
              <a:rPr lang="ru-RU" sz="2800" spc="305" dirty="0" smtClean="0">
                <a:effectLst/>
                <a:latin typeface="Times New Roman"/>
                <a:ea typeface="Times New Roman"/>
              </a:rPr>
              <a:t> </a:t>
            </a:r>
          </a:p>
          <a:p>
            <a:pPr marL="77470" marR="193040" algn="just">
              <a:lnSpc>
                <a:spcPct val="107000"/>
              </a:lnSpc>
              <a:spcBef>
                <a:spcPts val="795"/>
              </a:spcBef>
              <a:spcAft>
                <a:spcPts val="0"/>
              </a:spcAft>
              <a:tabLst>
                <a:tab pos="3900170" algn="l"/>
                <a:tab pos="4881880" algn="l"/>
              </a:tabLst>
            </a:pPr>
            <a:r>
              <a:rPr lang="ru-RU" sz="2800" dirty="0" smtClean="0">
                <a:effectLst/>
                <a:latin typeface="Times New Roman"/>
                <a:ea typeface="Times New Roman"/>
              </a:rPr>
              <a:t>сенсорного</a:t>
            </a:r>
            <a:r>
              <a:rPr lang="ru-RU" sz="2800" spc="5" dirty="0" smtClean="0">
                <a:effectLst/>
                <a:latin typeface="Times New Roman"/>
                <a:ea typeface="Times New Roman"/>
              </a:rPr>
              <a:t> </a:t>
            </a:r>
            <a:r>
              <a:rPr lang="ru-RU" sz="2800" dirty="0" smtClean="0">
                <a:effectLst/>
                <a:latin typeface="Times New Roman"/>
                <a:ea typeface="Times New Roman"/>
              </a:rPr>
              <a:t>восприятия,</a:t>
            </a:r>
            <a:r>
              <a:rPr lang="ru-RU" sz="2800" spc="-5" dirty="0" smtClean="0">
                <a:effectLst/>
                <a:latin typeface="Times New Roman"/>
                <a:ea typeface="Times New Roman"/>
              </a:rPr>
              <a:t> </a:t>
            </a:r>
          </a:p>
          <a:p>
            <a:pPr marL="77470" marR="193040" algn="just">
              <a:lnSpc>
                <a:spcPct val="107000"/>
              </a:lnSpc>
              <a:spcBef>
                <a:spcPts val="795"/>
              </a:spcBef>
              <a:spcAft>
                <a:spcPts val="0"/>
              </a:spcAft>
              <a:tabLst>
                <a:tab pos="3900170" algn="l"/>
                <a:tab pos="4881880" algn="l"/>
              </a:tabLst>
            </a:pPr>
            <a:r>
              <a:rPr lang="ru-RU" sz="2800" dirty="0" smtClean="0">
                <a:effectLst/>
                <a:latin typeface="Times New Roman"/>
                <a:ea typeface="Times New Roman"/>
              </a:rPr>
              <a:t>речевой</a:t>
            </a:r>
            <a:r>
              <a:rPr lang="ru-RU" sz="2800" spc="-5" dirty="0" smtClean="0">
                <a:effectLst/>
                <a:latin typeface="Times New Roman"/>
                <a:ea typeface="Times New Roman"/>
              </a:rPr>
              <a:t> </a:t>
            </a:r>
            <a:r>
              <a:rPr lang="ru-RU" sz="2800" dirty="0" smtClean="0">
                <a:effectLst/>
                <a:latin typeface="Times New Roman"/>
                <a:ea typeface="Times New Roman"/>
              </a:rPr>
              <a:t>креативности,</a:t>
            </a:r>
            <a:r>
              <a:rPr lang="ru-RU" sz="2800" spc="-5" dirty="0" smtClean="0">
                <a:effectLst/>
                <a:latin typeface="Times New Roman"/>
                <a:ea typeface="Times New Roman"/>
              </a:rPr>
              <a:t> </a:t>
            </a:r>
          </a:p>
          <a:p>
            <a:pPr marL="77470" marR="193040" algn="just">
              <a:lnSpc>
                <a:spcPct val="107000"/>
              </a:lnSpc>
              <a:spcBef>
                <a:spcPts val="795"/>
              </a:spcBef>
              <a:spcAft>
                <a:spcPts val="0"/>
              </a:spcAft>
              <a:tabLst>
                <a:tab pos="3900170" algn="l"/>
                <a:tab pos="4881880" algn="l"/>
              </a:tabLst>
            </a:pPr>
            <a:r>
              <a:rPr lang="ru-RU" sz="2800" dirty="0" smtClean="0">
                <a:effectLst/>
                <a:latin typeface="Times New Roman"/>
                <a:ea typeface="Times New Roman"/>
              </a:rPr>
              <a:t>эмоционально-волевой</a:t>
            </a:r>
            <a:r>
              <a:rPr lang="ru-RU" sz="2800" spc="-5" dirty="0" smtClean="0">
                <a:effectLst/>
                <a:latin typeface="Times New Roman"/>
                <a:ea typeface="Times New Roman"/>
              </a:rPr>
              <a:t> </a:t>
            </a:r>
            <a:r>
              <a:rPr lang="ru-RU" sz="2800" dirty="0" smtClean="0">
                <a:effectLst/>
                <a:latin typeface="Times New Roman"/>
                <a:ea typeface="Times New Roman"/>
              </a:rPr>
              <a:t>регуляции.</a:t>
            </a:r>
          </a:p>
          <a:p>
            <a:endParaRPr lang="ru-RU" sz="2800" dirty="0"/>
          </a:p>
        </p:txBody>
      </p:sp>
      <p:sp>
        <p:nvSpPr>
          <p:cNvPr id="2" name="Заголовок 1"/>
          <p:cNvSpPr>
            <a:spLocks noGrp="1"/>
          </p:cNvSpPr>
          <p:nvPr>
            <p:ph type="title"/>
          </p:nvPr>
        </p:nvSpPr>
        <p:spPr/>
        <p:txBody>
          <a:bodyPr>
            <a:noAutofit/>
          </a:bodyPr>
          <a:lstStyle/>
          <a:p>
            <a:r>
              <a:rPr lang="ru-RU" sz="2800" b="1" i="1" dirty="0" smtClean="0">
                <a:effectLst/>
                <a:latin typeface="Times New Roman"/>
                <a:ea typeface="Times New Roman"/>
              </a:rPr>
              <a:t>Комплексы</a:t>
            </a:r>
            <a:r>
              <a:rPr lang="ru-RU" sz="2800" b="1" i="1" spc="5" dirty="0" smtClean="0">
                <a:effectLst/>
                <a:latin typeface="Times New Roman"/>
                <a:ea typeface="Times New Roman"/>
              </a:rPr>
              <a:t> </a:t>
            </a:r>
            <a:r>
              <a:rPr lang="ru-RU" sz="2800" b="1" i="1" dirty="0" smtClean="0">
                <a:effectLst/>
                <a:latin typeface="Times New Roman"/>
                <a:ea typeface="Times New Roman"/>
              </a:rPr>
              <a:t>упражнений</a:t>
            </a:r>
            <a:r>
              <a:rPr lang="ru-RU" sz="2800" b="1" i="1" spc="5" dirty="0" smtClean="0">
                <a:effectLst/>
                <a:latin typeface="Times New Roman"/>
                <a:ea typeface="Times New Roman"/>
              </a:rPr>
              <a:t> </a:t>
            </a:r>
            <a:r>
              <a:rPr lang="ru-RU" sz="2800" b="1" i="1" dirty="0" smtClean="0">
                <a:effectLst/>
                <a:latin typeface="Times New Roman"/>
                <a:ea typeface="Times New Roman"/>
              </a:rPr>
              <a:t>и игр </a:t>
            </a:r>
            <a:r>
              <a:rPr lang="ru-RU" sz="2800" b="1" dirty="0" smtClean="0">
                <a:effectLst/>
                <a:latin typeface="Times New Roman"/>
                <a:ea typeface="Times New Roman"/>
              </a:rPr>
              <a:t>на развитие левого и правого</a:t>
            </a:r>
            <a:r>
              <a:rPr lang="ru-RU" sz="2800" b="1" spc="5" dirty="0" smtClean="0">
                <a:effectLst/>
                <a:latin typeface="Times New Roman"/>
                <a:ea typeface="Times New Roman"/>
              </a:rPr>
              <a:t> </a:t>
            </a:r>
            <a:r>
              <a:rPr lang="ru-RU" sz="2800" b="1" dirty="0" smtClean="0">
                <a:effectLst/>
                <a:latin typeface="Times New Roman"/>
                <a:ea typeface="Times New Roman"/>
              </a:rPr>
              <a:t>полушарий	мозга, </a:t>
            </a:r>
            <a:r>
              <a:rPr lang="ru-RU" sz="2800" b="1" spc="-5" dirty="0" smtClean="0">
                <a:effectLst/>
                <a:latin typeface="Times New Roman"/>
                <a:ea typeface="Times New Roman"/>
              </a:rPr>
              <a:t>межполушарного</a:t>
            </a:r>
            <a:r>
              <a:rPr lang="ru-RU" sz="2800" b="1" spc="-290" dirty="0" smtClean="0">
                <a:effectLst/>
                <a:latin typeface="Times New Roman"/>
                <a:ea typeface="Times New Roman"/>
              </a:rPr>
              <a:t> </a:t>
            </a:r>
            <a:r>
              <a:rPr lang="ru-RU" sz="2800" b="1" dirty="0" smtClean="0">
                <a:effectLst/>
                <a:latin typeface="Times New Roman"/>
                <a:ea typeface="Times New Roman"/>
              </a:rPr>
              <a:t>взаимодействия,</a:t>
            </a:r>
            <a:r>
              <a:rPr lang="ru-RU" sz="2800" b="1" spc="5" dirty="0" smtClean="0">
                <a:effectLst/>
                <a:latin typeface="Times New Roman"/>
                <a:ea typeface="Times New Roman"/>
              </a:rPr>
              <a:t> </a:t>
            </a:r>
            <a:r>
              <a:rPr lang="ru-RU" sz="2800" b="1" dirty="0" smtClean="0">
                <a:effectLst/>
                <a:latin typeface="Times New Roman"/>
                <a:ea typeface="Times New Roman"/>
              </a:rPr>
              <a:t>мозжечковой</a:t>
            </a:r>
            <a:r>
              <a:rPr lang="ru-RU" sz="2800" b="1" spc="5" dirty="0" smtClean="0">
                <a:effectLst/>
                <a:latin typeface="Times New Roman"/>
                <a:ea typeface="Times New Roman"/>
              </a:rPr>
              <a:t> </a:t>
            </a:r>
            <a:r>
              <a:rPr lang="ru-RU" sz="2800" b="1" dirty="0" smtClean="0">
                <a:effectLst/>
                <a:latin typeface="Times New Roman"/>
                <a:ea typeface="Times New Roman"/>
              </a:rPr>
              <a:t>стимуляции</a:t>
            </a:r>
            <a:r>
              <a:rPr lang="ru-RU" sz="2800" b="1" spc="5" dirty="0" smtClean="0">
                <a:effectLst/>
                <a:latin typeface="Times New Roman"/>
                <a:ea typeface="Times New Roman"/>
              </a:rPr>
              <a:t> </a:t>
            </a:r>
            <a:endParaRPr lang="ru-RU" sz="2800" b="1" dirty="0"/>
          </a:p>
        </p:txBody>
      </p:sp>
    </p:spTree>
    <p:extLst>
      <p:ext uri="{BB962C8B-B14F-4D97-AF65-F5344CB8AC3E}">
        <p14:creationId xmlns:p14="http://schemas.microsoft.com/office/powerpoint/2010/main" val="2237002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r>
              <a:rPr lang="ru-RU" dirty="0" smtClean="0"/>
              <a:t>Балансир </a:t>
            </a:r>
            <a:r>
              <a:rPr lang="ru-RU" dirty="0" err="1" smtClean="0"/>
              <a:t>Бильгоу</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68760"/>
            <a:ext cx="4392488" cy="516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808"/>
          <a:stretch/>
        </p:blipFill>
        <p:spPr bwMode="auto">
          <a:xfrm>
            <a:off x="251520" y="1268760"/>
            <a:ext cx="4248472" cy="516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99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916832"/>
            <a:ext cx="7408333" cy="4209331"/>
          </a:xfrm>
        </p:spPr>
        <p:txBody>
          <a:bodyPr>
            <a:normAutofit/>
          </a:bodyPr>
          <a:lstStyle/>
          <a:p>
            <a:pPr marL="0" indent="0">
              <a:buNone/>
            </a:pPr>
            <a:r>
              <a:rPr lang="ru-RU" sz="3600" dirty="0" smtClean="0"/>
              <a:t>1.Курсы повышения квалификации </a:t>
            </a:r>
          </a:p>
          <a:p>
            <a:pPr marL="0" indent="0">
              <a:buNone/>
            </a:pPr>
            <a:r>
              <a:rPr lang="ru-RU" sz="3600" dirty="0" smtClean="0"/>
              <a:t>«Современные нейропсихологические технологии обучения детей, в том числе с трудностями в обучении»- 180 часов</a:t>
            </a:r>
            <a:endParaRPr lang="ru-RU" sz="3600" dirty="0"/>
          </a:p>
        </p:txBody>
      </p:sp>
      <p:sp>
        <p:nvSpPr>
          <p:cNvPr id="3" name="Заголовок 2"/>
          <p:cNvSpPr>
            <a:spLocks noGrp="1"/>
          </p:cNvSpPr>
          <p:nvPr>
            <p:ph type="title"/>
          </p:nvPr>
        </p:nvSpPr>
        <p:spPr/>
        <p:txBody>
          <a:bodyPr/>
          <a:lstStyle/>
          <a:p>
            <a:r>
              <a:rPr lang="ru-RU" dirty="0" smtClean="0"/>
              <a:t>Направления деятельности:</a:t>
            </a:r>
            <a:endParaRPr lang="ru-RU" dirty="0"/>
          </a:p>
        </p:txBody>
      </p:sp>
    </p:spTree>
    <p:extLst>
      <p:ext uri="{BB962C8B-B14F-4D97-AF65-F5344CB8AC3E}">
        <p14:creationId xmlns:p14="http://schemas.microsoft.com/office/powerpoint/2010/main" val="1245487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toshina\Desktop\лабиринт.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86918"/>
            <a:ext cx="4173620" cy="323822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3200" b="1" dirty="0" smtClean="0"/>
              <a:t>Инструментарий для развития  межполушарного взаимодействия</a:t>
            </a:r>
            <a:endParaRPr lang="ru-RU" sz="3200" b="1" dirty="0"/>
          </a:p>
        </p:txBody>
      </p:sp>
      <p:pic>
        <p:nvPicPr>
          <p:cNvPr id="6" name="Рисунок 5" descr="C:\Users\Matoshina\Desktop\книга лабир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3068960"/>
            <a:ext cx="4320480" cy="3024336"/>
          </a:xfrm>
          <a:prstGeom prst="rect">
            <a:avLst/>
          </a:prstGeom>
          <a:noFill/>
          <a:ln>
            <a:noFill/>
          </a:ln>
        </p:spPr>
      </p:pic>
    </p:spTree>
    <p:extLst>
      <p:ext uri="{BB962C8B-B14F-4D97-AF65-F5344CB8AC3E}">
        <p14:creationId xmlns:p14="http://schemas.microsoft.com/office/powerpoint/2010/main" val="1619567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7925"/>
            <a:ext cx="8229600" cy="4518238"/>
          </a:xfrm>
        </p:spPr>
        <p:txBody>
          <a:bodyPr/>
          <a:lstStyle/>
          <a:p>
            <a:r>
              <a:rPr lang="ru-RU" dirty="0" smtClean="0"/>
              <a:t> </a:t>
            </a:r>
            <a:endParaRPr lang="ru-RU" dirty="0"/>
          </a:p>
        </p:txBody>
      </p:sp>
      <p:sp>
        <p:nvSpPr>
          <p:cNvPr id="2" name="Заголовок 1"/>
          <p:cNvSpPr>
            <a:spLocks noGrp="1"/>
          </p:cNvSpPr>
          <p:nvPr>
            <p:ph type="title"/>
          </p:nvPr>
        </p:nvSpPr>
        <p:spPr>
          <a:xfrm>
            <a:off x="457200" y="338327"/>
            <a:ext cx="8229600" cy="570393"/>
          </a:xfrm>
        </p:spPr>
        <p:txBody>
          <a:bodyPr>
            <a:normAutofit fontScale="90000"/>
          </a:bodyPr>
          <a:lstStyle/>
          <a:p>
            <a:r>
              <a:rPr lang="ru-RU" sz="3200" b="1" dirty="0" smtClean="0">
                <a:effectLst/>
                <a:latin typeface="Times New Roman"/>
                <a:ea typeface="Times New Roman"/>
              </a:rPr>
              <a:t>Гимнастика</a:t>
            </a:r>
            <a:r>
              <a:rPr lang="ru-RU" sz="3200" b="1" spc="-20" dirty="0" smtClean="0">
                <a:effectLst/>
                <a:latin typeface="Times New Roman"/>
                <a:ea typeface="Times New Roman"/>
              </a:rPr>
              <a:t> </a:t>
            </a:r>
            <a:r>
              <a:rPr lang="ru-RU" sz="3200" b="1" dirty="0" smtClean="0">
                <a:effectLst/>
                <a:latin typeface="Times New Roman"/>
                <a:ea typeface="Times New Roman"/>
              </a:rPr>
              <a:t>«</a:t>
            </a:r>
            <a:r>
              <a:rPr lang="ru-RU" sz="3200" b="1" dirty="0" err="1" smtClean="0">
                <a:effectLst/>
                <a:latin typeface="Times New Roman"/>
                <a:ea typeface="Times New Roman"/>
              </a:rPr>
              <a:t>Брейн</a:t>
            </a:r>
            <a:r>
              <a:rPr lang="ru-RU" sz="3200" b="1" dirty="0" smtClean="0">
                <a:effectLst/>
                <a:latin typeface="Times New Roman"/>
                <a:ea typeface="Times New Roman"/>
              </a:rPr>
              <a:t> –</a:t>
            </a:r>
            <a:r>
              <a:rPr lang="ru-RU" sz="3200" b="1" spc="-30" dirty="0" smtClean="0">
                <a:effectLst/>
                <a:latin typeface="Times New Roman"/>
                <a:ea typeface="Times New Roman"/>
              </a:rPr>
              <a:t> </a:t>
            </a:r>
            <a:r>
              <a:rPr lang="ru-RU" sz="3200" b="1" dirty="0" err="1" smtClean="0">
                <a:effectLst/>
                <a:latin typeface="Times New Roman"/>
                <a:ea typeface="Times New Roman"/>
              </a:rPr>
              <a:t>джим</a:t>
            </a:r>
            <a:r>
              <a:rPr lang="ru-RU" sz="3200" b="1" dirty="0" smtClean="0">
                <a:effectLst/>
                <a:latin typeface="Times New Roman"/>
                <a:ea typeface="Times New Roman"/>
              </a:rPr>
              <a:t>»</a:t>
            </a:r>
            <a:endParaRPr lang="ru-RU" sz="3200" dirty="0"/>
          </a:p>
        </p:txBody>
      </p:sp>
      <p:sp>
        <p:nvSpPr>
          <p:cNvPr id="4" name="Прямоугольник 3"/>
          <p:cNvSpPr/>
          <p:nvPr/>
        </p:nvSpPr>
        <p:spPr>
          <a:xfrm>
            <a:off x="971600" y="1607925"/>
            <a:ext cx="7272808" cy="6135206"/>
          </a:xfrm>
          <a:prstGeom prst="rect">
            <a:avLst/>
          </a:prstGeom>
        </p:spPr>
        <p:txBody>
          <a:bodyPr wrap="square">
            <a:spAutoFit/>
          </a:bodyPr>
          <a:lstStyle/>
          <a:p>
            <a:pPr marL="77470" marR="288290">
              <a:lnSpc>
                <a:spcPct val="107000"/>
              </a:lnSpc>
              <a:spcBef>
                <a:spcPts val="85"/>
              </a:spcBef>
              <a:spcAft>
                <a:spcPts val="0"/>
              </a:spcAft>
            </a:pPr>
            <a:r>
              <a:rPr lang="ru-RU" sz="2400" i="1" dirty="0" smtClean="0">
                <a:latin typeface="Times New Roman"/>
                <a:ea typeface="Times New Roman"/>
              </a:rPr>
              <a:t> </a:t>
            </a:r>
            <a:r>
              <a:rPr lang="ru-RU" sz="2400" i="1" dirty="0" smtClean="0">
                <a:effectLst/>
                <a:latin typeface="Times New Roman"/>
                <a:ea typeface="Times New Roman"/>
              </a:rPr>
              <a:t> «</a:t>
            </a:r>
            <a:r>
              <a:rPr lang="ru-RU" sz="2400" i="1" dirty="0" err="1" smtClean="0">
                <a:effectLst/>
                <a:latin typeface="Times New Roman"/>
                <a:ea typeface="Times New Roman"/>
              </a:rPr>
              <a:t>Брейн</a:t>
            </a:r>
            <a:r>
              <a:rPr lang="ru-RU" sz="2400" i="1" dirty="0" smtClean="0">
                <a:effectLst/>
                <a:latin typeface="Times New Roman"/>
                <a:ea typeface="Times New Roman"/>
              </a:rPr>
              <a:t> – </a:t>
            </a:r>
            <a:r>
              <a:rPr lang="ru-RU" sz="2400" i="1" dirty="0" err="1" smtClean="0">
                <a:effectLst/>
                <a:latin typeface="Times New Roman"/>
                <a:ea typeface="Times New Roman"/>
              </a:rPr>
              <a:t>джим</a:t>
            </a:r>
            <a:r>
              <a:rPr lang="ru-RU" sz="2400" i="1" dirty="0" smtClean="0">
                <a:effectLst/>
                <a:latin typeface="Times New Roman"/>
                <a:ea typeface="Times New Roman"/>
              </a:rPr>
              <a:t>» </a:t>
            </a:r>
            <a:r>
              <a:rPr lang="ru-RU" sz="2400" dirty="0" smtClean="0">
                <a:effectLst/>
                <a:latin typeface="Times New Roman"/>
                <a:ea typeface="Times New Roman"/>
              </a:rPr>
              <a:t>представляет комплекс упражнений, которая поможет</a:t>
            </a:r>
            <a:r>
              <a:rPr lang="ru-RU" sz="2400" spc="5" dirty="0" smtClean="0">
                <a:effectLst/>
                <a:latin typeface="Times New Roman"/>
                <a:ea typeface="Times New Roman"/>
              </a:rPr>
              <a:t> </a:t>
            </a:r>
            <a:r>
              <a:rPr lang="ru-RU" sz="2400" dirty="0" smtClean="0">
                <a:effectLst/>
                <a:latin typeface="Times New Roman"/>
                <a:ea typeface="Times New Roman"/>
              </a:rPr>
              <a:t>справиться с</a:t>
            </a:r>
            <a:r>
              <a:rPr lang="ru-RU" sz="2400" spc="5" dirty="0" smtClean="0">
                <a:effectLst/>
                <a:latin typeface="Times New Roman"/>
                <a:ea typeface="Times New Roman"/>
              </a:rPr>
              <a:t> </a:t>
            </a:r>
            <a:r>
              <a:rPr lang="ru-RU" sz="2400" dirty="0" smtClean="0">
                <a:effectLst/>
                <a:latin typeface="Times New Roman"/>
                <a:ea typeface="Times New Roman"/>
              </a:rPr>
              <a:t>трудностями в письме, чтении, счете, внимании.</a:t>
            </a:r>
            <a:r>
              <a:rPr lang="ru-RU" sz="2400" spc="5" dirty="0" smtClean="0">
                <a:effectLst/>
                <a:latin typeface="Times New Roman"/>
                <a:ea typeface="Times New Roman"/>
              </a:rPr>
              <a:t> </a:t>
            </a:r>
            <a:r>
              <a:rPr lang="ru-RU" sz="2400" dirty="0" smtClean="0">
                <a:effectLst/>
                <a:latin typeface="Times New Roman"/>
                <a:ea typeface="Times New Roman"/>
              </a:rPr>
              <a:t>Несколько энергичных</a:t>
            </a:r>
            <a:r>
              <a:rPr lang="ru-RU" sz="2400" spc="5" dirty="0" smtClean="0">
                <a:effectLst/>
                <a:latin typeface="Times New Roman"/>
                <a:ea typeface="Times New Roman"/>
              </a:rPr>
              <a:t> </a:t>
            </a:r>
            <a:r>
              <a:rPr lang="ru-RU" sz="2400" dirty="0" smtClean="0">
                <a:effectLst/>
                <a:latin typeface="Times New Roman"/>
                <a:ea typeface="Times New Roman"/>
              </a:rPr>
              <a:t>упражнений приводят мозг в «движение», сохраняя при этом ясность мысли и</a:t>
            </a:r>
            <a:r>
              <a:rPr lang="ru-RU" sz="2400" spc="5" dirty="0" smtClean="0">
                <a:effectLst/>
                <a:latin typeface="Times New Roman"/>
                <a:ea typeface="Times New Roman"/>
              </a:rPr>
              <a:t> </a:t>
            </a:r>
            <a:r>
              <a:rPr lang="ru-RU" sz="2400" dirty="0" smtClean="0">
                <a:effectLst/>
                <a:latin typeface="Times New Roman"/>
                <a:ea typeface="Times New Roman"/>
              </a:rPr>
              <a:t>деятельности. Такие упражнения способствуют активизации тех участков мозга, которые</a:t>
            </a:r>
            <a:r>
              <a:rPr lang="ru-RU" sz="2400" spc="-285" dirty="0" smtClean="0">
                <a:effectLst/>
                <a:latin typeface="Times New Roman"/>
                <a:ea typeface="Times New Roman"/>
              </a:rPr>
              <a:t> </a:t>
            </a:r>
            <a:r>
              <a:rPr lang="ru-RU" sz="2400" dirty="0" smtClean="0">
                <a:effectLst/>
                <a:latin typeface="Times New Roman"/>
                <a:ea typeface="Times New Roman"/>
              </a:rPr>
              <a:t>прежде</a:t>
            </a:r>
            <a:r>
              <a:rPr lang="ru-RU" sz="2400" spc="-10" dirty="0" smtClean="0">
                <a:effectLst/>
                <a:latin typeface="Times New Roman"/>
                <a:ea typeface="Times New Roman"/>
              </a:rPr>
              <a:t> </a:t>
            </a:r>
            <a:r>
              <a:rPr lang="ru-RU" sz="2400" dirty="0" smtClean="0">
                <a:effectLst/>
                <a:latin typeface="Times New Roman"/>
                <a:ea typeface="Times New Roman"/>
              </a:rPr>
              <a:t>были</a:t>
            </a:r>
            <a:r>
              <a:rPr lang="ru-RU" sz="2400" spc="5" dirty="0" smtClean="0">
                <a:effectLst/>
                <a:latin typeface="Times New Roman"/>
                <a:ea typeface="Times New Roman"/>
              </a:rPr>
              <a:t> </a:t>
            </a:r>
            <a:r>
              <a:rPr lang="ru-RU" sz="2400" dirty="0" smtClean="0">
                <a:effectLst/>
                <a:latin typeface="Times New Roman"/>
                <a:ea typeface="Times New Roman"/>
              </a:rPr>
              <a:t>блокированы.</a:t>
            </a:r>
          </a:p>
          <a:p>
            <a:pPr marL="77470" marR="288290">
              <a:lnSpc>
                <a:spcPct val="107000"/>
              </a:lnSpc>
              <a:spcBef>
                <a:spcPts val="85"/>
              </a:spcBef>
              <a:spcAft>
                <a:spcPts val="0"/>
              </a:spcAft>
            </a:pPr>
            <a:endParaRPr lang="ru-RU" sz="2400" dirty="0">
              <a:latin typeface="Times New Roman"/>
              <a:ea typeface="Times New Roman"/>
            </a:endParaRPr>
          </a:p>
          <a:p>
            <a:pPr marL="77470" marR="288290">
              <a:lnSpc>
                <a:spcPct val="107000"/>
              </a:lnSpc>
              <a:spcBef>
                <a:spcPts val="85"/>
              </a:spcBef>
              <a:spcAft>
                <a:spcPts val="0"/>
              </a:spcAft>
            </a:pPr>
            <a:endParaRPr lang="ru-RU" dirty="0" smtClean="0">
              <a:effectLst/>
              <a:latin typeface="Times New Roman"/>
              <a:ea typeface="Times New Roman"/>
            </a:endParaRPr>
          </a:p>
          <a:p>
            <a:pPr marL="77470" marR="288290">
              <a:lnSpc>
                <a:spcPct val="107000"/>
              </a:lnSpc>
              <a:spcBef>
                <a:spcPts val="85"/>
              </a:spcBef>
              <a:spcAft>
                <a:spcPts val="0"/>
              </a:spcAft>
            </a:pPr>
            <a:endParaRPr lang="ru-RU" dirty="0">
              <a:latin typeface="Times New Roman"/>
              <a:ea typeface="Times New Roman"/>
            </a:endParaRPr>
          </a:p>
          <a:p>
            <a:pPr marL="77470" marR="288290">
              <a:lnSpc>
                <a:spcPct val="107000"/>
              </a:lnSpc>
              <a:spcBef>
                <a:spcPts val="85"/>
              </a:spcBef>
              <a:spcAft>
                <a:spcPts val="0"/>
              </a:spcAft>
            </a:pPr>
            <a:endParaRPr lang="ru-RU" dirty="0" smtClean="0">
              <a:effectLst/>
              <a:latin typeface="Times New Roman"/>
              <a:ea typeface="Times New Roman"/>
            </a:endParaRPr>
          </a:p>
          <a:p>
            <a:pPr marL="77470" marR="288290">
              <a:lnSpc>
                <a:spcPct val="107000"/>
              </a:lnSpc>
              <a:spcBef>
                <a:spcPts val="85"/>
              </a:spcBef>
              <a:spcAft>
                <a:spcPts val="0"/>
              </a:spcAft>
            </a:pPr>
            <a:endParaRPr lang="ru-RU" dirty="0">
              <a:latin typeface="Times New Roman"/>
              <a:ea typeface="Times New Roman"/>
            </a:endParaRPr>
          </a:p>
          <a:p>
            <a:pPr marL="77470" marR="288290">
              <a:lnSpc>
                <a:spcPct val="107000"/>
              </a:lnSpc>
              <a:spcBef>
                <a:spcPts val="85"/>
              </a:spcBef>
              <a:spcAft>
                <a:spcPts val="0"/>
              </a:spcAft>
            </a:pPr>
            <a:endParaRPr lang="ru-RU" dirty="0" smtClean="0">
              <a:effectLst/>
              <a:latin typeface="Times New Roman"/>
              <a:ea typeface="Times New Roman"/>
            </a:endParaRPr>
          </a:p>
          <a:p>
            <a:pPr marL="77470" marR="288290">
              <a:lnSpc>
                <a:spcPct val="107000"/>
              </a:lnSpc>
              <a:spcBef>
                <a:spcPts val="85"/>
              </a:spcBef>
              <a:spcAft>
                <a:spcPts val="0"/>
              </a:spcAft>
            </a:pPr>
            <a:endParaRPr lang="ru-RU" dirty="0">
              <a:latin typeface="Times New Roman"/>
              <a:ea typeface="Times New Roman"/>
            </a:endParaRPr>
          </a:p>
          <a:p>
            <a:pPr marL="77470" marR="288290">
              <a:lnSpc>
                <a:spcPct val="107000"/>
              </a:lnSpc>
              <a:spcBef>
                <a:spcPts val="85"/>
              </a:spcBef>
              <a:spcAft>
                <a:spcPts val="0"/>
              </a:spcAft>
            </a:pPr>
            <a:endParaRPr lang="ru-RU" dirty="0" smtClean="0">
              <a:effectLst/>
              <a:latin typeface="Times New Roman"/>
              <a:ea typeface="Times New Roman"/>
            </a:endParaRPr>
          </a:p>
          <a:p>
            <a:pPr marL="77470" marR="288290">
              <a:lnSpc>
                <a:spcPct val="107000"/>
              </a:lnSpc>
              <a:spcBef>
                <a:spcPts val="85"/>
              </a:spcBef>
              <a:spcAft>
                <a:spcPts val="0"/>
              </a:spcAft>
            </a:pPr>
            <a:endParaRPr lang="ru-RU" dirty="0">
              <a:effectLst/>
              <a:latin typeface="Times New Roman"/>
              <a:ea typeface="Times New Roman"/>
            </a:endParaRPr>
          </a:p>
        </p:txBody>
      </p:sp>
    </p:spTree>
    <p:extLst>
      <p:ext uri="{BB962C8B-B14F-4D97-AF65-F5344CB8AC3E}">
        <p14:creationId xmlns:p14="http://schemas.microsoft.com/office/powerpoint/2010/main" val="661122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844824"/>
            <a:ext cx="7408333" cy="4281339"/>
          </a:xfrm>
        </p:spPr>
        <p:txBody>
          <a:bodyPr/>
          <a:lstStyle/>
          <a:p>
            <a:endParaRPr lang="ru-RU" dirty="0"/>
          </a:p>
        </p:txBody>
      </p:sp>
      <p:sp>
        <p:nvSpPr>
          <p:cNvPr id="3" name="Заголовок 2"/>
          <p:cNvSpPr>
            <a:spLocks noGrp="1"/>
          </p:cNvSpPr>
          <p:nvPr>
            <p:ph type="title"/>
          </p:nvPr>
        </p:nvSpPr>
        <p:spPr/>
        <p:txBody>
          <a:bodyPr/>
          <a:lstStyle/>
          <a:p>
            <a:r>
              <a:rPr lang="ru-RU" dirty="0" smtClean="0"/>
              <a:t>Игра «Запретное слово»</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848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889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rmAutofit fontScale="90000"/>
          </a:bodyPr>
          <a:lstStyle/>
          <a:p>
            <a:r>
              <a:rPr lang="ru-RU" dirty="0" smtClean="0"/>
              <a:t>Упражнение на развитие зрительного </a:t>
            </a:r>
            <a:r>
              <a:rPr lang="ru-RU" dirty="0" err="1" smtClean="0"/>
              <a:t>гнозиса</a:t>
            </a:r>
            <a:endParaRPr lang="ru-RU"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47" r="4044"/>
          <a:stretch/>
        </p:blipFill>
        <p:spPr bwMode="auto">
          <a:xfrm>
            <a:off x="179512" y="1519238"/>
            <a:ext cx="8784976" cy="47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230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D:\фото с телефона\DCIM\113APPLE\IMG_3466.PNG"/>
          <p:cNvPicPr>
            <a:picLocks noGrp="1"/>
          </p:cNvPicPr>
          <p:nvPr>
            <p:ph idx="1"/>
          </p:nvPr>
        </p:nvPicPr>
        <p:blipFill rotWithShape="1">
          <a:blip r:embed="rId2">
            <a:extLst>
              <a:ext uri="{28A0092B-C50C-407E-A947-70E740481C1C}">
                <a14:useLocalDpi xmlns:a14="http://schemas.microsoft.com/office/drawing/2010/main" val="0"/>
              </a:ext>
            </a:extLst>
          </a:blip>
          <a:srcRect l="3688" t="27552" r="2832" b="22673"/>
          <a:stretch/>
        </p:blipFill>
        <p:spPr bwMode="auto">
          <a:xfrm>
            <a:off x="899592" y="1196752"/>
            <a:ext cx="3240360" cy="4248472"/>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457200" y="274638"/>
            <a:ext cx="8229600" cy="778098"/>
          </a:xfrm>
        </p:spPr>
        <p:txBody>
          <a:bodyPr>
            <a:normAutofit/>
          </a:bodyPr>
          <a:lstStyle/>
          <a:p>
            <a:r>
              <a:rPr lang="ru-RU" sz="3200" dirty="0" smtClean="0"/>
              <a:t>Упражнения</a:t>
            </a:r>
            <a:endParaRPr lang="ru-RU" sz="3200" dirty="0"/>
          </a:p>
        </p:txBody>
      </p:sp>
      <p:pic>
        <p:nvPicPr>
          <p:cNvPr id="5" name="Рисунок 4" descr="D:\фото с телефона\DCIM\113APPLE\IMG_3467.PNG"/>
          <p:cNvPicPr/>
          <p:nvPr/>
        </p:nvPicPr>
        <p:blipFill rotWithShape="1">
          <a:blip r:embed="rId3">
            <a:extLst>
              <a:ext uri="{28A0092B-C50C-407E-A947-70E740481C1C}">
                <a14:useLocalDpi xmlns:a14="http://schemas.microsoft.com/office/drawing/2010/main" val="0"/>
              </a:ext>
            </a:extLst>
          </a:blip>
          <a:srcRect t="26558" b="22222"/>
          <a:stretch/>
        </p:blipFill>
        <p:spPr bwMode="auto">
          <a:xfrm>
            <a:off x="4283968" y="1268760"/>
            <a:ext cx="3204964" cy="42484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122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2060848"/>
            <a:ext cx="7408333" cy="4065315"/>
          </a:xfrm>
        </p:spPr>
        <p:txBody>
          <a:bodyPr/>
          <a:lstStyle/>
          <a:p>
            <a:r>
              <a:rPr lang="ru-RU" dirty="0" smtClean="0"/>
              <a:t>Зеркальное написание букв и цифр,</a:t>
            </a:r>
          </a:p>
          <a:p>
            <a:r>
              <a:rPr lang="ru-RU" dirty="0" smtClean="0"/>
              <a:t>Псевдолеворукость,</a:t>
            </a:r>
          </a:p>
          <a:p>
            <a:r>
              <a:rPr lang="ru-RU" dirty="0" smtClean="0"/>
              <a:t>Логопедические отклонения,</a:t>
            </a:r>
          </a:p>
          <a:p>
            <a:r>
              <a:rPr lang="ru-RU" dirty="0" smtClean="0"/>
              <a:t>Неловкость движений,</a:t>
            </a:r>
          </a:p>
          <a:p>
            <a:r>
              <a:rPr lang="ru-RU" dirty="0" smtClean="0"/>
              <a:t>Агрессия, </a:t>
            </a:r>
          </a:p>
          <a:p>
            <a:r>
              <a:rPr lang="ru-RU" dirty="0" smtClean="0"/>
              <a:t>Плохая память,</a:t>
            </a:r>
          </a:p>
          <a:p>
            <a:r>
              <a:rPr lang="ru-RU" dirty="0" smtClean="0"/>
              <a:t>Отсутствие познавательной мотивации,</a:t>
            </a:r>
          </a:p>
          <a:p>
            <a:r>
              <a:rPr lang="ru-RU" dirty="0" smtClean="0"/>
              <a:t>Инфантильность.</a:t>
            </a:r>
          </a:p>
          <a:p>
            <a:endParaRPr lang="ru-RU" dirty="0"/>
          </a:p>
        </p:txBody>
      </p:sp>
      <p:sp>
        <p:nvSpPr>
          <p:cNvPr id="2" name="Заголовок 1"/>
          <p:cNvSpPr>
            <a:spLocks noGrp="1"/>
          </p:cNvSpPr>
          <p:nvPr>
            <p:ph type="title"/>
          </p:nvPr>
        </p:nvSpPr>
        <p:spPr/>
        <p:txBody>
          <a:bodyPr>
            <a:normAutofit fontScale="90000"/>
          </a:bodyPr>
          <a:lstStyle/>
          <a:p>
            <a:r>
              <a:rPr lang="ru-RU" dirty="0" smtClean="0"/>
              <a:t>Признаки несформированности межполушарного взаимодействия:</a:t>
            </a:r>
            <a:endParaRPr lang="ru-RU" dirty="0"/>
          </a:p>
        </p:txBody>
      </p:sp>
    </p:spTree>
    <p:extLst>
      <p:ext uri="{BB962C8B-B14F-4D97-AF65-F5344CB8AC3E}">
        <p14:creationId xmlns:p14="http://schemas.microsoft.com/office/powerpoint/2010/main" val="122647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71600" y="1556792"/>
            <a:ext cx="7308800" cy="4569371"/>
          </a:xfrm>
        </p:spPr>
        <p:txBody>
          <a:bodyPr/>
          <a:lstStyle/>
          <a:p>
            <a:pPr marL="0" indent="0">
              <a:buNone/>
            </a:pPr>
            <a:r>
              <a:rPr lang="ru-RU" dirty="0">
                <a:solidFill>
                  <a:srgbClr val="000000"/>
                </a:solidFill>
                <a:latin typeface="Times New Roman"/>
                <a:ea typeface="Calibri"/>
              </a:rPr>
              <a:t>Методики: </a:t>
            </a:r>
          </a:p>
          <a:p>
            <a:r>
              <a:rPr lang="ru-RU" dirty="0">
                <a:solidFill>
                  <a:srgbClr val="000000"/>
                </a:solidFill>
                <a:latin typeface="Times New Roman"/>
                <a:ea typeface="Calibri"/>
              </a:rPr>
              <a:t>«10 слов» </a:t>
            </a:r>
            <a:r>
              <a:rPr lang="ru-RU" dirty="0" err="1">
                <a:solidFill>
                  <a:srgbClr val="000000"/>
                </a:solidFill>
                <a:latin typeface="Times New Roman"/>
                <a:ea typeface="Calibri"/>
              </a:rPr>
              <a:t>Лурия</a:t>
            </a:r>
            <a:r>
              <a:rPr lang="ru-RU" dirty="0">
                <a:solidFill>
                  <a:srgbClr val="000000"/>
                </a:solidFill>
                <a:latin typeface="Times New Roman"/>
                <a:ea typeface="Calibri"/>
              </a:rPr>
              <a:t>, </a:t>
            </a:r>
            <a:r>
              <a:rPr lang="ru-RU" b="1" dirty="0">
                <a:latin typeface="Times New Roman"/>
                <a:ea typeface="Times New Roman"/>
              </a:rPr>
              <a:t> </a:t>
            </a:r>
            <a:r>
              <a:rPr lang="ru-RU" dirty="0">
                <a:latin typeface="Times New Roman"/>
                <a:ea typeface="Times New Roman"/>
              </a:rPr>
              <a:t>    </a:t>
            </a:r>
          </a:p>
          <a:p>
            <a:r>
              <a:rPr lang="ru-RU" dirty="0">
                <a:solidFill>
                  <a:schemeClr val="tx1"/>
                </a:solidFill>
                <a:latin typeface="Times New Roman"/>
                <a:ea typeface="Times New Roman"/>
              </a:rPr>
              <a:t>графическая методика М.А. Панфиловой</a:t>
            </a:r>
            <a:r>
              <a:rPr lang="ru-RU" dirty="0">
                <a:solidFill>
                  <a:srgbClr val="000000"/>
                </a:solidFill>
                <a:latin typeface="Times New Roman"/>
                <a:ea typeface="Calibri"/>
              </a:rPr>
              <a:t> «Кактус», «Рука», </a:t>
            </a:r>
          </a:p>
          <a:p>
            <a:r>
              <a:rPr lang="ru-RU" dirty="0">
                <a:solidFill>
                  <a:srgbClr val="000000"/>
                </a:solidFill>
                <a:latin typeface="Times New Roman"/>
                <a:ea typeface="Calibri"/>
              </a:rPr>
              <a:t>«Изучение мотивационной сферы учащихся»   М.В. Матюхиной, </a:t>
            </a:r>
          </a:p>
          <a:p>
            <a:r>
              <a:rPr lang="ru-RU" dirty="0">
                <a:solidFill>
                  <a:srgbClr val="000000"/>
                </a:solidFill>
                <a:latin typeface="Times New Roman"/>
                <a:ea typeface="Calibri"/>
              </a:rPr>
              <a:t>«</a:t>
            </a:r>
            <a:r>
              <a:rPr lang="ru-RU" dirty="0">
                <a:solidFill>
                  <a:srgbClr val="000000"/>
                </a:solidFill>
                <a:latin typeface="Times New Roman"/>
                <a:ea typeface="Times New Roman"/>
              </a:rPr>
              <a:t>Оценка уровня школьной мотивации»   Н.Г. </a:t>
            </a:r>
            <a:r>
              <a:rPr lang="ru-RU" dirty="0" err="1">
                <a:solidFill>
                  <a:srgbClr val="000000"/>
                </a:solidFill>
                <a:latin typeface="Times New Roman"/>
                <a:ea typeface="Times New Roman"/>
              </a:rPr>
              <a:t>Лускановой</a:t>
            </a:r>
            <a:r>
              <a:rPr lang="ru-RU" dirty="0">
                <a:solidFill>
                  <a:srgbClr val="000000"/>
                </a:solidFill>
                <a:latin typeface="Times New Roman"/>
                <a:ea typeface="Times New Roman"/>
              </a:rPr>
              <a:t>.  </a:t>
            </a:r>
            <a:endParaRPr lang="ru-RU" dirty="0"/>
          </a:p>
          <a:p>
            <a:pPr marL="0" indent="0">
              <a:buNone/>
            </a:pPr>
            <a:endParaRPr lang="ru-RU" dirty="0"/>
          </a:p>
        </p:txBody>
      </p:sp>
      <p:sp>
        <p:nvSpPr>
          <p:cNvPr id="3" name="Заголовок 2"/>
          <p:cNvSpPr>
            <a:spLocks noGrp="1"/>
          </p:cNvSpPr>
          <p:nvPr>
            <p:ph type="title"/>
          </p:nvPr>
        </p:nvSpPr>
        <p:spPr/>
        <p:txBody>
          <a:bodyPr/>
          <a:lstStyle/>
          <a:p>
            <a:r>
              <a:rPr lang="ru-RU" dirty="0" smtClean="0">
                <a:solidFill>
                  <a:schemeClr val="bg1"/>
                </a:solidFill>
                <a:latin typeface="Times New Roman"/>
                <a:ea typeface="Calibri"/>
              </a:rPr>
              <a:t>2. Диагностическая </a:t>
            </a:r>
            <a:r>
              <a:rPr lang="ru-RU" dirty="0">
                <a:solidFill>
                  <a:schemeClr val="bg1"/>
                </a:solidFill>
                <a:latin typeface="Times New Roman"/>
                <a:ea typeface="Calibri"/>
              </a:rPr>
              <a:t>работа </a:t>
            </a:r>
            <a:endParaRPr lang="ru-RU" dirty="0">
              <a:solidFill>
                <a:schemeClr val="bg1"/>
              </a:solidFill>
            </a:endParaRPr>
          </a:p>
        </p:txBody>
      </p:sp>
    </p:spTree>
    <p:extLst>
      <p:ext uri="{BB962C8B-B14F-4D97-AF65-F5344CB8AC3E}">
        <p14:creationId xmlns:p14="http://schemas.microsoft.com/office/powerpoint/2010/main" val="15033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772816"/>
            <a:ext cx="7408333" cy="4353347"/>
          </a:xfrm>
        </p:spPr>
        <p:txBody>
          <a:bodyPr>
            <a:normAutofit fontScale="92500" lnSpcReduction="10000"/>
          </a:bodyPr>
          <a:lstStyle/>
          <a:p>
            <a:pPr marR="193675" lvl="0" algn="just">
              <a:lnSpc>
                <a:spcPct val="106000"/>
              </a:lnSpc>
              <a:spcBef>
                <a:spcPts val="805"/>
              </a:spcBef>
              <a:buClr>
                <a:srgbClr val="31B6FD"/>
              </a:buClr>
              <a:buSzPts val="1200"/>
              <a:buFont typeface="Times New Roman"/>
              <a:buAutoNum type="romanUcPeriod"/>
              <a:tabLst>
                <a:tab pos="264795" algn="l"/>
              </a:tabLst>
            </a:pPr>
            <a:r>
              <a:rPr lang="ru-RU" sz="2200" b="1" spc="-5" dirty="0">
                <a:solidFill>
                  <a:srgbClr val="073E87"/>
                </a:solidFill>
                <a:latin typeface="Times New Roman"/>
                <a:ea typeface="Times New Roman"/>
              </a:rPr>
              <a:t>Энергетический </a:t>
            </a:r>
            <a:r>
              <a:rPr lang="ru-RU" sz="2200" spc="-5" dirty="0">
                <a:solidFill>
                  <a:srgbClr val="073E87"/>
                </a:solidFill>
                <a:latin typeface="Times New Roman"/>
                <a:ea typeface="Times New Roman"/>
              </a:rPr>
              <a:t>– формируется от внутриутробного периода до 2-3 лет, </a:t>
            </a:r>
            <a:r>
              <a:rPr lang="ru-RU" sz="2200" i="1" spc="-5" dirty="0">
                <a:solidFill>
                  <a:srgbClr val="073E87"/>
                </a:solidFill>
                <a:latin typeface="Times New Roman"/>
                <a:ea typeface="Times New Roman"/>
              </a:rPr>
              <a:t>отвечает за</a:t>
            </a:r>
            <a:r>
              <a:rPr lang="ru-RU" sz="2200" i="1" spc="5" dirty="0">
                <a:solidFill>
                  <a:srgbClr val="073E87"/>
                </a:solidFill>
                <a:latin typeface="Times New Roman"/>
                <a:ea typeface="Times New Roman"/>
              </a:rPr>
              <a:t> </a:t>
            </a:r>
            <a:r>
              <a:rPr lang="ru-RU" sz="2200" i="1" spc="-5" dirty="0">
                <a:solidFill>
                  <a:srgbClr val="073E87"/>
                </a:solidFill>
                <a:latin typeface="Times New Roman"/>
                <a:ea typeface="Times New Roman"/>
              </a:rPr>
              <a:t>регуляцию тонуса и бодрствования</a:t>
            </a:r>
            <a:r>
              <a:rPr lang="ru-RU" sz="2200" spc="-5" dirty="0">
                <a:solidFill>
                  <a:srgbClr val="073E87"/>
                </a:solidFill>
                <a:latin typeface="Times New Roman"/>
                <a:ea typeface="Times New Roman"/>
              </a:rPr>
              <a:t>. </a:t>
            </a:r>
            <a:r>
              <a:rPr lang="ru-RU" sz="2200" spc="-5" dirty="0" err="1">
                <a:solidFill>
                  <a:srgbClr val="073E87"/>
                </a:solidFill>
                <a:latin typeface="Times New Roman"/>
                <a:ea typeface="Times New Roman"/>
              </a:rPr>
              <a:t>Ребѐнок</a:t>
            </a:r>
            <a:r>
              <a:rPr lang="ru-RU" sz="2200" spc="-5" dirty="0">
                <a:solidFill>
                  <a:srgbClr val="073E87"/>
                </a:solidFill>
                <a:latin typeface="Times New Roman"/>
                <a:ea typeface="Times New Roman"/>
              </a:rPr>
              <a:t> рождается с уже почти готовым 1-м блоком</a:t>
            </a:r>
            <a:r>
              <a:rPr lang="ru-RU" sz="2200" spc="5" dirty="0">
                <a:solidFill>
                  <a:srgbClr val="073E87"/>
                </a:solidFill>
                <a:latin typeface="Times New Roman"/>
                <a:ea typeface="Times New Roman"/>
              </a:rPr>
              <a:t> </a:t>
            </a:r>
            <a:r>
              <a:rPr lang="ru-RU" sz="2200" spc="-5" dirty="0">
                <a:solidFill>
                  <a:srgbClr val="073E87"/>
                </a:solidFill>
                <a:latin typeface="Times New Roman"/>
                <a:ea typeface="Times New Roman"/>
              </a:rPr>
              <a:t>мозга</a:t>
            </a:r>
            <a:r>
              <a:rPr lang="ru-RU" sz="2200" spc="-10" dirty="0">
                <a:solidFill>
                  <a:srgbClr val="073E87"/>
                </a:solidFill>
                <a:latin typeface="Times New Roman"/>
                <a:ea typeface="Times New Roman"/>
              </a:rPr>
              <a:t> </a:t>
            </a:r>
            <a:r>
              <a:rPr lang="ru-RU" sz="2200" spc="-5" dirty="0">
                <a:solidFill>
                  <a:srgbClr val="073E87"/>
                </a:solidFill>
                <a:latin typeface="Times New Roman"/>
                <a:ea typeface="Times New Roman"/>
              </a:rPr>
              <a:t>на 75%.</a:t>
            </a:r>
            <a:endParaRPr lang="ru-RU" sz="2600" spc="-5" dirty="0">
              <a:solidFill>
                <a:srgbClr val="073E87"/>
              </a:solidFill>
              <a:latin typeface="Times New Roman"/>
              <a:ea typeface="Times New Roman"/>
            </a:endParaRPr>
          </a:p>
          <a:p>
            <a:pPr marR="193675" lvl="0" algn="just">
              <a:lnSpc>
                <a:spcPct val="106000"/>
              </a:lnSpc>
              <a:spcBef>
                <a:spcPts val="840"/>
              </a:spcBef>
              <a:buClr>
                <a:srgbClr val="31B6FD"/>
              </a:buClr>
              <a:buSzPts val="1200"/>
              <a:buFont typeface="Times New Roman"/>
              <a:buAutoNum type="romanUcPeriod"/>
              <a:tabLst>
                <a:tab pos="324485" algn="l"/>
              </a:tabLst>
            </a:pPr>
            <a:r>
              <a:rPr lang="ru-RU" sz="2200" b="1" spc="-5" dirty="0">
                <a:solidFill>
                  <a:srgbClr val="073E87"/>
                </a:solidFill>
                <a:latin typeface="Times New Roman"/>
                <a:ea typeface="Times New Roman"/>
              </a:rPr>
              <a:t>Блок получения</a:t>
            </a:r>
            <a:r>
              <a:rPr lang="ru-RU" sz="2200" spc="-5" dirty="0">
                <a:solidFill>
                  <a:srgbClr val="073E87"/>
                </a:solidFill>
                <a:latin typeface="Times New Roman"/>
                <a:ea typeface="Times New Roman"/>
              </a:rPr>
              <a:t>, </a:t>
            </a:r>
            <a:r>
              <a:rPr lang="ru-RU" sz="2200" b="1" spc="-5" dirty="0">
                <a:solidFill>
                  <a:srgbClr val="073E87"/>
                </a:solidFill>
                <a:latin typeface="Times New Roman"/>
                <a:ea typeface="Times New Roman"/>
              </a:rPr>
              <a:t>переработки и хранения информации </a:t>
            </a:r>
            <a:r>
              <a:rPr lang="ru-RU" sz="2200" spc="-5" dirty="0">
                <a:solidFill>
                  <a:srgbClr val="073E87"/>
                </a:solidFill>
                <a:latin typeface="Times New Roman"/>
                <a:ea typeface="Times New Roman"/>
              </a:rPr>
              <a:t>– формируется от 3 до 7-8</a:t>
            </a:r>
            <a:r>
              <a:rPr lang="ru-RU" sz="2200" spc="5" dirty="0">
                <a:solidFill>
                  <a:srgbClr val="073E87"/>
                </a:solidFill>
                <a:latin typeface="Times New Roman"/>
                <a:ea typeface="Times New Roman"/>
              </a:rPr>
              <a:t> </a:t>
            </a:r>
            <a:r>
              <a:rPr lang="ru-RU" sz="2200" spc="-5" dirty="0">
                <a:solidFill>
                  <a:srgbClr val="073E87"/>
                </a:solidFill>
                <a:latin typeface="Times New Roman"/>
                <a:ea typeface="Times New Roman"/>
              </a:rPr>
              <a:t>лет,</a:t>
            </a:r>
            <a:r>
              <a:rPr lang="ru-RU" sz="2200" spc="5" dirty="0">
                <a:solidFill>
                  <a:srgbClr val="073E87"/>
                </a:solidFill>
                <a:latin typeface="Times New Roman"/>
                <a:ea typeface="Times New Roman"/>
              </a:rPr>
              <a:t> </a:t>
            </a:r>
            <a:r>
              <a:rPr lang="ru-RU" sz="2200" i="1" spc="-5" dirty="0">
                <a:solidFill>
                  <a:srgbClr val="073E87"/>
                </a:solidFill>
                <a:latin typeface="Times New Roman"/>
                <a:ea typeface="Times New Roman"/>
              </a:rPr>
              <a:t>отвечает</a:t>
            </a:r>
            <a:r>
              <a:rPr lang="ru-RU" sz="2200" i="1" spc="5" dirty="0">
                <a:solidFill>
                  <a:srgbClr val="073E87"/>
                </a:solidFill>
                <a:latin typeface="Times New Roman"/>
                <a:ea typeface="Times New Roman"/>
              </a:rPr>
              <a:t> </a:t>
            </a:r>
            <a:r>
              <a:rPr lang="ru-RU" sz="2200" i="1" spc="-5" dirty="0">
                <a:solidFill>
                  <a:srgbClr val="073E87"/>
                </a:solidFill>
                <a:latin typeface="Times New Roman"/>
                <a:ea typeface="Times New Roman"/>
              </a:rPr>
              <a:t>за</a:t>
            </a:r>
            <a:r>
              <a:rPr lang="ru-RU" sz="2200" i="1" spc="5" dirty="0">
                <a:solidFill>
                  <a:srgbClr val="073E87"/>
                </a:solidFill>
                <a:latin typeface="Times New Roman"/>
                <a:ea typeface="Times New Roman"/>
              </a:rPr>
              <a:t> </a:t>
            </a:r>
            <a:r>
              <a:rPr lang="ru-RU" sz="2200" i="1" spc="-5" dirty="0">
                <a:solidFill>
                  <a:srgbClr val="073E87"/>
                </a:solidFill>
                <a:latin typeface="Times New Roman"/>
                <a:ea typeface="Times New Roman"/>
              </a:rPr>
              <a:t>обеспечение</a:t>
            </a:r>
            <a:r>
              <a:rPr lang="ru-RU" sz="2200" i="1" spc="5" dirty="0">
                <a:solidFill>
                  <a:srgbClr val="073E87"/>
                </a:solidFill>
                <a:latin typeface="Times New Roman"/>
                <a:ea typeface="Times New Roman"/>
              </a:rPr>
              <a:t> </a:t>
            </a:r>
            <a:r>
              <a:rPr lang="ru-RU" sz="2200" i="1" spc="-5" dirty="0">
                <a:solidFill>
                  <a:srgbClr val="073E87"/>
                </a:solidFill>
                <a:latin typeface="Times New Roman"/>
                <a:ea typeface="Times New Roman"/>
              </a:rPr>
              <a:t>операционально-технической</a:t>
            </a:r>
            <a:r>
              <a:rPr lang="ru-RU" sz="2200" i="1" spc="5" dirty="0">
                <a:solidFill>
                  <a:srgbClr val="073E87"/>
                </a:solidFill>
                <a:latin typeface="Times New Roman"/>
                <a:ea typeface="Times New Roman"/>
              </a:rPr>
              <a:t> </a:t>
            </a:r>
            <a:r>
              <a:rPr lang="ru-RU" sz="2200" i="1" spc="-5" dirty="0">
                <a:solidFill>
                  <a:srgbClr val="073E87"/>
                </a:solidFill>
                <a:latin typeface="Times New Roman"/>
                <a:ea typeface="Times New Roman"/>
              </a:rPr>
              <a:t>стороны</a:t>
            </a:r>
            <a:r>
              <a:rPr lang="ru-RU" sz="2200" i="1" spc="5" dirty="0">
                <a:solidFill>
                  <a:srgbClr val="073E87"/>
                </a:solidFill>
                <a:latin typeface="Times New Roman"/>
                <a:ea typeface="Times New Roman"/>
              </a:rPr>
              <a:t> </a:t>
            </a:r>
            <a:r>
              <a:rPr lang="ru-RU" sz="2200" i="1" spc="-5" dirty="0">
                <a:solidFill>
                  <a:srgbClr val="073E87"/>
                </a:solidFill>
                <a:latin typeface="Times New Roman"/>
                <a:ea typeface="Times New Roman"/>
              </a:rPr>
              <a:t>психической</a:t>
            </a:r>
            <a:r>
              <a:rPr lang="ru-RU" sz="2200" i="1" spc="5" dirty="0">
                <a:solidFill>
                  <a:srgbClr val="073E87"/>
                </a:solidFill>
                <a:latin typeface="Times New Roman"/>
                <a:ea typeface="Times New Roman"/>
              </a:rPr>
              <a:t> </a:t>
            </a:r>
            <a:r>
              <a:rPr lang="ru-RU" sz="2200" i="1" spc="-5" dirty="0">
                <a:solidFill>
                  <a:srgbClr val="073E87"/>
                </a:solidFill>
                <a:latin typeface="Times New Roman"/>
                <a:ea typeface="Times New Roman"/>
              </a:rPr>
              <a:t>деятельности.</a:t>
            </a:r>
            <a:endParaRPr lang="ru-RU" sz="2600" spc="-5" dirty="0">
              <a:solidFill>
                <a:srgbClr val="073E87"/>
              </a:solidFill>
              <a:latin typeface="Times New Roman"/>
              <a:ea typeface="Times New Roman"/>
            </a:endParaRPr>
          </a:p>
          <a:p>
            <a:pPr marR="192405" lvl="0" algn="just">
              <a:lnSpc>
                <a:spcPct val="106000"/>
              </a:lnSpc>
              <a:spcBef>
                <a:spcPts val="840"/>
              </a:spcBef>
              <a:buClr>
                <a:srgbClr val="31B6FD"/>
              </a:buClr>
              <a:buSzPts val="1200"/>
              <a:buFont typeface="Times New Roman"/>
              <a:buAutoNum type="romanUcPeriod"/>
              <a:tabLst>
                <a:tab pos="379095" algn="l"/>
              </a:tabLst>
            </a:pPr>
            <a:r>
              <a:rPr lang="ru-RU" sz="2200" b="1" spc="-5" dirty="0">
                <a:solidFill>
                  <a:srgbClr val="073E87"/>
                </a:solidFill>
                <a:latin typeface="Times New Roman"/>
                <a:ea typeface="Times New Roman"/>
              </a:rPr>
              <a:t>Блок программирования</a:t>
            </a:r>
            <a:r>
              <a:rPr lang="ru-RU" sz="2200" spc="-5" dirty="0">
                <a:solidFill>
                  <a:srgbClr val="073E87"/>
                </a:solidFill>
                <a:latin typeface="Times New Roman"/>
                <a:ea typeface="Times New Roman"/>
              </a:rPr>
              <a:t>, регуляции и контроля – формируется от 7-8 до 12-15 лет,</a:t>
            </a:r>
            <a:r>
              <a:rPr lang="ru-RU" sz="2200" spc="5" dirty="0">
                <a:solidFill>
                  <a:srgbClr val="073E87"/>
                </a:solidFill>
                <a:latin typeface="Times New Roman"/>
                <a:ea typeface="Times New Roman"/>
              </a:rPr>
              <a:t> </a:t>
            </a:r>
            <a:r>
              <a:rPr lang="ru-RU" sz="2200" spc="-5" dirty="0">
                <a:solidFill>
                  <a:srgbClr val="073E87"/>
                </a:solidFill>
                <a:latin typeface="Times New Roman"/>
                <a:ea typeface="Times New Roman"/>
              </a:rPr>
              <a:t>включает в себя лобные доли головного мозга, </a:t>
            </a:r>
            <a:r>
              <a:rPr lang="ru-RU" sz="2200" i="1" spc="-5" dirty="0">
                <a:solidFill>
                  <a:srgbClr val="073E87"/>
                </a:solidFill>
                <a:latin typeface="Times New Roman"/>
                <a:ea typeface="Times New Roman"/>
              </a:rPr>
              <a:t>отвечает за целесообразность поведения в</a:t>
            </a:r>
            <a:r>
              <a:rPr lang="ru-RU" sz="2200" i="1" spc="-285" dirty="0">
                <a:solidFill>
                  <a:srgbClr val="073E87"/>
                </a:solidFill>
                <a:latin typeface="Times New Roman"/>
                <a:ea typeface="Times New Roman"/>
              </a:rPr>
              <a:t> </a:t>
            </a:r>
            <a:r>
              <a:rPr lang="ru-RU" sz="2200" i="1" spc="-5" dirty="0">
                <a:solidFill>
                  <a:srgbClr val="073E87"/>
                </a:solidFill>
                <a:latin typeface="Times New Roman"/>
                <a:ea typeface="Times New Roman"/>
              </a:rPr>
              <a:t>целом</a:t>
            </a:r>
            <a:r>
              <a:rPr lang="ru-RU" sz="2200" spc="-5" dirty="0">
                <a:solidFill>
                  <a:srgbClr val="073E87"/>
                </a:solidFill>
                <a:latin typeface="Times New Roman"/>
                <a:ea typeface="Times New Roman"/>
              </a:rPr>
              <a:t>. </a:t>
            </a:r>
          </a:p>
          <a:p>
            <a:pPr marL="0" marR="192405" lvl="0" indent="0" algn="just">
              <a:lnSpc>
                <a:spcPct val="106000"/>
              </a:lnSpc>
              <a:spcBef>
                <a:spcPts val="840"/>
              </a:spcBef>
              <a:buClr>
                <a:srgbClr val="31B6FD"/>
              </a:buClr>
              <a:buSzPts val="1200"/>
              <a:buNone/>
              <a:tabLst>
                <a:tab pos="379095" algn="l"/>
              </a:tabLst>
            </a:pPr>
            <a:r>
              <a:rPr lang="ru-RU" sz="2200" spc="-5" dirty="0">
                <a:solidFill>
                  <a:srgbClr val="073E87"/>
                </a:solidFill>
                <a:latin typeface="Times New Roman"/>
                <a:ea typeface="Times New Roman"/>
              </a:rPr>
              <a:t>Полное созревание лобных</a:t>
            </a:r>
            <a:r>
              <a:rPr lang="ru-RU" sz="2200" spc="5" dirty="0">
                <a:solidFill>
                  <a:srgbClr val="073E87"/>
                </a:solidFill>
                <a:latin typeface="Times New Roman"/>
                <a:ea typeface="Times New Roman"/>
              </a:rPr>
              <a:t> </a:t>
            </a:r>
            <a:r>
              <a:rPr lang="ru-RU" sz="2200" spc="-5" dirty="0">
                <a:solidFill>
                  <a:srgbClr val="073E87"/>
                </a:solidFill>
                <a:latin typeface="Times New Roman"/>
                <a:ea typeface="Times New Roman"/>
              </a:rPr>
              <a:t>долей происходит до 20-21 года.</a:t>
            </a:r>
            <a:endParaRPr lang="ru-RU" sz="2600" spc="-5" dirty="0">
              <a:solidFill>
                <a:srgbClr val="073E87"/>
              </a:solidFill>
              <a:latin typeface="Times New Roman"/>
              <a:ea typeface="Times New Roman"/>
            </a:endParaRPr>
          </a:p>
          <a:p>
            <a:endParaRPr lang="ru-RU" dirty="0"/>
          </a:p>
        </p:txBody>
      </p:sp>
      <p:sp>
        <p:nvSpPr>
          <p:cNvPr id="3" name="Заголовок 2"/>
          <p:cNvSpPr>
            <a:spLocks noGrp="1"/>
          </p:cNvSpPr>
          <p:nvPr>
            <p:ph type="title"/>
          </p:nvPr>
        </p:nvSpPr>
        <p:spPr/>
        <p:txBody>
          <a:bodyPr>
            <a:normAutofit fontScale="90000"/>
          </a:bodyPr>
          <a:lstStyle/>
          <a:p>
            <a:r>
              <a:rPr lang="ru-RU" sz="3200" dirty="0" smtClean="0"/>
              <a:t>3.Телесно ориентированные упражнения с опорой на учение о 3 блоках мозга А.Р. </a:t>
            </a:r>
            <a:r>
              <a:rPr lang="ru-RU" sz="3200" dirty="0" err="1" smtClean="0"/>
              <a:t>Лурия</a:t>
            </a:r>
            <a:endParaRPr lang="ru-RU" sz="3200" dirty="0"/>
          </a:p>
        </p:txBody>
      </p:sp>
    </p:spTree>
    <p:extLst>
      <p:ext uri="{BB962C8B-B14F-4D97-AF65-F5344CB8AC3E}">
        <p14:creationId xmlns:p14="http://schemas.microsoft.com/office/powerpoint/2010/main" val="3393868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628800"/>
            <a:ext cx="7408333" cy="4497363"/>
          </a:xfrm>
        </p:spPr>
        <p:txBody>
          <a:bodyPr>
            <a:normAutofit fontScale="92500" lnSpcReduction="10000"/>
          </a:bodyPr>
          <a:lstStyle/>
          <a:p>
            <a:pPr marL="0" indent="0" algn="just">
              <a:spcAft>
                <a:spcPts val="0"/>
              </a:spcAft>
              <a:buNone/>
            </a:pPr>
            <a:r>
              <a:rPr lang="ru-RU" dirty="0">
                <a:latin typeface="Times New Roman"/>
                <a:ea typeface="Calibri"/>
              </a:rPr>
              <a:t>Проработка </a:t>
            </a:r>
            <a:r>
              <a:rPr lang="ru-RU" dirty="0" smtClean="0">
                <a:latin typeface="Times New Roman"/>
                <a:ea typeface="Calibri"/>
              </a:rPr>
              <a:t> активации</a:t>
            </a:r>
            <a:r>
              <a:rPr lang="ru-RU" dirty="0">
                <a:latin typeface="Times New Roman"/>
                <a:ea typeface="Calibri"/>
              </a:rPr>
              <a:t>, тонуса и энергетики.</a:t>
            </a:r>
            <a:endParaRPr lang="ru-RU" sz="1800" dirty="0">
              <a:latin typeface="Times New Roman"/>
              <a:ea typeface="Times New Roman"/>
            </a:endParaRPr>
          </a:p>
          <a:p>
            <a:pPr marL="0" indent="0" algn="just">
              <a:spcAft>
                <a:spcPts val="0"/>
              </a:spcAft>
              <a:buNone/>
            </a:pPr>
            <a:r>
              <a:rPr lang="ru-RU" dirty="0" smtClean="0">
                <a:latin typeface="Times New Roman"/>
                <a:ea typeface="Calibri"/>
              </a:rPr>
              <a:t>Упражнения</a:t>
            </a:r>
            <a:r>
              <a:rPr lang="ru-RU" dirty="0">
                <a:latin typeface="Times New Roman"/>
                <a:ea typeface="Calibri"/>
              </a:rPr>
              <a:t>, направленные на активизацию межполушарных взаимодействий, синхронизацию работы полушарий.</a:t>
            </a:r>
            <a:endParaRPr lang="ru-RU" sz="1800" dirty="0">
              <a:latin typeface="Times New Roman"/>
              <a:ea typeface="Times New Roman"/>
            </a:endParaRPr>
          </a:p>
          <a:p>
            <a:pPr marL="0" indent="0" algn="just">
              <a:spcAft>
                <a:spcPts val="0"/>
              </a:spcAft>
              <a:buNone/>
            </a:pPr>
            <a:r>
              <a:rPr lang="ru-RU" dirty="0" smtClean="0">
                <a:latin typeface="Times New Roman"/>
                <a:ea typeface="Calibri"/>
              </a:rPr>
              <a:t>Упражнения</a:t>
            </a:r>
            <a:r>
              <a:rPr lang="ru-RU" dirty="0">
                <a:latin typeface="Times New Roman"/>
                <a:ea typeface="Calibri"/>
              </a:rPr>
              <a:t>, направленные на развитие произвольности, самоконтроля, снятие импульсивности, развитие навыка удержания программы.</a:t>
            </a:r>
            <a:endParaRPr lang="ru-RU" sz="1800" dirty="0">
              <a:latin typeface="Times New Roman"/>
              <a:ea typeface="Times New Roman"/>
            </a:endParaRPr>
          </a:p>
          <a:p>
            <a:pPr marL="0" indent="0" algn="just">
              <a:spcAft>
                <a:spcPts val="0"/>
              </a:spcAft>
              <a:buNone/>
            </a:pPr>
            <a:r>
              <a:rPr lang="ru-RU" dirty="0" smtClean="0">
                <a:latin typeface="Times New Roman"/>
                <a:ea typeface="Calibri"/>
              </a:rPr>
              <a:t>Упражнения</a:t>
            </a:r>
            <a:r>
              <a:rPr lang="ru-RU" dirty="0">
                <a:latin typeface="Times New Roman"/>
                <a:ea typeface="Calibri"/>
              </a:rPr>
              <a:t>, направленные на развитие пространственных функций, формирование пространственных представлений.</a:t>
            </a:r>
            <a:endParaRPr lang="ru-RU" sz="1800" dirty="0">
              <a:latin typeface="Times New Roman"/>
              <a:ea typeface="Times New Roman"/>
            </a:endParaRPr>
          </a:p>
          <a:p>
            <a:pPr marL="0" indent="0" algn="just">
              <a:spcAft>
                <a:spcPts val="0"/>
              </a:spcAft>
              <a:buNone/>
            </a:pPr>
            <a:r>
              <a:rPr lang="ru-RU" dirty="0" smtClean="0">
                <a:latin typeface="Times New Roman"/>
                <a:ea typeface="Calibri"/>
              </a:rPr>
              <a:t>Развитие </a:t>
            </a:r>
            <a:r>
              <a:rPr lang="ru-RU" dirty="0">
                <a:latin typeface="Times New Roman"/>
                <a:ea typeface="Calibri"/>
              </a:rPr>
              <a:t>мелкой моторики</a:t>
            </a:r>
            <a:endParaRPr lang="ru-RU" sz="1800" dirty="0">
              <a:latin typeface="Times New Roman"/>
              <a:ea typeface="Times New Roman"/>
            </a:endParaRPr>
          </a:p>
          <a:p>
            <a:pPr marL="0" indent="0" algn="just">
              <a:spcAft>
                <a:spcPts val="0"/>
              </a:spcAft>
              <a:buNone/>
            </a:pPr>
            <a:r>
              <a:rPr lang="ru-RU" dirty="0" smtClean="0">
                <a:latin typeface="Times New Roman"/>
                <a:ea typeface="Calibri"/>
              </a:rPr>
              <a:t>Развитие </a:t>
            </a:r>
            <a:r>
              <a:rPr lang="ru-RU" dirty="0">
                <a:latin typeface="Times New Roman"/>
                <a:ea typeface="Calibri"/>
              </a:rPr>
              <a:t>психических процессов: памяти (образной, слуховой, долговременной), внимания, мышления, речи, воображения.</a:t>
            </a:r>
            <a:endParaRPr lang="ru-RU" sz="1800" dirty="0">
              <a:latin typeface="Times New Roman"/>
              <a:ea typeface="Times New Roman"/>
            </a:endParaRPr>
          </a:p>
          <a:p>
            <a:endParaRPr lang="ru-RU" dirty="0"/>
          </a:p>
        </p:txBody>
      </p:sp>
      <p:sp>
        <p:nvSpPr>
          <p:cNvPr id="3" name="Заголовок 2"/>
          <p:cNvSpPr>
            <a:spLocks noGrp="1"/>
          </p:cNvSpPr>
          <p:nvPr>
            <p:ph type="title"/>
          </p:nvPr>
        </p:nvSpPr>
        <p:spPr/>
        <p:txBody>
          <a:bodyPr>
            <a:normAutofit fontScale="90000"/>
          </a:bodyPr>
          <a:lstStyle/>
          <a:p>
            <a:r>
              <a:rPr lang="ru-RU" dirty="0" smtClean="0"/>
              <a:t>Структура нейропсихологического занятия</a:t>
            </a:r>
            <a:endParaRPr lang="ru-RU" dirty="0"/>
          </a:p>
        </p:txBody>
      </p:sp>
    </p:spTree>
    <p:extLst>
      <p:ext uri="{BB962C8B-B14F-4D97-AF65-F5344CB8AC3E}">
        <p14:creationId xmlns:p14="http://schemas.microsoft.com/office/powerpoint/2010/main" val="102892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1628800"/>
            <a:ext cx="7408333" cy="3450696"/>
          </a:xfrm>
        </p:spPr>
        <p:txBody>
          <a:bodyPr/>
          <a:lstStyle/>
          <a:p>
            <a:pPr indent="0" algn="just">
              <a:spcAft>
                <a:spcPts val="0"/>
              </a:spcAft>
              <a:buNone/>
            </a:pPr>
            <a:endParaRPr lang="ru-RU" sz="1800" dirty="0">
              <a:latin typeface="Times New Roman"/>
              <a:ea typeface="Times New Roman"/>
            </a:endParaRPr>
          </a:p>
          <a:p>
            <a:pPr marL="617220" indent="-342900" algn="just">
              <a:spcAft>
                <a:spcPts val="0"/>
              </a:spcAft>
              <a:buFontTx/>
              <a:buChar char="-"/>
            </a:pPr>
            <a:r>
              <a:rPr lang="ru-RU" sz="3200" dirty="0" smtClean="0">
                <a:latin typeface="Times New Roman"/>
                <a:ea typeface="Calibri"/>
              </a:rPr>
              <a:t>снижение </a:t>
            </a:r>
            <a:r>
              <a:rPr lang="ru-RU" sz="3200" dirty="0">
                <a:latin typeface="Times New Roman"/>
                <a:ea typeface="Calibri"/>
              </a:rPr>
              <a:t>уровня агрессивности, </a:t>
            </a:r>
            <a:endParaRPr lang="ru-RU" sz="3200" dirty="0" smtClean="0">
              <a:latin typeface="Times New Roman"/>
              <a:ea typeface="Calibri"/>
            </a:endParaRPr>
          </a:p>
          <a:p>
            <a:pPr marL="617220" indent="-342900" algn="just">
              <a:spcAft>
                <a:spcPts val="0"/>
              </a:spcAft>
              <a:buFontTx/>
              <a:buChar char="-"/>
            </a:pPr>
            <a:r>
              <a:rPr lang="ru-RU" sz="3200" dirty="0" smtClean="0">
                <a:latin typeface="Times New Roman"/>
                <a:ea typeface="Calibri"/>
              </a:rPr>
              <a:t>повышение </a:t>
            </a:r>
            <a:r>
              <a:rPr lang="ru-RU" sz="3200" dirty="0">
                <a:latin typeface="Times New Roman"/>
                <a:ea typeface="Calibri"/>
              </a:rPr>
              <a:t>уровня школьной мотивации, </a:t>
            </a:r>
            <a:endParaRPr lang="ru-RU" sz="3200" dirty="0" smtClean="0">
              <a:latin typeface="Times New Roman"/>
              <a:ea typeface="Calibri"/>
            </a:endParaRPr>
          </a:p>
          <a:p>
            <a:pPr marL="617220" indent="-342900" algn="just">
              <a:spcAft>
                <a:spcPts val="0"/>
              </a:spcAft>
              <a:buFontTx/>
              <a:buChar char="-"/>
            </a:pPr>
            <a:r>
              <a:rPr lang="ru-RU" sz="3200" dirty="0" smtClean="0">
                <a:latin typeface="Times New Roman"/>
                <a:ea typeface="Calibri"/>
              </a:rPr>
              <a:t>улучшение </a:t>
            </a:r>
            <a:r>
              <a:rPr lang="ru-RU" sz="3200" dirty="0">
                <a:latin typeface="Times New Roman"/>
                <a:ea typeface="Calibri"/>
              </a:rPr>
              <a:t>процессов запоминания. </a:t>
            </a:r>
            <a:r>
              <a:rPr lang="ru-RU" sz="3200" dirty="0" smtClean="0">
                <a:latin typeface="Times New Roman"/>
                <a:ea typeface="Calibri"/>
              </a:rPr>
              <a:t> </a:t>
            </a:r>
            <a:endParaRPr lang="ru-RU" sz="3200" dirty="0">
              <a:latin typeface="Times New Roman"/>
              <a:ea typeface="Times New Roman"/>
            </a:endParaRPr>
          </a:p>
          <a:p>
            <a:endParaRPr lang="ru-RU" sz="3200" dirty="0"/>
          </a:p>
        </p:txBody>
      </p:sp>
      <p:sp>
        <p:nvSpPr>
          <p:cNvPr id="3" name="Заголовок 2"/>
          <p:cNvSpPr>
            <a:spLocks noGrp="1"/>
          </p:cNvSpPr>
          <p:nvPr>
            <p:ph type="title"/>
          </p:nvPr>
        </p:nvSpPr>
        <p:spPr/>
        <p:txBody>
          <a:bodyPr>
            <a:normAutofit fontScale="90000"/>
          </a:bodyPr>
          <a:lstStyle/>
          <a:p>
            <a:r>
              <a:rPr lang="ru-RU" dirty="0" smtClean="0">
                <a:latin typeface="Times New Roman"/>
                <a:ea typeface="Calibri"/>
              </a:rPr>
              <a:t>Планируемое достижение  </a:t>
            </a:r>
            <a:r>
              <a:rPr lang="ru-RU" dirty="0" smtClean="0">
                <a:latin typeface="Times New Roman"/>
                <a:ea typeface="Calibri"/>
              </a:rPr>
              <a:t>результатов:</a:t>
            </a:r>
            <a:endParaRPr lang="ru-RU" dirty="0"/>
          </a:p>
        </p:txBody>
      </p:sp>
    </p:spTree>
    <p:extLst>
      <p:ext uri="{BB962C8B-B14F-4D97-AF65-F5344CB8AC3E}">
        <p14:creationId xmlns:p14="http://schemas.microsoft.com/office/powerpoint/2010/main" val="399051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39722372"/>
              </p:ext>
            </p:extLst>
          </p:nvPr>
        </p:nvGraphicFramePr>
        <p:xfrm>
          <a:off x="1115616" y="2492896"/>
          <a:ext cx="7272809" cy="2842632"/>
        </p:xfrm>
        <a:graphic>
          <a:graphicData uri="http://schemas.openxmlformats.org/drawingml/2006/table">
            <a:tbl>
              <a:tblPr firstRow="1" firstCol="1" bandRow="1"/>
              <a:tblGrid>
                <a:gridCol w="1512168"/>
                <a:gridCol w="1008112"/>
                <a:gridCol w="1008112"/>
                <a:gridCol w="936104"/>
                <a:gridCol w="1008112"/>
                <a:gridCol w="936104"/>
                <a:gridCol w="864097"/>
              </a:tblGrid>
              <a:tr h="1196712">
                <a:tc>
                  <a:txBody>
                    <a:bodyPr/>
                    <a:lstStyle/>
                    <a:p>
                      <a:pPr algn="just">
                        <a:spcAft>
                          <a:spcPts val="0"/>
                        </a:spcAft>
                      </a:pPr>
                      <a:r>
                        <a:rPr lang="ru-RU" sz="1800" dirty="0">
                          <a:effectLst/>
                          <a:latin typeface="Times New Roman"/>
                          <a:ea typeface="Calibri"/>
                        </a:rPr>
                        <a:t>учащиеся</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ru-RU" sz="1800" dirty="0">
                          <a:solidFill>
                            <a:srgbClr val="000000"/>
                          </a:solidFill>
                          <a:effectLst/>
                          <a:latin typeface="Times New Roman"/>
                          <a:ea typeface="Calibri"/>
                        </a:rPr>
                        <a:t>Методика «10 слов» </a:t>
                      </a:r>
                      <a:r>
                        <a:rPr lang="ru-RU" sz="1800" dirty="0" err="1" smtClean="0">
                          <a:solidFill>
                            <a:srgbClr val="000000"/>
                          </a:solidFill>
                          <a:effectLst/>
                          <a:latin typeface="Times New Roman"/>
                          <a:ea typeface="Calibri"/>
                        </a:rPr>
                        <a:t>Лурия</a:t>
                      </a:r>
                      <a:endParaRPr lang="ru-RU" sz="1800" dirty="0" smtClean="0">
                        <a:solidFill>
                          <a:srgbClr val="000000"/>
                        </a:solidFill>
                        <a:effectLst/>
                        <a:latin typeface="Times New Roman"/>
                        <a:ea typeface="Calibri"/>
                      </a:endParaRPr>
                    </a:p>
                    <a:p>
                      <a:pPr algn="ctr">
                        <a:spcAft>
                          <a:spcPts val="0"/>
                        </a:spcAft>
                      </a:pP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0">
                <a:tc>
                  <a:txBody>
                    <a:bodyPr/>
                    <a:lstStyle/>
                    <a:p>
                      <a:pPr algn="just">
                        <a:spcAft>
                          <a:spcPts val="0"/>
                        </a:spcAft>
                      </a:pPr>
                      <a:r>
                        <a:rPr lang="ru-RU" sz="1800" dirty="0" smtClean="0">
                          <a:effectLst/>
                          <a:latin typeface="Times New Roman"/>
                          <a:ea typeface="Calibri"/>
                        </a:rPr>
                        <a:t>1-5 </a:t>
                      </a:r>
                      <a:r>
                        <a:rPr lang="ru-RU" sz="1800" dirty="0">
                          <a:effectLst/>
                          <a:latin typeface="Times New Roman"/>
                          <a:ea typeface="Calibri"/>
                        </a:rPr>
                        <a:t>класс</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ru-RU" sz="1800">
                          <a:effectLst/>
                          <a:latin typeface="Times New Roman"/>
                          <a:ea typeface="Calibri"/>
                        </a:rPr>
                        <a:t>До коррекции</a:t>
                      </a:r>
                      <a:endParaRPr lang="ru-RU"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just">
                        <a:spcAft>
                          <a:spcPts val="0"/>
                        </a:spcAft>
                      </a:pPr>
                      <a:r>
                        <a:rPr lang="ru-RU" sz="1800" dirty="0">
                          <a:effectLst/>
                          <a:latin typeface="Times New Roman"/>
                          <a:ea typeface="Calibri"/>
                        </a:rPr>
                        <a:t>После </a:t>
                      </a:r>
                      <a:r>
                        <a:rPr lang="ru-RU" sz="1800" dirty="0" err="1" smtClean="0">
                          <a:effectLst/>
                          <a:latin typeface="Times New Roman"/>
                          <a:ea typeface="Calibri"/>
                        </a:rPr>
                        <a:t>нейрокоррекции</a:t>
                      </a:r>
                      <a:endParaRPr lang="ru-RU" sz="1800" dirty="0" smtClean="0">
                        <a:effectLst/>
                        <a:latin typeface="Times New Roman"/>
                        <a:ea typeface="Calibri"/>
                      </a:endParaRPr>
                    </a:p>
                    <a:p>
                      <a:pPr algn="just">
                        <a:spcAft>
                          <a:spcPts val="0"/>
                        </a:spcAft>
                      </a:pP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0">
                <a:tc>
                  <a:txBody>
                    <a:bodyPr/>
                    <a:lstStyle/>
                    <a:p>
                      <a:pPr algn="just">
                        <a:spcAft>
                          <a:spcPts val="0"/>
                        </a:spcAft>
                      </a:pPr>
                      <a:r>
                        <a:rPr lang="ru-RU" sz="1800" dirty="0" smtClean="0">
                          <a:effectLst/>
                          <a:latin typeface="Times New Roman"/>
                          <a:ea typeface="Calibri"/>
                        </a:rPr>
                        <a:t>25 человек </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dirty="0">
                          <a:effectLst/>
                          <a:latin typeface="Times New Roman"/>
                          <a:ea typeface="Calibri"/>
                        </a:rPr>
                        <a:t>высокий</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a:effectLst/>
                          <a:latin typeface="Times New Roman"/>
                          <a:ea typeface="Calibri"/>
                        </a:rPr>
                        <a:t>средний</a:t>
                      </a:r>
                      <a:endParaRPr lang="ru-RU"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dirty="0" smtClean="0">
                          <a:effectLst/>
                          <a:latin typeface="Times New Roman"/>
                          <a:ea typeface="Calibri"/>
                        </a:rPr>
                        <a:t>низкий</a:t>
                      </a:r>
                    </a:p>
                    <a:p>
                      <a:pPr algn="just">
                        <a:spcAft>
                          <a:spcPts val="0"/>
                        </a:spcAft>
                      </a:pP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dirty="0">
                          <a:effectLst/>
                          <a:latin typeface="Times New Roman"/>
                          <a:ea typeface="Calibri"/>
                        </a:rPr>
                        <a:t>высокий</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dirty="0">
                          <a:effectLst/>
                          <a:latin typeface="Times New Roman"/>
                          <a:ea typeface="Calibri"/>
                        </a:rPr>
                        <a:t>средний</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dirty="0">
                          <a:effectLst/>
                          <a:latin typeface="Times New Roman"/>
                          <a:ea typeface="Calibri"/>
                        </a:rPr>
                        <a:t>низкий</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ru-RU" sz="1800" dirty="0">
                          <a:effectLst/>
                          <a:latin typeface="Times New Roman"/>
                          <a:ea typeface="Calibri"/>
                        </a:rPr>
                        <a:t> </a:t>
                      </a:r>
                      <a:r>
                        <a:rPr lang="ru-RU" sz="1800" dirty="0" smtClean="0">
                          <a:effectLst/>
                          <a:latin typeface="Times New Roman"/>
                          <a:ea typeface="Calibri"/>
                        </a:rPr>
                        <a:t>показатели</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dirty="0">
                          <a:effectLst/>
                          <a:latin typeface="Times New Roman"/>
                          <a:ea typeface="Calibri"/>
                        </a:rPr>
                        <a:t> </a:t>
                      </a:r>
                      <a:r>
                        <a:rPr lang="ru-RU" sz="1800" dirty="0" smtClean="0">
                          <a:effectLst/>
                          <a:latin typeface="Times New Roman"/>
                          <a:ea typeface="Calibri"/>
                        </a:rPr>
                        <a:t>0</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dirty="0">
                          <a:effectLst/>
                          <a:latin typeface="Times New Roman"/>
                          <a:ea typeface="Calibri"/>
                        </a:rPr>
                        <a:t> </a:t>
                      </a:r>
                      <a:r>
                        <a:rPr lang="ru-RU" sz="1800" dirty="0" smtClean="0">
                          <a:effectLst/>
                          <a:latin typeface="Times New Roman"/>
                          <a:ea typeface="Calibri"/>
                        </a:rPr>
                        <a:t>8</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dirty="0">
                          <a:effectLst/>
                          <a:latin typeface="Times New Roman"/>
                          <a:ea typeface="Calibri"/>
                        </a:rPr>
                        <a:t> </a:t>
                      </a:r>
                      <a:r>
                        <a:rPr lang="ru-RU" sz="1800" dirty="0" smtClean="0">
                          <a:effectLst/>
                          <a:latin typeface="Times New Roman"/>
                          <a:ea typeface="Calibri"/>
                        </a:rPr>
                        <a:t>17</a:t>
                      </a:r>
                    </a:p>
                    <a:p>
                      <a:pPr algn="just">
                        <a:spcAft>
                          <a:spcPts val="0"/>
                        </a:spcAft>
                      </a:pP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dirty="0">
                          <a:effectLst/>
                          <a:latin typeface="Times New Roman"/>
                          <a:ea typeface="Calibri"/>
                        </a:rPr>
                        <a:t> </a:t>
                      </a:r>
                      <a:r>
                        <a:rPr lang="ru-RU" sz="1800" dirty="0" smtClean="0">
                          <a:effectLst/>
                          <a:latin typeface="Times New Roman"/>
                          <a:ea typeface="Calibri"/>
                        </a:rPr>
                        <a:t>0</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dirty="0">
                          <a:effectLst/>
                          <a:latin typeface="Times New Roman"/>
                          <a:ea typeface="Calibri"/>
                        </a:rPr>
                        <a:t> </a:t>
                      </a:r>
                      <a:r>
                        <a:rPr lang="ru-RU" sz="1800" dirty="0" smtClean="0">
                          <a:effectLst/>
                          <a:latin typeface="Times New Roman"/>
                          <a:ea typeface="Calibri"/>
                        </a:rPr>
                        <a:t>13</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dirty="0">
                          <a:effectLst/>
                          <a:latin typeface="Times New Roman"/>
                          <a:ea typeface="Calibri"/>
                        </a:rPr>
                        <a:t> </a:t>
                      </a:r>
                      <a:r>
                        <a:rPr lang="ru-RU" sz="1800" dirty="0" smtClean="0">
                          <a:effectLst/>
                          <a:latin typeface="Times New Roman"/>
                          <a:ea typeface="Calibri"/>
                        </a:rPr>
                        <a:t>12</a:t>
                      </a:r>
                      <a:endParaRPr lang="ru-RU"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Заголовок 2"/>
          <p:cNvSpPr>
            <a:spLocks noGrp="1"/>
          </p:cNvSpPr>
          <p:nvPr>
            <p:ph type="title"/>
          </p:nvPr>
        </p:nvSpPr>
        <p:spPr/>
        <p:txBody>
          <a:bodyPr>
            <a:normAutofit fontScale="90000"/>
          </a:bodyPr>
          <a:lstStyle/>
          <a:p>
            <a:pPr lvl="0"/>
            <a:r>
              <a:rPr lang="ru-RU" dirty="0" smtClean="0">
                <a:solidFill>
                  <a:schemeClr val="tx1"/>
                </a:solidFill>
                <a:latin typeface="Arial" pitchFamily="34" charset="0"/>
                <a:ea typeface="Calibri" pitchFamily="34" charset="0"/>
                <a:cs typeface="Arial" pitchFamily="34" charset="0"/>
              </a:rPr>
              <a:t/>
            </a:r>
            <a:br>
              <a:rPr lang="ru-RU" dirty="0" smtClean="0">
                <a:solidFill>
                  <a:schemeClr val="tx1"/>
                </a:solidFill>
                <a:latin typeface="Arial" pitchFamily="34" charset="0"/>
                <a:ea typeface="Calibri" pitchFamily="34" charset="0"/>
                <a:cs typeface="Arial" pitchFamily="34" charset="0"/>
              </a:rPr>
            </a:br>
            <a:r>
              <a:rPr lang="ru-RU" dirty="0" smtClean="0">
                <a:solidFill>
                  <a:schemeClr val="bg1"/>
                </a:solidFill>
                <a:latin typeface="Arial" pitchFamily="34" charset="0"/>
                <a:ea typeface="Calibri" pitchFamily="34" charset="0"/>
                <a:cs typeface="Arial" pitchFamily="34" charset="0"/>
              </a:rPr>
              <a:t>Таблица </a:t>
            </a:r>
            <a:r>
              <a:rPr lang="ru-RU" dirty="0">
                <a:solidFill>
                  <a:schemeClr val="bg1"/>
                </a:solidFill>
                <a:latin typeface="Arial" pitchFamily="34" charset="0"/>
                <a:ea typeface="Calibri" pitchFamily="34" charset="0"/>
                <a:cs typeface="Arial" pitchFamily="34" charset="0"/>
              </a:rPr>
              <a:t>показателей развития памяти</a:t>
            </a:r>
            <a:r>
              <a:rPr lang="ru-RU" sz="5400" dirty="0">
                <a:solidFill>
                  <a:schemeClr val="bg1"/>
                </a:solidFill>
                <a:latin typeface="Arial" pitchFamily="34" charset="0"/>
                <a:cs typeface="Arial" pitchFamily="34" charset="0"/>
              </a:rPr>
              <a:t/>
            </a:r>
            <a:br>
              <a:rPr lang="ru-RU" sz="5400" dirty="0">
                <a:solidFill>
                  <a:schemeClr val="bg1"/>
                </a:solidFill>
                <a:latin typeface="Arial" pitchFamily="34" charset="0"/>
                <a:cs typeface="Arial" pitchFamily="34" charset="0"/>
              </a:rPr>
            </a:br>
            <a:endParaRPr lang="ru-RU" dirty="0">
              <a:solidFill>
                <a:schemeClr val="bg1"/>
              </a:solidFill>
            </a:endParaRPr>
          </a:p>
        </p:txBody>
      </p:sp>
    </p:spTree>
    <p:extLst>
      <p:ext uri="{BB962C8B-B14F-4D97-AF65-F5344CB8AC3E}">
        <p14:creationId xmlns:p14="http://schemas.microsoft.com/office/powerpoint/2010/main" val="4054246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1527</TotalTime>
  <Words>1639</Words>
  <Application>Microsoft Office PowerPoint</Application>
  <PresentationFormat>Экран (4:3)</PresentationFormat>
  <Paragraphs>244</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Волна</vt:lpstr>
      <vt:lpstr>Нейропсихология - здоровье сберегающая технология</vt:lpstr>
      <vt:lpstr>     </vt:lpstr>
      <vt:lpstr>Направления деятельности:</vt:lpstr>
      <vt:lpstr>Признаки несформированности межполушарного взаимодействия:</vt:lpstr>
      <vt:lpstr>2. Диагностическая работа </vt:lpstr>
      <vt:lpstr>3.Телесно ориентированные упражнения с опорой на учение о 3 блоках мозга А.Р. Лурия</vt:lpstr>
      <vt:lpstr>Структура нейропсихологического занятия</vt:lpstr>
      <vt:lpstr>Планируемое достижение  результатов:</vt:lpstr>
      <vt:lpstr> Таблица показателей развития памяти </vt:lpstr>
      <vt:lpstr> Таблица показателей развития агрессивности </vt:lpstr>
      <vt:lpstr> Таблица показателей уровня школьной мотивации </vt:lpstr>
      <vt:lpstr>Использование нейроупражнений для:</vt:lpstr>
      <vt:lpstr> Упражнения  на развитие первого блока мозга </vt:lpstr>
      <vt:lpstr> Дыхательный комплекс </vt:lpstr>
      <vt:lpstr>Презентация PowerPoint</vt:lpstr>
      <vt:lpstr> Психосоматическая технология «Мудры» </vt:lpstr>
      <vt:lpstr>Презентация PowerPoint</vt:lpstr>
      <vt:lpstr>Аурикулярный массаж </vt:lpstr>
      <vt:lpstr> Оптимизация и стабилизация  общего тонуса </vt:lpstr>
      <vt:lpstr> Формирование и коррекция базовых сенсомоторных взаимодействий </vt:lpstr>
      <vt:lpstr>Презентация PowerPoint</vt:lpstr>
      <vt:lpstr>Упражнения на развитие межполушарного взаимодействия</vt:lpstr>
      <vt:lpstr>Упражнения на развитие второго блока мозга</vt:lpstr>
      <vt:lpstr>Затем дается следующая инструкция: </vt:lpstr>
      <vt:lpstr> Слуховой гнозис и фонетико-фонематические процессы </vt:lpstr>
      <vt:lpstr> Тактильные и кинестетические процессы </vt:lpstr>
      <vt:lpstr>Номинативные процессы</vt:lpstr>
      <vt:lpstr>Комплексы упражнений и игр на развитие левого и правого полушарий мозга, межполушарного взаимодействия, мозжечковой стимуляции </vt:lpstr>
      <vt:lpstr>Балансир Бильгоу</vt:lpstr>
      <vt:lpstr>Инструментарий для развития  межполушарного взаимодействия</vt:lpstr>
      <vt:lpstr>Гимнастика «Брейн – джим»</vt:lpstr>
      <vt:lpstr>Игра «Запретное слово»</vt:lpstr>
      <vt:lpstr>Упражнение на развитие зрительного гнозиса</vt:lpstr>
      <vt:lpstr>Упражнения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Функциональная организация мозга человека и его развитие в том числе у детей с особыми образовательными потребностями</dc:title>
  <dc:creator>Matoshina</dc:creator>
  <cp:lastModifiedBy>Matoshina</cp:lastModifiedBy>
  <cp:revision>53</cp:revision>
  <dcterms:created xsi:type="dcterms:W3CDTF">2023-02-15T02:58:28Z</dcterms:created>
  <dcterms:modified xsi:type="dcterms:W3CDTF">2023-08-26T07:49:31Z</dcterms:modified>
</cp:coreProperties>
</file>