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80" d="100"/>
          <a:sy n="80" d="100"/>
        </p:scale>
        <p:origin x="35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29346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84095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992123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9316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193819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8141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851965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9303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06840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7412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111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07993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177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23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25806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21B98-D92D-40E8-9834-EE13196E1B9E}" type="datetimeFigureOut">
              <a:rPr lang="ru-RU" smtClean="0"/>
              <a:t>28.11.2022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CE8798-448B-4945-BEF8-66FA66D1D1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981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cyberleninka.ru/article/n/informatsionnaya-bezopasnost-v-tsifrovoy-obrazovatelnoy-srede-analiz-informatsionnyh-riskov-i-vyrabotka-strategiy-zaschity/viewer" TargetMode="External"/><Relationship Id="rId2" Type="http://schemas.openxmlformats.org/officeDocument/2006/relationships/hyperlink" Target="https://cyberleninka.ru/article/n/analiz-aktualnyh-kiberugroz-i-sredstv-zaschity-ot-nih/view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uchi.ru/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71132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«Киберугрозы</a:t>
            </a:r>
            <a: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основные методы 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защиты»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435516" y="4451684"/>
            <a:ext cx="3232484" cy="2406315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Подготовила: Тимаева С.В.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немецкого языка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Класс: 5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8" name="Picture 4" descr="В рамках ОБЖ будут учить кибербезопасности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12" y="2225841"/>
            <a:ext cx="5943599" cy="4223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778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Основы кибербезопасности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знать?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Распознавать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злоумышленников</a:t>
            </a:r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реальной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знаком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этим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человеком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r>
              <a:rPr lang="ru-RU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разы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ребенка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очень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друзей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соцсети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зарегистрирован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недавно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собеседник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настоятельно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требует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фото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какие-либо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др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Придумывать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разные</a:t>
            </a:r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пароли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Использовать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один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пароль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всех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сайтов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разумное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spc="-2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pc="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Понимать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грань</a:t>
            </a:r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между</a:t>
            </a:r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виртуальностью</a:t>
            </a:r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реальным</a:t>
            </a:r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миром</a:t>
            </a:r>
            <a:r>
              <a:rPr lang="en-US" sz="2400" spc="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Нельзя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виртуальном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мире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бы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стали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делать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реальном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spc="-2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122" name="Picture 2" descr="В Международный день защиты детей Минпросвещения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3" y="4724400"/>
            <a:ext cx="2586789" cy="213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0962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5" y="348916"/>
            <a:ext cx="8911687" cy="685800"/>
          </a:xfrm>
        </p:spPr>
        <p:txBody>
          <a:bodyPr>
            <a:normAutofit/>
          </a:bodyPr>
          <a:lstStyle/>
          <a:p>
            <a:r>
              <a:rPr lang="ru-RU" dirty="0" smtClean="0"/>
              <a:t>Вопрос-ответ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034716"/>
            <a:ext cx="8915400" cy="5715000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Киберугроза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незаконное проникновение или угроза вредоносного проникновения в чужое виртуальное пространство</a:t>
            </a:r>
            <a:r>
              <a:rPr lang="ru-RU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i="1" spc="-2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Овершеринг </a:t>
            </a:r>
            <a:endParaRPr lang="ru-RU" sz="8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8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англ. «overshare», раскрывать неуместное количество деталей о личной жизни (в интернете, в частности</a:t>
            </a:r>
            <a:r>
              <a:rPr lang="ru-RU" sz="80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>
              <a:lnSpc>
                <a:spcPct val="120000"/>
              </a:lnSpc>
            </a:pPr>
            <a:r>
              <a:rPr lang="ru-RU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«черви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трояны и т.д, которые скрытно проникают в компьютерные системы</a:t>
            </a:r>
            <a:r>
              <a:rPr lang="en-US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i="1" spc="-2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Спам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Письма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призывающие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купить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таблетки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похудения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записаться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английского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расходуют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интернет-трафик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забивают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каналы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отвлекают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важных</a:t>
            </a:r>
            <a:r>
              <a:rPr lang="en-US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  <a:r>
              <a:rPr lang="ru-RU" sz="8000" i="1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i="1" spc="-2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en-US" sz="8000" u="sng" spc="22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Фишинг </a:t>
            </a:r>
            <a:endParaRPr lang="ru-RU" sz="8000" u="sng" spc="22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 </a:t>
            </a:r>
            <a:r>
              <a:rPr lang="en-US" sz="8000" i="1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</a:t>
            </a:r>
            <a:r>
              <a:rPr lang="en-US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8000" i="1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поддельный</a:t>
            </a:r>
            <a:r>
              <a:rPr lang="en-US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en-US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i="1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en-US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</a:t>
            </a:r>
            <a:r>
              <a:rPr lang="en-US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имитирует</a:t>
            </a:r>
            <a:r>
              <a:rPr lang="en-US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i="1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</a:t>
            </a:r>
            <a:r>
              <a:rPr lang="ru-RU" sz="8000" i="1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магазинов, банков и другие.</a:t>
            </a:r>
            <a:endParaRPr lang="ru-RU" sz="6400" i="1" spc="-2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5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5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5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r>
              <a:rPr lang="ru-RU" i="1" spc="-20" dirty="0" smtClean="0">
                <a:solidFill>
                  <a:srgbClr val="000000"/>
                </a:solidFill>
                <a:latin typeface="Inter"/>
              </a:rPr>
              <a:t> </a:t>
            </a:r>
            <a:endParaRPr lang="ru-RU" i="1" dirty="0"/>
          </a:p>
        </p:txBody>
      </p:sp>
      <p:pic>
        <p:nvPicPr>
          <p:cNvPr id="6146" name="Picture 2" descr="4 способа рефлексии для учеников на уроке ✔ Задавать..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4589" y="192505"/>
            <a:ext cx="2613025" cy="12369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44851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использованных ресурсов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актуальных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киберугроз и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средств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них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[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—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https://</a:t>
            </a:r>
            <a:r>
              <a:rPr lang="en-US" sz="20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cyberleninka.ru/article/n/analiz-aktualnyh-kiberugroz-i-sredstv-zaschity-ot-nih/viewer</a:t>
            </a:r>
            <a:endParaRPr lang="ru-RU" sz="200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Информационная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безопасность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цифровой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среде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анализ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информационных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рисков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выработка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стратегий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защиты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школьников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негативных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последствий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цифровизации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[      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Электронный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]. —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Режим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доступа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https://cyberleninka.ru/article/n/informatsionnaya-bezopasnost-v-tsifrovoy-obrazovatelnoy-srede-analiz-informatsionnyh-riskov-i-vyrabotka-strategiy-zaschity/viewer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  <a:hlinkClick r:id="rId4"/>
            </a:endParaRPr>
          </a:p>
          <a:p>
            <a:r>
              <a:rPr lang="ru-RU" sz="2000" u="sng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Учи.ру образовательная онлайн-платформа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://uchi.ru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/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37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92924" y="2478504"/>
            <a:ext cx="8911687" cy="1864895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077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+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pc="-20" dirty="0" smtClean="0">
                <a:solidFill>
                  <a:srgbClr val="000000"/>
                </a:solidFill>
                <a:latin typeface="Inter"/>
              </a:rPr>
              <a:t>это </a:t>
            </a:r>
            <a:r>
              <a:rPr lang="en-US" spc="-20" dirty="0">
                <a:solidFill>
                  <a:srgbClr val="000000"/>
                </a:solidFill>
                <a:latin typeface="Inter"/>
              </a:rPr>
              <a:t>незаконное проникновение или угроза вредоносного проникновения в чужое виртуальное пространство. </a:t>
            </a:r>
            <a:endParaRPr lang="ru-RU" spc="-20" dirty="0" smtClean="0">
              <a:solidFill>
                <a:srgbClr val="000000"/>
              </a:solidFill>
              <a:latin typeface="Inter"/>
            </a:endParaRPr>
          </a:p>
          <a:p>
            <a:r>
              <a:rPr lang="en-US" spc="-20" dirty="0" smtClean="0">
                <a:solidFill>
                  <a:srgbClr val="000000"/>
                </a:solidFill>
                <a:latin typeface="Inter"/>
              </a:rPr>
              <a:t>Киберугроза </a:t>
            </a:r>
            <a:r>
              <a:rPr lang="en-US" spc="-20" dirty="0">
                <a:solidFill>
                  <a:srgbClr val="000000"/>
                </a:solidFill>
                <a:latin typeface="Inter"/>
              </a:rPr>
              <a:t>может воздействовать на информационное пространство компьютера, в котором находятся сведения, хранятся материалы физического или виртуального устройства. </a:t>
            </a:r>
            <a:endParaRPr lang="ru-RU" spc="-20" dirty="0" smtClean="0">
              <a:solidFill>
                <a:srgbClr val="000000"/>
              </a:solidFill>
              <a:latin typeface="Inter"/>
            </a:endParaRPr>
          </a:p>
          <a:p>
            <a:r>
              <a:rPr lang="en-US" spc="-20" dirty="0" smtClean="0">
                <a:solidFill>
                  <a:srgbClr val="000000"/>
                </a:solidFill>
                <a:latin typeface="Inter"/>
              </a:rPr>
              <a:t>Атака </a:t>
            </a:r>
            <a:r>
              <a:rPr lang="en-US" spc="-20" dirty="0">
                <a:solidFill>
                  <a:srgbClr val="000000"/>
                </a:solidFill>
                <a:latin typeface="Inter"/>
              </a:rPr>
              <a:t>обычно поражает носитель данных, специально предназначенный для их хранения, обработки и передачи личной информации пользователя. </a:t>
            </a:r>
          </a:p>
          <a:p>
            <a:endParaRPr lang="ru-RU" dirty="0"/>
          </a:p>
        </p:txBody>
      </p:sp>
      <p:sp>
        <p:nvSpPr>
          <p:cNvPr id="4" name="Овал 3"/>
          <p:cNvSpPr/>
          <p:nvPr/>
        </p:nvSpPr>
        <p:spPr>
          <a:xfrm flipH="1">
            <a:off x="4764504" y="624110"/>
            <a:ext cx="4716377" cy="613611"/>
          </a:xfrm>
          <a:prstGeom prst="ellipse">
            <a:avLst/>
          </a:prstGeom>
          <a:solidFill>
            <a:schemeClr val="bg2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Киберугроза</a:t>
            </a:r>
            <a:r>
              <a:rPr lang="en-US" spc="-20" dirty="0" smtClean="0">
                <a:solidFill>
                  <a:srgbClr val="000000"/>
                </a:solidFill>
                <a:latin typeface="Inter Bold"/>
              </a:rPr>
              <a:t> </a:t>
            </a:r>
            <a:endParaRPr lang="ru-RU" dirty="0"/>
          </a:p>
        </p:txBody>
      </p:sp>
      <p:pic>
        <p:nvPicPr>
          <p:cNvPr id="3074" name="Picture 2" descr="Новые фотографии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7417" y="4534373"/>
            <a:ext cx="3562183" cy="21190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146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 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/>
            <a:r>
              <a:rPr lang="en-US" sz="8000" u="sng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Вирусы</a:t>
            </a:r>
            <a:r>
              <a:rPr lang="en-US" sz="80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spc="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(главная угроза) </a:t>
            </a:r>
            <a:r>
              <a:rPr lang="en-US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черви», трояны и </a:t>
            </a:r>
            <a:r>
              <a:rPr lang="en-US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т.д, 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которые скрытно проникают в компьютерные системы. </a:t>
            </a:r>
            <a:r>
              <a:rPr lang="ru-RU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в</a:t>
            </a:r>
            <a:r>
              <a:rPr lang="en-US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ирус</a:t>
            </a:r>
            <a:r>
              <a:rPr lang="ru-RU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ами</a:t>
            </a:r>
            <a:r>
              <a:rPr lang="en-US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сталкиваются 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пользователи устройств, так как незащищенные компьютеры и другие устройства легко могут заразиться компьютерным вирусом.</a:t>
            </a:r>
            <a:endParaRPr lang="en-US" sz="8000" spc="2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80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Спам</a:t>
            </a:r>
            <a:r>
              <a:rPr lang="ru-RU" sz="8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en-US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торой 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en-US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важности</a:t>
            </a:r>
            <a:r>
              <a:rPr lang="ru-RU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Доля 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спама среди почты иной раз достигает 70%. Письма,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призывающие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купить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таблетки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похудения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записаться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курсы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английского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языка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расходуют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интернет-трафик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забивают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каналы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связи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отвлекают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действительно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важных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дел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en-US" sz="80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аспространенный</a:t>
            </a:r>
            <a:r>
              <a:rPr lang="en-US" sz="80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внедрения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вирусов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троянских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8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sz="80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u="sng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Удаленный </a:t>
            </a:r>
            <a:r>
              <a:rPr lang="en-US" sz="8000" u="sng" spc="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взлом</a:t>
            </a:r>
            <a:r>
              <a:rPr lang="ru-RU" sz="8000" u="sng" spc="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читать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редактировать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хранящиеся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ваших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ПК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уничтожать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их по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своему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желанию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внедрять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вашу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сеть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следящие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вашими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действиями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собирающие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иную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информацию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даже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использовать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веб-камеры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устройств для </a:t>
            </a:r>
            <a:r>
              <a:rPr lang="en-US" sz="80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слежения</a:t>
            </a:r>
            <a:r>
              <a:rPr lang="en-US" sz="80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0" spc="2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8000" spc="22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8000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 flipH="1">
            <a:off x="3982452" y="624110"/>
            <a:ext cx="5594684" cy="735458"/>
          </a:xfrm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киберугроз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8524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r>
              <a:rPr lang="en-US" sz="6200" u="sng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Уязвимости</a:t>
            </a:r>
            <a:r>
              <a:rPr lang="en-US" sz="62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Ошибки и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недоработки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программах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которыми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потом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пользуются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хакеры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становятся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основой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вирусов</a:t>
            </a:r>
            <a:r>
              <a:rPr lang="ru-RU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Поиск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уязвимости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ведется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</a:t>
            </a:r>
            <a:r>
              <a:rPr lang="ru-RU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бесплатного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нелицензионного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тоже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повышает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шансы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получить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вирус</a:t>
            </a:r>
            <a:r>
              <a:rPr lang="ru-RU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6200" spc="2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6200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Утечка </a:t>
            </a:r>
            <a:r>
              <a:rPr lang="ru-RU" sz="6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данных</a:t>
            </a:r>
            <a:r>
              <a:rPr lang="en-US" sz="6200" u="sng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</a:t>
            </a:r>
            <a:r>
              <a:rPr lang="ru-RU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</a:t>
            </a:r>
            <a:r>
              <a:rPr lang="ru-RU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опасности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Skype, «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ВКонтакте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», «Instagram»,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электронная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почта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каналы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утечки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информации.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Телефоны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планшеты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ноутбуки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«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флешки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 и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внешние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жесткие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диски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можно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потерять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кто-то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может их </a:t>
            </a:r>
            <a:r>
              <a:rPr lang="en-US" sz="62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украсть</a:t>
            </a:r>
            <a:r>
              <a:rPr lang="en-US" sz="62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6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20000"/>
              </a:lnSpc>
            </a:pPr>
            <a:r>
              <a:rPr lang="en-US" sz="5000" spc="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u="sng" spc="22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Фишинг</a:t>
            </a:r>
            <a:r>
              <a:rPr lang="ru-RU" sz="6200" spc="22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пользователь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переходит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поддельный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который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полностью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имитирует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магазинов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банков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или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Госуслуг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оставить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фишинговом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злоумышленники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62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</a:t>
            </a:r>
            <a:r>
              <a:rPr lang="ru-RU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62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endParaRPr lang="ru-RU" sz="62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prstGeom prst="roundRect">
            <a:avLst/>
          </a:prstGeom>
          <a:ln>
            <a:solidFill>
              <a:schemeClr val="accent4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Виды киберугроз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1509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81683" y="588016"/>
            <a:ext cx="8911687" cy="747489"/>
          </a:xfrm>
        </p:spPr>
        <p:txBody>
          <a:bodyPr/>
          <a:lstStyle/>
          <a:p>
            <a:r>
              <a:rPr lang="ru-RU" dirty="0"/>
              <a:t>Социальные онлайн-риски: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89212" y="1239253"/>
            <a:ext cx="8915400" cy="4671969"/>
          </a:xfrm>
        </p:spPr>
        <p:txBody>
          <a:bodyPr/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Овершеринг - от англ. «overshare», раскрывать неуместное количество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деталей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личной жизни (в интернете, в частности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/>
          <a:srcRect l="15261" t="22533" r="8172" b="8717"/>
          <a:stretch/>
        </p:blipFill>
        <p:spPr>
          <a:xfrm>
            <a:off x="1395663" y="1986742"/>
            <a:ext cx="9805737" cy="4871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4486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2"/>
          <a:srcRect l="2500" t="17109" r="4011" b="5482"/>
          <a:stretch/>
        </p:blipFill>
        <p:spPr>
          <a:xfrm>
            <a:off x="156412" y="1191128"/>
            <a:ext cx="12163926" cy="56668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29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 онлайн-риски: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овершеринг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нужно знать?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Необходимо знать о возможных последствиях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овершеринга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стараться минимизировать риски, не выкладывая лишнюю информацию о себе в открытый доступ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Разобраться в настройках приватности и настроить аккаунт в социальных сетях. Можно с помощью специальных сайтов: https://privacy.kaspersky.com/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Помнить, что домашний адрес, телефон, откровенные фото, фото с дорогими подарками – не для всех в интернете!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аккаунт в социальной сети является публичным, следовать правилу «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think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before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post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(«думать перед тем, как опубликовать»).</a:t>
            </a:r>
          </a:p>
        </p:txBody>
      </p:sp>
    </p:spTree>
    <p:extLst>
      <p:ext uri="{BB962C8B-B14F-4D97-AF65-F5344CB8AC3E}">
        <p14:creationId xmlns:p14="http://schemas.microsoft.com/office/powerpoint/2010/main" val="195095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Онлайн-зависимость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признаки: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пищевого поведения (постоянное переедание или отказ от еды).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Яркие вспышки агрессии у ребенка при ограничении его во времени.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Увеличение времени за компьютерными играми, ночное общение в социальных сетях.</a:t>
            </a:r>
          </a:p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Приступы гнева в ответ на запрет пользоваться телефоном, планшетом и другими техническими средствами.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2" descr="Интернет-зависимость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394" y="90487"/>
            <a:ext cx="2936541" cy="2043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783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Основы кибербезопасности</a:t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Что нужно знать?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разглашать</a:t>
            </a:r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тайны</a:t>
            </a:r>
            <a:r>
              <a:rPr lang="ru-RU" sz="2400" spc="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Нельзя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бездумно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раздавать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свои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персональные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интернете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(ФИО,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номера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телефонов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sz="2400" spc="-2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Замечать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поддельные</a:t>
            </a:r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сайты</a:t>
            </a:r>
            <a:r>
              <a:rPr lang="en-US" sz="2400" spc="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Перед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тем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как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перейти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ссылке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изучите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часто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поддельного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сайта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похож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настоящий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например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vk-vk.com,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вместо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vk.com).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Если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ввести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на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таком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сайте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они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становятся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известны</a:t>
            </a:r>
            <a:r>
              <a:rPr lang="en-US" sz="2400" spc="-2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spc="-2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злоумышленнику</a:t>
            </a:r>
            <a:r>
              <a:rPr lang="ru-RU" sz="2400" spc="-2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400" dirty="0"/>
          </a:p>
        </p:txBody>
      </p:sp>
      <p:pic>
        <p:nvPicPr>
          <p:cNvPr id="4100" name="Picture 4" descr="Продолжая тему кибербезопасности.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537" y="5017169"/>
            <a:ext cx="2466474" cy="1840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587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413</TotalTime>
  <Words>799</Words>
  <Application>Microsoft Office PowerPoint</Application>
  <PresentationFormat>Широкоэкранный</PresentationFormat>
  <Paragraphs>63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20" baseType="lpstr">
      <vt:lpstr>Arial</vt:lpstr>
      <vt:lpstr>Century Gothic</vt:lpstr>
      <vt:lpstr>Inter</vt:lpstr>
      <vt:lpstr>Inter Bold</vt:lpstr>
      <vt:lpstr>Times New Roman</vt:lpstr>
      <vt:lpstr>Wingdings 3</vt:lpstr>
      <vt:lpstr>Легкий дым</vt:lpstr>
      <vt:lpstr>«Киберугрозы: основные методы защиты»</vt:lpstr>
      <vt:lpstr>+</vt:lpstr>
      <vt:lpstr> ы</vt:lpstr>
      <vt:lpstr>Виды киберугроз</vt:lpstr>
      <vt:lpstr>Социальные онлайн-риски:</vt:lpstr>
      <vt:lpstr>Презентация PowerPoint</vt:lpstr>
      <vt:lpstr>Социальные онлайн-риски: овершеринг, что нужно знать?</vt:lpstr>
      <vt:lpstr>Онлайн-зависимость признаки:</vt:lpstr>
      <vt:lpstr>  Основы кибербезопасности Что нужно знать?</vt:lpstr>
      <vt:lpstr>Основы кибербезопасности Что нужно знать?</vt:lpstr>
      <vt:lpstr>Вопрос-ответ</vt:lpstr>
      <vt:lpstr>Список использованных ресурсов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«Киберугрозы: основные методы защиты»</dc:title>
  <dc:creator>Пользователь</dc:creator>
  <cp:lastModifiedBy>Пользователь</cp:lastModifiedBy>
  <cp:revision>21</cp:revision>
  <dcterms:created xsi:type="dcterms:W3CDTF">2022-04-19T03:47:32Z</dcterms:created>
  <dcterms:modified xsi:type="dcterms:W3CDTF">2022-11-28T15:19:04Z</dcterms:modified>
</cp:coreProperties>
</file>