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3.jpeg" ContentType="image/jpeg"/>
  <Override PartName="/ppt/media/image8.jpeg" ContentType="image/jpeg"/>
  <Override PartName="/ppt/media/image10.jpeg" ContentType="image/jpeg"/>
  <Override PartName="/ppt/media/image16.jpeg" ContentType="image/jpeg"/>
  <Override PartName="/ppt/media/image15.png" ContentType="image/png"/>
  <Override PartName="/ppt/media/image5.jpeg" ContentType="image/jpeg"/>
  <Override PartName="/ppt/media/image14.png" ContentType="image/png"/>
  <Override PartName="/ppt/media/image1.png" ContentType="image/png"/>
  <Override PartName="/ppt/media/image9.jpeg" ContentType="image/jpeg"/>
  <Override PartName="/ppt/media/image3.png" ContentType="image/png"/>
  <Override PartName="/ppt/media/image2.png" ContentType="image/png"/>
  <Override PartName="/ppt/media/image4.jpeg" ContentType="image/jpeg"/>
  <Override PartName="/ppt/media/image6.jpeg" ContentType="image/jpeg"/>
  <Override PartName="/ppt/media/image7.jpeg" ContentType="image/jpeg"/>
  <Override PartName="/ppt/media/image11.png" ContentType="image/png"/>
  <Override PartName="/ppt/media/image12.jpeg" ContentType="image/jpeg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0691812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378756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body"/>
          </p:nvPr>
        </p:nvSpPr>
        <p:spPr>
          <a:xfrm>
            <a:off x="7041240" y="176868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body"/>
          </p:nvPr>
        </p:nvSpPr>
        <p:spPr>
          <a:xfrm>
            <a:off x="534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1" name="PlaceHolder 6"/>
          <p:cNvSpPr>
            <a:spLocks noGrp="1"/>
          </p:cNvSpPr>
          <p:nvPr>
            <p:ph type="body"/>
          </p:nvPr>
        </p:nvSpPr>
        <p:spPr>
          <a:xfrm>
            <a:off x="378756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92" name="PlaceHolder 7"/>
          <p:cNvSpPr>
            <a:spLocks noGrp="1"/>
          </p:cNvSpPr>
          <p:nvPr>
            <p:ph type="body"/>
          </p:nvPr>
        </p:nvSpPr>
        <p:spPr>
          <a:xfrm>
            <a:off x="7041240" y="4058640"/>
            <a:ext cx="3098160" cy="209088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534240" y="301320"/>
            <a:ext cx="9622080" cy="5850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464800" y="405864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3424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464800" y="1768680"/>
            <a:ext cx="46954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34240" y="4058640"/>
            <a:ext cx="962208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8073000" y="3265920"/>
            <a:ext cx="2615040" cy="3537720"/>
            <a:chOff x="8073000" y="3265920"/>
            <a:chExt cx="2615040" cy="3537720"/>
          </a:xfrm>
        </p:grpSpPr>
        <p:sp>
          <p:nvSpPr>
            <p:cNvPr id="1" name="Line 2"/>
            <p:cNvSpPr/>
            <p:nvPr/>
          </p:nvSpPr>
          <p:spPr>
            <a:xfrm flipH="1">
              <a:off x="9887760" y="3265920"/>
              <a:ext cx="800280" cy="10065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8073000" y="3516480"/>
              <a:ext cx="2615040" cy="32871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Line 4"/>
            <p:cNvSpPr/>
            <p:nvPr/>
          </p:nvSpPr>
          <p:spPr>
            <a:xfrm flipH="1">
              <a:off x="9024840" y="3620880"/>
              <a:ext cx="1663200" cy="20905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" name="Line 5"/>
            <p:cNvSpPr/>
            <p:nvPr/>
          </p:nvSpPr>
          <p:spPr>
            <a:xfrm flipH="1">
              <a:off x="9157320" y="3450960"/>
              <a:ext cx="1530720" cy="192420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" name="Line 6"/>
            <p:cNvSpPr/>
            <p:nvPr/>
          </p:nvSpPr>
          <p:spPr>
            <a:xfrm flipH="1">
              <a:off x="9574560" y="4059360"/>
              <a:ext cx="1113480" cy="140004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6" name="Line 7"/>
          <p:cNvSpPr/>
          <p:nvPr/>
        </p:nvSpPr>
        <p:spPr>
          <a:xfrm flipH="1">
            <a:off x="7214760" y="9000"/>
            <a:ext cx="3341160" cy="4199760"/>
          </a:xfrm>
          <a:prstGeom prst="line">
            <a:avLst/>
          </a:prstGeom>
          <a:ln cap="rnd"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Line 8"/>
          <p:cNvSpPr/>
          <p:nvPr/>
        </p:nvSpPr>
        <p:spPr>
          <a:xfrm flipH="1">
            <a:off x="5355720" y="100440"/>
            <a:ext cx="5332320" cy="6703200"/>
          </a:xfrm>
          <a:prstGeom prst="line">
            <a:avLst/>
          </a:prstGeom>
          <a:ln cap="rnd"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" name="Line 9"/>
          <p:cNvSpPr/>
          <p:nvPr/>
        </p:nvSpPr>
        <p:spPr>
          <a:xfrm flipH="1">
            <a:off x="6344640" y="251640"/>
            <a:ext cx="4343400" cy="5459760"/>
          </a:xfrm>
          <a:prstGeom prst="line">
            <a:avLst/>
          </a:prstGeom>
          <a:ln cap="rnd"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" name="Line 10"/>
          <p:cNvSpPr/>
          <p:nvPr/>
        </p:nvSpPr>
        <p:spPr>
          <a:xfrm flipH="1">
            <a:off x="6432120" y="34920"/>
            <a:ext cx="4255920" cy="5349960"/>
          </a:xfrm>
          <a:prstGeom prst="line">
            <a:avLst/>
          </a:prstGeom>
          <a:ln cap="rnd" w="316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" name="Line 11"/>
          <p:cNvSpPr/>
          <p:nvPr/>
        </p:nvSpPr>
        <p:spPr>
          <a:xfrm flipH="1">
            <a:off x="6879240" y="671400"/>
            <a:ext cx="3809160" cy="4788000"/>
          </a:xfrm>
          <a:prstGeom prst="line">
            <a:avLst/>
          </a:prstGeom>
          <a:ln cap="rnd" w="316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PlaceHolder 12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12" name="PlaceHolder 13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1"/>
          <p:cNvGrpSpPr/>
          <p:nvPr/>
        </p:nvGrpSpPr>
        <p:grpSpPr>
          <a:xfrm>
            <a:off x="8073000" y="3265920"/>
            <a:ext cx="2615040" cy="3537720"/>
            <a:chOff x="8073000" y="3265920"/>
            <a:chExt cx="2615040" cy="3537720"/>
          </a:xfrm>
        </p:grpSpPr>
        <p:sp>
          <p:nvSpPr>
            <p:cNvPr id="50" name="Line 2"/>
            <p:cNvSpPr/>
            <p:nvPr/>
          </p:nvSpPr>
          <p:spPr>
            <a:xfrm flipH="1">
              <a:off x="9887760" y="3265920"/>
              <a:ext cx="800280" cy="10065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1" name="Line 3"/>
            <p:cNvSpPr/>
            <p:nvPr/>
          </p:nvSpPr>
          <p:spPr>
            <a:xfrm flipH="1">
              <a:off x="8073000" y="3516480"/>
              <a:ext cx="2615040" cy="32871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2" name="Line 4"/>
            <p:cNvSpPr/>
            <p:nvPr/>
          </p:nvSpPr>
          <p:spPr>
            <a:xfrm flipH="1">
              <a:off x="9024840" y="3620880"/>
              <a:ext cx="1663200" cy="20905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3" name="Line 5"/>
            <p:cNvSpPr/>
            <p:nvPr/>
          </p:nvSpPr>
          <p:spPr>
            <a:xfrm flipH="1">
              <a:off x="9157320" y="3450960"/>
              <a:ext cx="1530720" cy="192420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4" name="Line 6"/>
            <p:cNvSpPr/>
            <p:nvPr/>
          </p:nvSpPr>
          <p:spPr>
            <a:xfrm flipH="1">
              <a:off x="9574560" y="4059360"/>
              <a:ext cx="1113480" cy="140004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55" name="PlaceHolder 7"/>
          <p:cNvSpPr>
            <a:spLocks noGrp="1"/>
          </p:cNvSpPr>
          <p:nvPr>
            <p:ph type="title"/>
          </p:nvPr>
        </p:nvSpPr>
        <p:spPr>
          <a:xfrm>
            <a:off x="534240" y="301320"/>
            <a:ext cx="9622080" cy="1261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56" name="PlaceHolder 8"/>
          <p:cNvSpPr>
            <a:spLocks noGrp="1"/>
          </p:cNvSpPr>
          <p:nvPr>
            <p:ph type="body"/>
          </p:nvPr>
        </p:nvSpPr>
        <p:spPr>
          <a:xfrm>
            <a:off x="534240" y="1768680"/>
            <a:ext cx="962208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0" y="-243360"/>
            <a:ext cx="10691640" cy="261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 algn="ctr">
              <a:lnSpc>
                <a:spcPct val="100000"/>
              </a:lnSpc>
            </a:pPr>
            <a:r>
              <a:rPr b="0" lang="ru-RU" sz="3700" spc="-1" strike="noStrike" cap="all">
                <a:solidFill>
                  <a:srgbClr val="55308d"/>
                </a:solidFill>
                <a:latin typeface="Montserrat Black"/>
              </a:rPr>
              <a:t>Дидактическая игра</a:t>
            </a:r>
            <a:br/>
            <a:r>
              <a:rPr b="0" lang="ru-RU" sz="3700" spc="-1" strike="noStrike" cap="all">
                <a:solidFill>
                  <a:srgbClr val="55308d"/>
                </a:solidFill>
                <a:latin typeface="Montserrat Black"/>
              </a:rPr>
              <a:t>«Знакомство с водным транспортом»</a:t>
            </a:r>
            <a:endParaRPr b="0" lang="ru-RU" sz="3700" spc="-1" strike="noStrike"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-3030120" y="-3779640"/>
            <a:ext cx="2799000" cy="5578200"/>
          </a:xfrm>
          <a:prstGeom prst="snip2DiagRect">
            <a:avLst>
              <a:gd name="adj1" fmla="val 995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95" name="Group 3"/>
          <p:cNvGrpSpPr/>
          <p:nvPr/>
        </p:nvGrpSpPr>
        <p:grpSpPr>
          <a:xfrm>
            <a:off x="8073000" y="3265920"/>
            <a:ext cx="2615040" cy="3537720"/>
            <a:chOff x="8073000" y="3265920"/>
            <a:chExt cx="2615040" cy="3537720"/>
          </a:xfrm>
        </p:grpSpPr>
        <p:sp>
          <p:nvSpPr>
            <p:cNvPr id="96" name="Line 4"/>
            <p:cNvSpPr/>
            <p:nvPr/>
          </p:nvSpPr>
          <p:spPr>
            <a:xfrm flipH="1">
              <a:off x="9887760" y="3265920"/>
              <a:ext cx="800280" cy="10065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7" name="Line 5"/>
            <p:cNvSpPr/>
            <p:nvPr/>
          </p:nvSpPr>
          <p:spPr>
            <a:xfrm flipH="1">
              <a:off x="8073000" y="3516480"/>
              <a:ext cx="2615040" cy="32871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8" name="Line 6"/>
            <p:cNvSpPr/>
            <p:nvPr/>
          </p:nvSpPr>
          <p:spPr>
            <a:xfrm flipH="1">
              <a:off x="9024840" y="3620880"/>
              <a:ext cx="1663200" cy="20905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9" name="Line 7"/>
            <p:cNvSpPr/>
            <p:nvPr/>
          </p:nvSpPr>
          <p:spPr>
            <a:xfrm flipH="1">
              <a:off x="9157320" y="3450960"/>
              <a:ext cx="1530720" cy="192420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0" name="Line 8"/>
            <p:cNvSpPr/>
            <p:nvPr/>
          </p:nvSpPr>
          <p:spPr>
            <a:xfrm flipH="1">
              <a:off x="9574560" y="4059360"/>
              <a:ext cx="1113480" cy="140004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315000" y="3026520"/>
            <a:ext cx="2904480" cy="4195440"/>
          </a:xfrm>
          <a:prstGeom prst="rect">
            <a:avLst/>
          </a:prstGeom>
          <a:ln>
            <a:noFill/>
          </a:ln>
        </p:spPr>
      </p:pic>
      <p:pic>
        <p:nvPicPr>
          <p:cNvPr id="102" name="" descr=""/>
          <p:cNvPicPr/>
          <p:nvPr/>
        </p:nvPicPr>
        <p:blipFill>
          <a:blip r:embed="rId2"/>
          <a:stretch/>
        </p:blipFill>
        <p:spPr>
          <a:xfrm>
            <a:off x="7292880" y="3094920"/>
            <a:ext cx="2998440" cy="4206240"/>
          </a:xfrm>
          <a:prstGeom prst="rect">
            <a:avLst/>
          </a:prstGeom>
          <a:ln>
            <a:noFill/>
          </a:ln>
        </p:spPr>
      </p:pic>
      <p:pic>
        <p:nvPicPr>
          <p:cNvPr id="103" name="" descr=""/>
          <p:cNvPicPr/>
          <p:nvPr/>
        </p:nvPicPr>
        <p:blipFill>
          <a:blip r:embed="rId3"/>
          <a:stretch/>
        </p:blipFill>
        <p:spPr>
          <a:xfrm>
            <a:off x="3598560" y="3094920"/>
            <a:ext cx="3283200" cy="4126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1102680" y="793080"/>
            <a:ext cx="8304120" cy="579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56000"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Montserrat Black"/>
              </a:rPr>
              <a:t>Цель</a:t>
            </a:r>
            <a:r>
              <a:rPr b="0" lang="ru-RU" sz="2400" spc="-1" strike="noStrike">
                <a:solidFill>
                  <a:srgbClr val="0f496f"/>
                </a:solidFill>
                <a:latin typeface="Montserrat Black"/>
              </a:rPr>
              <a:t> : формирование представлений детей младшего возраста о видах водного транспорта.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Montserrat Black"/>
              </a:rPr>
              <a:t>Задачи</a:t>
            </a:r>
            <a:r>
              <a:rPr b="0" lang="ru-RU" sz="2400" spc="-1" strike="noStrike">
                <a:solidFill>
                  <a:srgbClr val="0f496f"/>
                </a:solidFill>
                <a:latin typeface="Montserrat Black"/>
              </a:rPr>
              <a:t> : 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Montserrat Black"/>
              </a:rPr>
              <a:t>1</a:t>
            </a:r>
            <a:r>
              <a:rPr b="0" lang="ru-RU" sz="2400" spc="-1" strike="noStrike">
                <a:solidFill>
                  <a:srgbClr val="0f496f"/>
                </a:solidFill>
                <a:latin typeface="Montserrat Black"/>
              </a:rPr>
              <a:t>. Развивать представления детей о назначении и использовании различных видов водного транспорта.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Montserrat Black"/>
              </a:rPr>
              <a:t>2</a:t>
            </a:r>
            <a:r>
              <a:rPr b="0" lang="ru-RU" sz="2400" spc="-1" strike="noStrike">
                <a:solidFill>
                  <a:srgbClr val="0f496f"/>
                </a:solidFill>
                <a:latin typeface="Montserrat Black"/>
              </a:rPr>
              <a:t>. Формировать словарь такими словами как “моторная лодка», вёсельная лодка», подводная лодка»,  «катер», «теплоход», «парусник”.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Montserrat Black"/>
              </a:rPr>
              <a:t>3</a:t>
            </a:r>
            <a:r>
              <a:rPr b="0" lang="ru-RU" sz="2400" spc="-1" strike="noStrike">
                <a:solidFill>
                  <a:srgbClr val="0f496f"/>
                </a:solidFill>
                <a:latin typeface="Montserrat Black"/>
              </a:rPr>
              <a:t>. Развивать умение сравнивать водные виды транспорта по признакам “большой-»маленький”, “быстрый»-»медленный”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Montserrat Black"/>
              </a:rPr>
              <a:t>4</a:t>
            </a:r>
            <a:r>
              <a:rPr b="0" lang="ru-RU" sz="2400" spc="-1" strike="noStrike">
                <a:solidFill>
                  <a:srgbClr val="0f496f"/>
                </a:solidFill>
                <a:latin typeface="Montserrat Black"/>
              </a:rPr>
              <a:t>. Работать с предлогами “по», «под” (под водой, по воде).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Montserrat Black"/>
              </a:rPr>
              <a:t>5</a:t>
            </a:r>
            <a:r>
              <a:rPr b="0" lang="ru-RU" sz="2400" spc="-1" strike="noStrike">
                <a:solidFill>
                  <a:srgbClr val="0f496f"/>
                </a:solidFill>
                <a:latin typeface="Montserrat Black"/>
              </a:rPr>
              <a:t>. </a:t>
            </a:r>
            <a:r>
              <a:rPr b="0" lang="ru-RU" sz="2400" spc="-1" strike="noStrike">
                <a:solidFill>
                  <a:srgbClr val="0f496f"/>
                </a:solidFill>
                <a:latin typeface="Gill Sans Nova"/>
              </a:rPr>
              <a:t>Развивать смекалку</a:t>
            </a:r>
            <a:r>
              <a:rPr b="0" lang="en-US" sz="2400" spc="-1" strike="noStrike">
                <a:solidFill>
                  <a:srgbClr val="0f496f"/>
                </a:solidFill>
                <a:latin typeface="Gill Sans Nova"/>
              </a:rPr>
              <a:t>,</a:t>
            </a:r>
            <a:r>
              <a:rPr b="0" lang="ru-RU" sz="2400" spc="-1" strike="noStrike">
                <a:solidFill>
                  <a:srgbClr val="0f496f"/>
                </a:solidFill>
                <a:latin typeface="Gill Sans Nova"/>
              </a:rPr>
              <a:t> речевую активность</a:t>
            </a:r>
            <a:r>
              <a:rPr b="0" lang="en-US" sz="2400" spc="-1" strike="noStrike">
                <a:solidFill>
                  <a:srgbClr val="0f496f"/>
                </a:solidFill>
                <a:latin typeface="Gill Sans Nova"/>
              </a:rPr>
              <a:t>,</a:t>
            </a:r>
            <a:r>
              <a:rPr b="0" lang="ru-RU" sz="2400" spc="-1" strike="noStrike">
                <a:solidFill>
                  <a:srgbClr val="0f496f"/>
                </a:solidFill>
                <a:latin typeface="Gill Sans Nova"/>
              </a:rPr>
              <a:t> быстроту мышления, умственные способности</a:t>
            </a:r>
            <a:r>
              <a:rPr b="0" lang="en-US" sz="2400" spc="-1" strike="noStrike">
                <a:solidFill>
                  <a:srgbClr val="0f496f"/>
                </a:solidFill>
                <a:latin typeface="Gill Sans Nova"/>
              </a:rPr>
              <a:t>,</a:t>
            </a:r>
            <a:r>
              <a:rPr b="0" lang="ru-RU" sz="2400" spc="-1" strike="noStrike">
                <a:solidFill>
                  <a:srgbClr val="0f496f"/>
                </a:solidFill>
                <a:latin typeface="Gill Sans Nova"/>
              </a:rPr>
              <a:t> зрительное восприятие.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Gill Sans Nova"/>
              </a:rPr>
              <a:t>6</a:t>
            </a:r>
            <a:r>
              <a:rPr b="0" lang="ru-RU" sz="2400" spc="-1" strike="noStrike">
                <a:solidFill>
                  <a:srgbClr val="0f496f"/>
                </a:solidFill>
                <a:latin typeface="Gill Sans Nova"/>
              </a:rPr>
              <a:t>. Воспитывать самостоятельность</a:t>
            </a:r>
            <a:r>
              <a:rPr b="0" lang="en-US" sz="2400" spc="-1" strike="noStrike">
                <a:solidFill>
                  <a:srgbClr val="0f496f"/>
                </a:solidFill>
                <a:latin typeface="Gill Sans Nova"/>
              </a:rPr>
              <a:t>,</a:t>
            </a:r>
            <a:r>
              <a:rPr b="0" lang="ru-RU" sz="2400" spc="-1" strike="noStrike">
                <a:solidFill>
                  <a:srgbClr val="0f496f"/>
                </a:solidFill>
                <a:latin typeface="Gill Sans Nova"/>
              </a:rPr>
              <a:t> быстроту реакции, внимательность.</a:t>
            </a: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6" descr="Изображение выглядит как искусство, Детское искусство, рисунок, в помещении&#10;&#10;Автоматически созданное описание"/>
          <p:cNvPicPr/>
          <p:nvPr/>
        </p:nvPicPr>
        <p:blipFill>
          <a:blip r:embed="rId1"/>
          <a:srcRect l="0" t="0" r="10207" b="0"/>
          <a:stretch/>
        </p:blipFill>
        <p:spPr>
          <a:xfrm>
            <a:off x="936000" y="1800000"/>
            <a:ext cx="4319640" cy="5212440"/>
          </a:xfrm>
          <a:prstGeom prst="rect">
            <a:avLst/>
          </a:prstGeom>
          <a:ln>
            <a:noFill/>
          </a:ln>
        </p:spPr>
      </p:pic>
      <p:sp>
        <p:nvSpPr>
          <p:cNvPr id="106" name="CustomShape 1"/>
          <p:cNvSpPr/>
          <p:nvPr/>
        </p:nvSpPr>
        <p:spPr>
          <a:xfrm>
            <a:off x="4356000" y="1031400"/>
            <a:ext cx="5483520" cy="39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285840" indent="-28512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grpSp>
        <p:nvGrpSpPr>
          <p:cNvPr id="107" name="Group 2"/>
          <p:cNvGrpSpPr/>
          <p:nvPr/>
        </p:nvGrpSpPr>
        <p:grpSpPr>
          <a:xfrm>
            <a:off x="8073000" y="3265920"/>
            <a:ext cx="2615040" cy="3537720"/>
            <a:chOff x="8073000" y="3265920"/>
            <a:chExt cx="2615040" cy="3537720"/>
          </a:xfrm>
        </p:grpSpPr>
        <p:sp>
          <p:nvSpPr>
            <p:cNvPr id="108" name="Line 3"/>
            <p:cNvSpPr/>
            <p:nvPr/>
          </p:nvSpPr>
          <p:spPr>
            <a:xfrm flipH="1">
              <a:off x="9887760" y="3265920"/>
              <a:ext cx="800280" cy="10065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9" name="Line 4"/>
            <p:cNvSpPr/>
            <p:nvPr/>
          </p:nvSpPr>
          <p:spPr>
            <a:xfrm flipH="1">
              <a:off x="8073000" y="3516480"/>
              <a:ext cx="2615040" cy="32871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0" name="Line 5"/>
            <p:cNvSpPr/>
            <p:nvPr/>
          </p:nvSpPr>
          <p:spPr>
            <a:xfrm flipH="1">
              <a:off x="9024840" y="3620880"/>
              <a:ext cx="1663200" cy="20905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1" name="Line 6"/>
            <p:cNvSpPr/>
            <p:nvPr/>
          </p:nvSpPr>
          <p:spPr>
            <a:xfrm flipH="1">
              <a:off x="9157320" y="3450960"/>
              <a:ext cx="1530720" cy="192420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2" name="Line 7"/>
            <p:cNvSpPr/>
            <p:nvPr/>
          </p:nvSpPr>
          <p:spPr>
            <a:xfrm flipH="1">
              <a:off x="9574560" y="4059360"/>
              <a:ext cx="1113480" cy="140004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13" name="CustomShape 8"/>
          <p:cNvSpPr/>
          <p:nvPr/>
        </p:nvSpPr>
        <p:spPr>
          <a:xfrm>
            <a:off x="441000" y="7559280"/>
            <a:ext cx="3218040" cy="3779640"/>
          </a:xfrm>
          <a:prstGeom prst="snip2DiagRect">
            <a:avLst>
              <a:gd name="adj1" fmla="val 11518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14" name="Рисунок 6_0" descr="Изображение выглядит как Детское искусство, в помещении&#10;&#10;Автоматически созданное описание"/>
          <p:cNvPicPr/>
          <p:nvPr/>
        </p:nvPicPr>
        <p:blipFill>
          <a:blip r:embed="rId2"/>
          <a:srcRect l="0" t="1978" r="0" b="1978"/>
          <a:stretch/>
        </p:blipFill>
        <p:spPr>
          <a:xfrm>
            <a:off x="5616000" y="1800000"/>
            <a:ext cx="4607640" cy="2712240"/>
          </a:xfrm>
          <a:prstGeom prst="rect">
            <a:avLst/>
          </a:prstGeom>
          <a:ln>
            <a:noFill/>
          </a:ln>
        </p:spPr>
      </p:pic>
      <p:pic>
        <p:nvPicPr>
          <p:cNvPr id="115" name="Рисунок 8_0" descr="Изображение выглядит как утюг, Детское искусство, в помещении, устройство&#10;&#10;Автоматически созданное описание"/>
          <p:cNvPicPr/>
          <p:nvPr/>
        </p:nvPicPr>
        <p:blipFill>
          <a:blip r:embed="rId3"/>
          <a:srcRect l="0" t="4218" r="0" b="0"/>
          <a:stretch/>
        </p:blipFill>
        <p:spPr>
          <a:xfrm>
            <a:off x="5616000" y="4608000"/>
            <a:ext cx="4607640" cy="2375640"/>
          </a:xfrm>
          <a:prstGeom prst="rect">
            <a:avLst/>
          </a:prstGeom>
          <a:ln>
            <a:noFill/>
          </a:ln>
        </p:spPr>
      </p:pic>
      <p:sp>
        <p:nvSpPr>
          <p:cNvPr id="116" name="CustomShape 9"/>
          <p:cNvSpPr/>
          <p:nvPr/>
        </p:nvSpPr>
        <p:spPr>
          <a:xfrm>
            <a:off x="876600" y="237960"/>
            <a:ext cx="9269640" cy="1027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55308d"/>
                </a:solidFill>
                <a:latin typeface="Arial"/>
              </a:rPr>
              <a:t>Дидактическая игра «Знакомство с водным транспортом» ( залами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55308d"/>
                </a:solidFill>
                <a:latin typeface="Arial"/>
              </a:rPr>
              <a:t>нированные большие и маленькие карточки с пустыми квадратиками </a:t>
            </a:r>
            <a:endParaRPr b="0" lang="ru-RU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200" spc="-1" strike="noStrike">
                <a:solidFill>
                  <a:srgbClr val="55308d"/>
                </a:solidFill>
                <a:latin typeface="Arial"/>
              </a:rPr>
              <a:t>на липучках с водным транспортом).</a:t>
            </a:r>
            <a:endParaRPr b="0" lang="ru-RU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"/>
          <p:cNvGrpSpPr/>
          <p:nvPr/>
        </p:nvGrpSpPr>
        <p:grpSpPr>
          <a:xfrm>
            <a:off x="8073000" y="3265920"/>
            <a:ext cx="2615040" cy="3537720"/>
            <a:chOff x="8073000" y="3265920"/>
            <a:chExt cx="2615040" cy="3537720"/>
          </a:xfrm>
        </p:grpSpPr>
        <p:sp>
          <p:nvSpPr>
            <p:cNvPr id="118" name="Line 2"/>
            <p:cNvSpPr/>
            <p:nvPr/>
          </p:nvSpPr>
          <p:spPr>
            <a:xfrm flipH="1">
              <a:off x="9887760" y="3265920"/>
              <a:ext cx="800280" cy="10065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9" name="Line 3"/>
            <p:cNvSpPr/>
            <p:nvPr/>
          </p:nvSpPr>
          <p:spPr>
            <a:xfrm flipH="1">
              <a:off x="8073000" y="3516480"/>
              <a:ext cx="2615040" cy="32871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20" name="Line 4"/>
            <p:cNvSpPr/>
            <p:nvPr/>
          </p:nvSpPr>
          <p:spPr>
            <a:xfrm flipH="1">
              <a:off x="9024840" y="3620880"/>
              <a:ext cx="1663200" cy="20905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21" name="Line 5"/>
            <p:cNvSpPr/>
            <p:nvPr/>
          </p:nvSpPr>
          <p:spPr>
            <a:xfrm flipH="1">
              <a:off x="9157320" y="3450960"/>
              <a:ext cx="1530720" cy="192420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22" name="Line 6"/>
            <p:cNvSpPr/>
            <p:nvPr/>
          </p:nvSpPr>
          <p:spPr>
            <a:xfrm flipH="1">
              <a:off x="9574560" y="4059360"/>
              <a:ext cx="1113480" cy="140004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pic>
        <p:nvPicPr>
          <p:cNvPr id="123" name="Объект 4" descr="Изображение выглядит как в помещении, одежда, ребенок, начинающий ходить, Человеческое лицо&#10;&#10;Автоматически созданное описание"/>
          <p:cNvPicPr/>
          <p:nvPr/>
        </p:nvPicPr>
        <p:blipFill>
          <a:blip r:embed="rId1"/>
          <a:srcRect l="0" t="9881" r="0" b="47946"/>
          <a:stretch/>
        </p:blipFill>
        <p:spPr>
          <a:xfrm>
            <a:off x="288000" y="2592000"/>
            <a:ext cx="4824000" cy="4032000"/>
          </a:xfrm>
          <a:prstGeom prst="rect">
            <a:avLst/>
          </a:prstGeom>
          <a:ln>
            <a:noFill/>
          </a:ln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" name="Объект 4_0" descr="Изображение выглядит как в помещении, девочка, одежда, Обучение&#10;&#10;Автоматически созданное описание"/>
          <p:cNvPicPr/>
          <p:nvPr/>
        </p:nvPicPr>
        <p:blipFill>
          <a:blip r:embed="rId2"/>
          <a:srcRect l="0" t="21060" r="0" b="36753"/>
          <a:stretch/>
        </p:blipFill>
        <p:spPr>
          <a:xfrm>
            <a:off x="5472000" y="2592000"/>
            <a:ext cx="5040000" cy="4032000"/>
          </a:xfrm>
          <a:prstGeom prst="rect">
            <a:avLst/>
          </a:prstGeom>
          <a:ln>
            <a:noFill/>
          </a:ln>
        </p:spPr>
      </p:pic>
      <p:sp>
        <p:nvSpPr>
          <p:cNvPr id="125" name="CustomShape 7"/>
          <p:cNvSpPr/>
          <p:nvPr/>
        </p:nvSpPr>
        <p:spPr>
          <a:xfrm>
            <a:off x="792000" y="357840"/>
            <a:ext cx="9273960" cy="1369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latin typeface="Times New Roman"/>
              </a:rPr>
              <a:t>Ход игры:</a:t>
            </a:r>
            <a:r>
              <a:rPr b="0" lang="ru-RU" sz="2000" spc="-1" strike="noStrike">
                <a:latin typeface="Times New Roman"/>
              </a:rPr>
              <a:t> воспитатель раскладывает перед ребятами игру, затем загадывает им</a:t>
            </a:r>
            <a:endParaRPr b="0" lang="ru-RU" sz="2000" spc="-1" strike="noStrike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Times New Roman"/>
              </a:rPr>
              <a:t>загадки (каждая загадка на 1 вид транспорта). Когда загадка разгадана, воспитатель </a:t>
            </a:r>
            <a:endParaRPr b="0" lang="ru-RU" sz="2000" spc="-1" strike="noStrike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Times New Roman"/>
              </a:rPr>
              <a:t>проговаривает: « Кладем маленькую карточку, например, в самый первый квадратик</a:t>
            </a:r>
            <a:endParaRPr b="0" lang="ru-RU" sz="2000" spc="-1" strike="noStrike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Times New Roman"/>
              </a:rPr>
              <a:t>слева, затем, в первый квадратик сверху и т. д. Так, дети заполняют все пустые </a:t>
            </a:r>
            <a:endParaRPr b="0" lang="ru-RU" sz="2000" spc="-1" strike="noStrike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b="0" lang="ru-RU" sz="2000" spc="-1" strike="noStrike">
                <a:latin typeface="Times New Roman"/>
              </a:rPr>
              <a:t>квадратики.</a:t>
            </a:r>
            <a:endParaRPr b="0" lang="ru-RU" sz="20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 1"/>
          <p:cNvSpPr/>
          <p:nvPr/>
        </p:nvSpPr>
        <p:spPr>
          <a:xfrm flipH="1">
            <a:off x="7214760" y="9000"/>
            <a:ext cx="3341160" cy="4199760"/>
          </a:xfrm>
          <a:prstGeom prst="line">
            <a:avLst/>
          </a:prstGeom>
          <a:ln cap="rnd"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7" name="Line 2"/>
          <p:cNvSpPr/>
          <p:nvPr/>
        </p:nvSpPr>
        <p:spPr>
          <a:xfrm flipH="1">
            <a:off x="5355720" y="100440"/>
            <a:ext cx="5332320" cy="6703200"/>
          </a:xfrm>
          <a:prstGeom prst="line">
            <a:avLst/>
          </a:prstGeom>
          <a:ln cap="rnd"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8" name="Line 3"/>
          <p:cNvSpPr/>
          <p:nvPr/>
        </p:nvSpPr>
        <p:spPr>
          <a:xfrm flipH="1">
            <a:off x="6344640" y="251640"/>
            <a:ext cx="4343400" cy="5459760"/>
          </a:xfrm>
          <a:prstGeom prst="line">
            <a:avLst/>
          </a:prstGeom>
          <a:ln cap="rnd" w="1260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29" name="Line 4"/>
          <p:cNvSpPr/>
          <p:nvPr/>
        </p:nvSpPr>
        <p:spPr>
          <a:xfrm flipH="1">
            <a:off x="6432120" y="34920"/>
            <a:ext cx="4255920" cy="5349960"/>
          </a:xfrm>
          <a:prstGeom prst="line">
            <a:avLst/>
          </a:prstGeom>
          <a:ln cap="rnd" w="316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0" name="Line 5"/>
          <p:cNvSpPr/>
          <p:nvPr/>
        </p:nvSpPr>
        <p:spPr>
          <a:xfrm flipH="1">
            <a:off x="6879240" y="671400"/>
            <a:ext cx="3809160" cy="4788000"/>
          </a:xfrm>
          <a:prstGeom prst="line">
            <a:avLst/>
          </a:prstGeom>
          <a:ln cap="rnd" w="31680">
            <a:solidFill>
              <a:schemeClr val="tx1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131" name="Объект 4" descr=""/>
          <p:cNvPicPr/>
          <p:nvPr/>
        </p:nvPicPr>
        <p:blipFill>
          <a:blip r:embed="rId1"/>
          <a:srcRect l="3686" t="0" r="6521" b="0"/>
          <a:stretch/>
        </p:blipFill>
        <p:spPr>
          <a:xfrm>
            <a:off x="5832000" y="4032000"/>
            <a:ext cx="3383640" cy="3239640"/>
          </a:xfrm>
          <a:prstGeom prst="rect">
            <a:avLst/>
          </a:prstGeom>
          <a:ln w="15840">
            <a:solidFill>
              <a:srgbClr val="ffffff">
                <a:alpha val="40000"/>
              </a:srgbClr>
            </a:solidFill>
            <a:round/>
          </a:ln>
          <a:effectLst>
            <a:innerShdw blurRad="57150" dir="14460000" dist="38100">
              <a:srgbClr val="000000">
                <a:alpha val="70000"/>
              </a:srgbClr>
            </a:innerShdw>
          </a:effectLst>
        </p:spPr>
      </p:pic>
      <p:grpSp>
        <p:nvGrpSpPr>
          <p:cNvPr id="132" name="Group 6"/>
          <p:cNvGrpSpPr/>
          <p:nvPr/>
        </p:nvGrpSpPr>
        <p:grpSpPr>
          <a:xfrm>
            <a:off x="8073000" y="3265920"/>
            <a:ext cx="2615040" cy="3537720"/>
            <a:chOff x="8073000" y="3265920"/>
            <a:chExt cx="2615040" cy="3537720"/>
          </a:xfrm>
        </p:grpSpPr>
        <p:sp>
          <p:nvSpPr>
            <p:cNvPr id="133" name="Line 7"/>
            <p:cNvSpPr/>
            <p:nvPr/>
          </p:nvSpPr>
          <p:spPr>
            <a:xfrm flipH="1">
              <a:off x="9887760" y="3265920"/>
              <a:ext cx="800280" cy="10065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4" name="Line 8"/>
            <p:cNvSpPr/>
            <p:nvPr/>
          </p:nvSpPr>
          <p:spPr>
            <a:xfrm flipH="1">
              <a:off x="8073000" y="3516480"/>
              <a:ext cx="2615040" cy="32871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5" name="Line 9"/>
            <p:cNvSpPr/>
            <p:nvPr/>
          </p:nvSpPr>
          <p:spPr>
            <a:xfrm flipH="1">
              <a:off x="9024840" y="3620880"/>
              <a:ext cx="1663200" cy="20905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6" name="Line 10"/>
            <p:cNvSpPr/>
            <p:nvPr/>
          </p:nvSpPr>
          <p:spPr>
            <a:xfrm flipH="1">
              <a:off x="9157320" y="3450960"/>
              <a:ext cx="1530720" cy="192420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37" name="Line 11"/>
            <p:cNvSpPr/>
            <p:nvPr/>
          </p:nvSpPr>
          <p:spPr>
            <a:xfrm flipH="1">
              <a:off x="9574560" y="4059360"/>
              <a:ext cx="1113480" cy="140004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pic>
        <p:nvPicPr>
          <p:cNvPr id="138" name="Объект 4_1" descr=""/>
          <p:cNvPicPr/>
          <p:nvPr/>
        </p:nvPicPr>
        <p:blipFill>
          <a:blip r:embed="rId2"/>
          <a:srcRect l="0" t="0" r="0" b="25010"/>
          <a:stretch/>
        </p:blipFill>
        <p:spPr>
          <a:xfrm>
            <a:off x="2808000" y="1008000"/>
            <a:ext cx="5328000" cy="2519640"/>
          </a:xfrm>
          <a:prstGeom prst="rect">
            <a:avLst/>
          </a:prstGeom>
          <a:ln>
            <a:noFill/>
          </a:ln>
        </p:spPr>
      </p:pic>
      <p:pic>
        <p:nvPicPr>
          <p:cNvPr id="139" name="" descr=""/>
          <p:cNvPicPr/>
          <p:nvPr/>
        </p:nvPicPr>
        <p:blipFill>
          <a:blip r:embed="rId3"/>
          <a:stretch/>
        </p:blipFill>
        <p:spPr>
          <a:xfrm>
            <a:off x="1368000" y="4032000"/>
            <a:ext cx="3672000" cy="3383640"/>
          </a:xfrm>
          <a:prstGeom prst="rect">
            <a:avLst/>
          </a:prstGeom>
          <a:ln>
            <a:noFill/>
          </a:ln>
        </p:spPr>
      </p:pic>
      <p:sp>
        <p:nvSpPr>
          <p:cNvPr id="140" name="CustomShape 12"/>
          <p:cNvSpPr/>
          <p:nvPr/>
        </p:nvSpPr>
        <p:spPr>
          <a:xfrm>
            <a:off x="3960000" y="360000"/>
            <a:ext cx="7055640" cy="54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latin typeface="Times New Roman"/>
              </a:rPr>
              <a:t>Дети в работе!</a:t>
            </a:r>
            <a:endParaRPr b="0" lang="ru-RU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1083960" y="-1536840"/>
            <a:ext cx="7483680" cy="39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600" spc="-1" strike="noStrike">
                <a:solidFill>
                  <a:srgbClr val="0f496f"/>
                </a:solidFill>
                <a:latin typeface="Montserrat Black"/>
              </a:rPr>
              <a:t>Загадки :</a:t>
            </a:r>
            <a:endParaRPr b="0" lang="ru-RU" sz="2600" spc="-1" strike="noStrike">
              <a:latin typeface="Arial"/>
            </a:endParaRPr>
          </a:p>
        </p:txBody>
      </p:sp>
      <p:sp>
        <p:nvSpPr>
          <p:cNvPr id="142" name="CustomShape 2"/>
          <p:cNvSpPr/>
          <p:nvPr/>
        </p:nvSpPr>
        <p:spPr>
          <a:xfrm>
            <a:off x="477000" y="792000"/>
            <a:ext cx="535464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Под водой железный кит,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Днём и ночью кит не спит,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Днём и ночью под водой</a:t>
            </a:r>
            <a:br/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Охраняет твой покой. ( Подводная лодка)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3" name="CustomShape 3"/>
          <p:cNvSpPr/>
          <p:nvPr/>
        </p:nvSpPr>
        <p:spPr>
          <a:xfrm>
            <a:off x="1440000" y="2088000"/>
            <a:ext cx="5354640" cy="11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360">
              <a:lnSpc>
                <a:spcPct val="100000"/>
              </a:lnSpc>
              <a:buClr>
                <a:srgbClr val="111111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Деревянная посудина</a:t>
            </a:r>
            <a:br/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По реке плывет.</a:t>
            </a:r>
            <a:br/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Рассекая волны носом,</a:t>
            </a:r>
            <a:br/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Веслами гребет. ( Лодка)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4" name="CustomShape 4"/>
          <p:cNvSpPr/>
          <p:nvPr/>
        </p:nvSpPr>
        <p:spPr>
          <a:xfrm>
            <a:off x="432000" y="3949560"/>
            <a:ext cx="5354640" cy="14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343080" indent="-342360">
              <a:lnSpc>
                <a:spcPct val="100000"/>
              </a:lnSpc>
              <a:buClr>
                <a:srgbClr val="111111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Белоснежный альбатрос</a:t>
            </a:r>
            <a:br/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По морю людей везёт.</a:t>
            </a:r>
            <a:br/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Вы ответьте на вопрос:</a:t>
            </a:r>
            <a:br/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Что же это? — … ( Теплоход)</a:t>
            </a:r>
            <a:endParaRPr b="0" lang="ru-RU" sz="1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buClr>
                <a:srgbClr val="111111"/>
              </a:buClr>
              <a:buFont typeface="Arial"/>
              <a:buChar char="•"/>
            </a:pPr>
            <a:r>
              <a:rPr b="0" lang="ru-RU" sz="1800" spc="-1" strike="noStrike">
                <a:solidFill>
                  <a:srgbClr val="111111"/>
                </a:solidFill>
                <a:latin typeface="Times New Roman"/>
                <a:ea typeface="DejaVu Sans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5" name="Рисунок 3" descr="Изображение выглядит как плавсредство, Катание на лодке, весло, лодка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5112000" y="1656000"/>
            <a:ext cx="2447640" cy="1954800"/>
          </a:xfrm>
          <a:prstGeom prst="rect">
            <a:avLst/>
          </a:prstGeom>
          <a:ln>
            <a:noFill/>
          </a:ln>
        </p:spPr>
      </p:pic>
      <p:pic>
        <p:nvPicPr>
          <p:cNvPr id="146" name="Рисунок 7" descr="Изображение выглядит как подводная лодка, транспорт, плавсредство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7704000" y="164520"/>
            <a:ext cx="2735640" cy="1635120"/>
          </a:xfrm>
          <a:prstGeom prst="rect">
            <a:avLst/>
          </a:prstGeom>
          <a:ln>
            <a:noFill/>
          </a:ln>
        </p:spPr>
      </p:pic>
      <p:sp>
        <p:nvSpPr>
          <p:cNvPr id="147" name="CustomShape 5"/>
          <p:cNvSpPr/>
          <p:nvPr/>
        </p:nvSpPr>
        <p:spPr>
          <a:xfrm>
            <a:off x="1970280" y="4968000"/>
            <a:ext cx="3520800" cy="132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latin typeface="Times New Roman"/>
              </a:rPr>
              <a:t>На море, в реках и озерах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latin typeface="Times New Roman"/>
              </a:rPr>
              <a:t>Я плаваю проворный скорый,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latin typeface="Times New Roman"/>
              </a:rPr>
              <a:t>Среди военных кораблей, 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latin typeface="Times New Roman"/>
              </a:rPr>
              <a:t>Известен легкостью своей (Катер)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7992000" y="2206080"/>
            <a:ext cx="2257560" cy="225756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4"/>
          <a:stretch/>
        </p:blipFill>
        <p:spPr>
          <a:xfrm>
            <a:off x="6832080" y="4776840"/>
            <a:ext cx="3031560" cy="21430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 1"/>
          <p:cNvGrpSpPr/>
          <p:nvPr/>
        </p:nvGrpSpPr>
        <p:grpSpPr>
          <a:xfrm>
            <a:off x="8073000" y="3265920"/>
            <a:ext cx="2615040" cy="3537720"/>
            <a:chOff x="8073000" y="3265920"/>
            <a:chExt cx="2615040" cy="3537720"/>
          </a:xfrm>
        </p:grpSpPr>
        <p:sp>
          <p:nvSpPr>
            <p:cNvPr id="151" name="Line 2"/>
            <p:cNvSpPr/>
            <p:nvPr/>
          </p:nvSpPr>
          <p:spPr>
            <a:xfrm flipH="1">
              <a:off x="9887760" y="3265920"/>
              <a:ext cx="800280" cy="10065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2" name="Line 3"/>
            <p:cNvSpPr/>
            <p:nvPr/>
          </p:nvSpPr>
          <p:spPr>
            <a:xfrm flipH="1">
              <a:off x="8073000" y="3516480"/>
              <a:ext cx="2615040" cy="328716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3" name="Line 4"/>
            <p:cNvSpPr/>
            <p:nvPr/>
          </p:nvSpPr>
          <p:spPr>
            <a:xfrm flipH="1">
              <a:off x="9024840" y="3620880"/>
              <a:ext cx="1663200" cy="20905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4" name="Line 5"/>
            <p:cNvSpPr/>
            <p:nvPr/>
          </p:nvSpPr>
          <p:spPr>
            <a:xfrm flipH="1">
              <a:off x="9157320" y="3450960"/>
              <a:ext cx="1530720" cy="192420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5" name="Line 6"/>
            <p:cNvSpPr/>
            <p:nvPr/>
          </p:nvSpPr>
          <p:spPr>
            <a:xfrm flipH="1">
              <a:off x="9574560" y="4059360"/>
              <a:ext cx="1113480" cy="140004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pic>
        <p:nvPicPr>
          <p:cNvPr id="156" name="Объект 4" descr="Изображение выглядит как одежда, Человеческое лицо, в помещении, человек&#10;&#10;Автоматически созданное описание"/>
          <p:cNvPicPr/>
          <p:nvPr/>
        </p:nvPicPr>
        <p:blipFill>
          <a:blip r:embed="rId1"/>
          <a:srcRect l="0" t="11368" r="0" b="13637"/>
          <a:stretch/>
        </p:blipFill>
        <p:spPr>
          <a:xfrm>
            <a:off x="144000" y="864000"/>
            <a:ext cx="10439640" cy="6264000"/>
          </a:xfrm>
          <a:prstGeom prst="rect">
            <a:avLst/>
          </a:prstGeom>
          <a:ln>
            <a:noFill/>
          </a:ln>
        </p:spPr>
      </p:pic>
      <p:sp>
        <p:nvSpPr>
          <p:cNvPr id="157" name="CustomShape 7"/>
          <p:cNvSpPr/>
          <p:nvPr/>
        </p:nvSpPr>
        <p:spPr>
          <a:xfrm>
            <a:off x="576000" y="195120"/>
            <a:ext cx="9575640" cy="1100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ru-RU" sz="2400" spc="-1" strike="noStrike">
                <a:latin typeface="Times New Roman"/>
              </a:rPr>
              <a:t>Счастливые, умные и довольные дети!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599760" y="756000"/>
            <a:ext cx="7483680" cy="398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100000"/>
              </a:lnSpc>
              <a:spcBef>
                <a:spcPts val="879"/>
              </a:spcBef>
              <a:spcAft>
                <a:spcPts val="601"/>
              </a:spcAft>
              <a:tabLst>
                <a:tab algn="l" pos="0"/>
              </a:tabLst>
            </a:pPr>
            <a:r>
              <a:rPr b="0" lang="ru-RU" sz="4400" spc="-1" strike="noStrike">
                <a:solidFill>
                  <a:srgbClr val="0f496f"/>
                </a:solidFill>
                <a:latin typeface="Montserrat Black"/>
              </a:rPr>
              <a:t>Спасибо за внимание!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64</TotalTime>
  <Application>LibreOffice/6.4.7.2$Linux_X86_64 LibreOffice_project/40$Build-2</Application>
  <Words>187</Words>
  <Paragraphs>15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2023-11-09T18:31:56Z</dcterms:created>
  <dc:creator>User</dc:creator>
  <dc:description/>
  <dc:language>ru-RU</dc:language>
  <cp:lastModifiedBy/>
  <dcterms:modified xsi:type="dcterms:W3CDTF">2023-11-28T20:30:20Z</dcterms:modified>
  <cp:revision>5</cp:revision>
  <dc:subject/>
  <dc:title>Дидактическая игра «Водный транспорт»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Широкоэкранный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11</vt:i4>
  </property>
</Properties>
</file>