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9" r:id="rId2"/>
    <p:sldId id="295" r:id="rId3"/>
    <p:sldId id="284" r:id="rId4"/>
    <p:sldId id="281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85" r:id="rId17"/>
    <p:sldId id="287" r:id="rId18"/>
    <p:sldId id="279" r:id="rId19"/>
    <p:sldId id="271" r:id="rId20"/>
    <p:sldId id="300" r:id="rId21"/>
    <p:sldId id="296" r:id="rId22"/>
    <p:sldId id="297" r:id="rId23"/>
    <p:sldId id="298" r:id="rId24"/>
    <p:sldId id="2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FFFFF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E2BF7-3232-4843-BBF7-FBDECED1305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64927-1FEE-4B94-911B-56A15C69DE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5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4FC6-4387-487C-A6FF-94FCE8348C1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D78-1D92-44E5-8818-29E1733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4FC6-4387-487C-A6FF-94FCE8348C1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D78-1D92-44E5-8818-29E1733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4FC6-4387-487C-A6FF-94FCE8348C1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D78-1D92-44E5-8818-29E1733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4FC6-4387-487C-A6FF-94FCE8348C1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D78-1D92-44E5-8818-29E1733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4FC6-4387-487C-A6FF-94FCE8348C1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D78-1D92-44E5-8818-29E1733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4FC6-4387-487C-A6FF-94FCE8348C1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D78-1D92-44E5-8818-29E1733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4FC6-4387-487C-A6FF-94FCE8348C1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D78-1D92-44E5-8818-29E1733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4FC6-4387-487C-A6FF-94FCE8348C1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D78-1D92-44E5-8818-29E1733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4FC6-4387-487C-A6FF-94FCE8348C1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D78-1D92-44E5-8818-29E1733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4FC6-4387-487C-A6FF-94FCE8348C1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D78-1D92-44E5-8818-29E1733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4FC6-4387-487C-A6FF-94FCE8348C1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D78-1D92-44E5-8818-29E1733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4FC6-4387-487C-A6FF-94FCE8348C1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8D78-1D92-44E5-8818-29E1733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amily.mp3" TargetMode="External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4" name="Picture 8" descr="354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33375"/>
            <a:ext cx="7920038" cy="6119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6500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Family is a little world created by love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f&amp;s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 rot="-279864">
            <a:off x="1015574" y="3187514"/>
            <a:ext cx="652483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kinds of people can make up a family, 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All kinds of mixtures can make up a family.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kot1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476375" y="476250"/>
            <a:ext cx="37433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7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a family?</a:t>
            </a:r>
            <a:br>
              <a:rPr lang="en-US" sz="7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7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is a family?</a:t>
            </a:r>
            <a:br>
              <a:rPr lang="en-US" sz="7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72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kang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250825" y="549275"/>
            <a:ext cx="51133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children that lived in a shoe is a family! </a:t>
            </a:r>
            <a:b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pair like Kanga and Roo is a family!</a:t>
            </a:r>
            <a:b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calf and a cow that go moo is a family!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091126cb83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539750" y="260350"/>
            <a:ext cx="78803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All kinds of creatures can make up a family,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23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68313" y="260350"/>
            <a:ext cx="71643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All kinds numbers can make up a family.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7fabb009023c5d3fe37fe95e8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68313" y="260350"/>
            <a:ext cx="79200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All of your family plus you is a family.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71427/im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7166"/>
            <a:ext cx="557216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15000"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M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e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e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t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m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y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f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a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m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i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l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y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9.Listen to the song and </a:t>
            </a:r>
            <a:r>
              <a:rPr lang="en-US" dirty="0" smtClean="0"/>
              <a:t>relax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en-US" dirty="0" smtClean="0"/>
              <a:t>“The family song”</a:t>
            </a:r>
            <a:endParaRPr lang="ru-RU" dirty="0"/>
          </a:p>
        </p:txBody>
      </p:sp>
      <p:pic>
        <p:nvPicPr>
          <p:cNvPr id="108553" name="famil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0855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79"/>
          <a:stretch>
            <a:fillRect/>
          </a:stretch>
        </p:blipFill>
        <p:spPr>
          <a:xfrm>
            <a:off x="468313" y="1268413"/>
            <a:ext cx="8424862" cy="532923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33" fill="hold"/>
                                        <p:tgtEl>
                                          <p:spTgt spid="1085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/>
              <a:t>Find as many words as you can in this puzzle? Go down  and across 	</a:t>
            </a:r>
            <a:endParaRPr lang="ru-RU" sz="3600" b="1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</a:rPr>
              <a:t>D	A      </a:t>
            </a:r>
            <a:r>
              <a:rPr lang="ru-RU" sz="28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U 	G	H	T	E	R        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</a:rPr>
              <a:t>W	H	E	R	E	B	S	F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</a:rPr>
              <a:t>Y	O	A	R	F	R	I	A</a:t>
            </a:r>
            <a:endParaRPr lang="fr-FR" sz="2800" b="1" dirty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fr-FR" sz="2800" b="1" dirty="0">
                <a:solidFill>
                  <a:srgbClr val="000000"/>
                </a:solidFill>
                <a:effectLst/>
              </a:rPr>
              <a:t>S	U	U	M	A	O	S	M</a:t>
            </a:r>
          </a:p>
          <a:p>
            <a:pPr>
              <a:lnSpc>
                <a:spcPct val="80000"/>
              </a:lnSpc>
            </a:pPr>
            <a:r>
              <a:rPr lang="fr-FR" sz="2800" b="1" dirty="0">
                <a:solidFill>
                  <a:srgbClr val="000000"/>
                </a:solidFill>
                <a:effectLst/>
              </a:rPr>
              <a:t>O	N	N	O	T	T	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T      </a:t>
            </a:r>
            <a:r>
              <a:rPr lang="ru-RU" sz="2800" b="1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sz="28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fr-FR" sz="2800" b="1" dirty="0">
                <a:solidFill>
                  <a:srgbClr val="000000"/>
                </a:solidFill>
                <a:effectLst/>
              </a:rPr>
              <a:t>I</a:t>
            </a:r>
            <a:endParaRPr lang="en-US" sz="2800" b="1" dirty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</a:rPr>
              <a:t>N	C	T	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T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	H	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H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	E	L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</a:rPr>
              <a:t>N	L	T	H	E	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E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	R	Y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</a:rPr>
              <a:t>K	E	I	E	R	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R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	H	E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</a:rPr>
              <a:t>S	W	A	R	X	M	W	S</a:t>
            </a:r>
            <a:endParaRPr lang="ru-RU" sz="2800" b="1" dirty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1\Рабочий стол\iStock_000014424405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700881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	</a:t>
            </a:r>
            <a:endParaRPr lang="ru-RU" sz="3600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90050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	A       U 	G	H	T	E	R        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	H	E	R	E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	S	F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	O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R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	R	I	A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	A	O	S	M</a:t>
            </a:r>
          </a:p>
          <a:p>
            <a:pPr>
              <a:lnSpc>
                <a:spcPct val="80000"/>
              </a:lnSpc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	T	T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H	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E	L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T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	E	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R	Y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I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	R	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H	E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	W	A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X	M	W	S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V="1">
            <a:off x="1000100" y="1785925"/>
            <a:ext cx="633254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7000892" y="2285992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6143636" y="2285992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4286248" y="2643182"/>
            <a:ext cx="71437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3428992" y="3071810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1571604" y="307181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928662" y="2928934"/>
            <a:ext cx="1444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2500298" y="2571744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5214942" y="2214554"/>
            <a:ext cx="0" cy="266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611188" y="260350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 YOUR ANSWERS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Join the parts of the words.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077782"/>
          <a:ext cx="8229600" cy="570216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229600"/>
              </a:tblGrid>
              <a:tr h="96009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MOTHER</a:t>
                      </a:r>
                    </a:p>
                  </a:txBody>
                  <a:tcPr/>
                </a:tc>
              </a:tr>
              <a:tr h="96009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BROTHER</a:t>
                      </a:r>
                    </a:p>
                  </a:txBody>
                  <a:tcPr/>
                </a:tc>
              </a:tr>
              <a:tr h="755628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GRANDMOTHER</a:t>
                      </a:r>
                    </a:p>
                  </a:txBody>
                  <a:tcPr/>
                </a:tc>
              </a:tr>
              <a:tr h="96009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HUSBAND</a:t>
                      </a:r>
                    </a:p>
                  </a:txBody>
                  <a:tcPr/>
                </a:tc>
              </a:tr>
              <a:tr h="96009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WIFE</a:t>
                      </a:r>
                    </a:p>
                    <a:p>
                      <a:endParaRPr lang="ru-RU" sz="4000" b="1" dirty="0"/>
                    </a:p>
                  </a:txBody>
                  <a:tcPr/>
                </a:tc>
              </a:tr>
              <a:tr h="755628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PARENTS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Arial Rounded MT Bold" pitchFamily="34" charset="0"/>
              </a:rPr>
              <a:t>Match the word and the picture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43042" y="785795"/>
          <a:ext cx="6429420" cy="5475379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7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latin typeface="Calibri"/>
                          <a:ea typeface="Calibri"/>
                          <a:cs typeface="Times New Roman"/>
                        </a:rPr>
                        <a:t>Children       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Calibri"/>
                          <a:ea typeface="Calibri"/>
                          <a:cs typeface="Times New Roman"/>
                        </a:rPr>
                        <a:t>Uncle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latin typeface="Calibri"/>
                          <a:ea typeface="Calibri"/>
                          <a:cs typeface="Times New Roman"/>
                        </a:rPr>
                        <a:t>Aunt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latin typeface="Calibri"/>
                          <a:ea typeface="Calibri"/>
                          <a:cs typeface="Times New Roman"/>
                        </a:rPr>
                        <a:t>Son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latin typeface="Calibri"/>
                          <a:ea typeface="Calibri"/>
                          <a:cs typeface="Times New Roman"/>
                        </a:rPr>
                        <a:t>Daughter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latin typeface="Calibri"/>
                          <a:ea typeface="Calibri"/>
                          <a:cs typeface="Times New Roman"/>
                        </a:rPr>
                        <a:t>Family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C:\Users\Алина\Pictures\УРОК\imagesCA4Q0U8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143380"/>
            <a:ext cx="1025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лина\Pictures\УРОК\imagesCAO20S0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10979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лина\Pictures\УРОК\images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285992"/>
            <a:ext cx="100266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лина\Pictures\УРОК\imagesCADPHQUC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785794"/>
            <a:ext cx="123761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лина\Pictures\УРОК\imagesCAJVCRVO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000372"/>
            <a:ext cx="102298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лина\Pictures\УРОК\images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5143512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 the opposites</a:t>
            </a: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785793"/>
          <a:ext cx="5500726" cy="5748745"/>
        </p:xfrm>
        <a:graphic>
          <a:graphicData uri="http://schemas.openxmlformats.org/drawingml/2006/table">
            <a:tbl>
              <a:tblPr/>
              <a:tblGrid>
                <a:gridCol w="5500726"/>
              </a:tblGrid>
              <a:tr h="929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Daddy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Sister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Granddad 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endParaRPr lang="en-US" sz="26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endParaRPr lang="en-US" sz="26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3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Wife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Uncle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Nephew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C:\Users\Алина\Pictures\УРОК\1248084195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73406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лина\Pictures\УРОК\parents00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785794"/>
            <a:ext cx="565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лина\Pictures\УРОК\parents002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86190"/>
            <a:ext cx="68326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лина\Pictures\УРОК\imagesCANSF1F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500702"/>
            <a:ext cx="828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лина\Pictures\УРОК\imagesCAI6KQNL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714620"/>
            <a:ext cx="96583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лина\Pictures\УРОК\imagesCA3LOPHL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572008"/>
            <a:ext cx="1085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oudy Stout" pitchFamily="18" charset="0"/>
              </a:rPr>
              <a:t>Thank you for attention!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Users\Алина\Pictures\УРОК\imagesCA39K4R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000240"/>
            <a:ext cx="5734406" cy="38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50825" y="361950"/>
            <a:ext cx="86423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714500" algn="l"/>
              </a:tabLst>
            </a:pPr>
            <a:r>
              <a:rPr lang="en-US" sz="4800" b="1" dirty="0">
                <a:solidFill>
                  <a:srgbClr val="FF3399"/>
                </a:solidFill>
              </a:rPr>
              <a:t>Try to guess what we’ll talk today about.</a:t>
            </a:r>
            <a:r>
              <a:rPr lang="en-US" dirty="0">
                <a:solidFill>
                  <a:srgbClr val="FF3399"/>
                </a:solidFill>
              </a:rPr>
              <a:t> </a:t>
            </a:r>
            <a:endParaRPr lang="ru-RU" dirty="0">
              <a:solidFill>
                <a:srgbClr val="FF3399"/>
              </a:solidFill>
            </a:endParaRPr>
          </a:p>
          <a:p>
            <a:pPr>
              <a:tabLst>
                <a:tab pos="1714500" algn="l"/>
              </a:tabLst>
            </a:pPr>
            <a:r>
              <a:rPr lang="en-US" sz="4400" b="1" dirty="0">
                <a:latin typeface="Arial" charset="0"/>
              </a:rPr>
              <a:t>This is my father.</a:t>
            </a:r>
            <a:endParaRPr lang="ru-RU" sz="4400" b="1" dirty="0">
              <a:latin typeface="Arial" charset="0"/>
            </a:endParaRPr>
          </a:p>
          <a:p>
            <a:pPr>
              <a:tabLst>
                <a:tab pos="1714500" algn="l"/>
              </a:tabLst>
            </a:pPr>
            <a:r>
              <a:rPr lang="en-US" sz="4400" b="1" dirty="0">
                <a:latin typeface="Arial" charset="0"/>
              </a:rPr>
              <a:t>This is my mother. </a:t>
            </a:r>
            <a:endParaRPr lang="ru-RU" sz="4400" b="1" dirty="0">
              <a:latin typeface="Arial" charset="0"/>
            </a:endParaRPr>
          </a:p>
          <a:p>
            <a:pPr>
              <a:tabLst>
                <a:tab pos="1714500" algn="l"/>
              </a:tabLst>
            </a:pPr>
            <a:r>
              <a:rPr lang="en-US" sz="4400" b="1" dirty="0">
                <a:latin typeface="Arial" charset="0"/>
              </a:rPr>
              <a:t>This is my brother Paul.</a:t>
            </a:r>
            <a:endParaRPr lang="ru-RU" sz="4400" b="1" dirty="0">
              <a:latin typeface="Arial" charset="0"/>
            </a:endParaRPr>
          </a:p>
          <a:p>
            <a:pPr>
              <a:tabLst>
                <a:tab pos="1714500" algn="l"/>
              </a:tabLst>
            </a:pPr>
            <a:r>
              <a:rPr lang="en-US" sz="4400" b="1" dirty="0">
                <a:latin typeface="Arial" charset="0"/>
              </a:rPr>
              <a:t>This is my sister.</a:t>
            </a:r>
            <a:endParaRPr lang="ru-RU" sz="4400" b="1" dirty="0">
              <a:latin typeface="Arial" charset="0"/>
            </a:endParaRPr>
          </a:p>
          <a:p>
            <a:pPr>
              <a:tabLst>
                <a:tab pos="1714500" algn="l"/>
              </a:tabLst>
            </a:pPr>
            <a:r>
              <a:rPr lang="en-US" sz="4400" b="1" dirty="0">
                <a:latin typeface="Arial" charset="0"/>
              </a:rPr>
              <a:t>This is my grandmother.</a:t>
            </a:r>
            <a:endParaRPr lang="ru-RU" sz="4400" b="1" dirty="0">
              <a:latin typeface="Arial" charset="0"/>
            </a:endParaRPr>
          </a:p>
          <a:p>
            <a:pPr>
              <a:tabLst>
                <a:tab pos="1714500" algn="l"/>
              </a:tabLst>
            </a:pPr>
            <a:r>
              <a:rPr lang="en-US" sz="4400" b="1" dirty="0">
                <a:latin typeface="Arial" charset="0"/>
              </a:rPr>
              <a:t>How I love them all.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1847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85728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[a:nt]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4786322"/>
            <a:ext cx="1081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тётя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857232"/>
            <a:ext cx="1577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[‘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fa:ðə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5143512"/>
            <a:ext cx="1082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папа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714488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[‘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grænpa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:]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5429264"/>
            <a:ext cx="1864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дедушка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786058"/>
            <a:ext cx="1382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ʌŋkl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5786454"/>
            <a:ext cx="1079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дядя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3714752"/>
            <a:ext cx="1874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[‘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nevju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:]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4929198"/>
            <a:ext cx="2335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племянник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00496" y="571480"/>
            <a:ext cx="1715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[‘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mʌðə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86644" y="3929066"/>
            <a:ext cx="1172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мама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1285860"/>
            <a:ext cx="2773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[‘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grænmʌðə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43570" y="3857628"/>
            <a:ext cx="1852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бабушка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2000240"/>
            <a:ext cx="1745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[‘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brʌðə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43834" y="3286124"/>
            <a:ext cx="1046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брат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071934" y="2643182"/>
            <a:ext cx="1207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ni:s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00760" y="4429132"/>
            <a:ext cx="2563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племянница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929058" y="3286124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kʌzn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5143512"/>
            <a:ext cx="33509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двоюродные брат 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или </a:t>
            </a:r>
            <a:r>
              <a:rPr lang="ru-RU" sz="3200" dirty="0">
                <a:solidFill>
                  <a:srgbClr val="FF0000"/>
                </a:solidFill>
              </a:rPr>
              <a:t>сестра</a:t>
            </a: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786446" y="3286124"/>
            <a:ext cx="3357554" cy="30718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Read the transcriptions of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words and translate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1 -0.26898 L -0.41215 -0.65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-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9143 L -0.41893 -0.600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3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14 -0.00047 L -0.46268 -0.4960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-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48246 -0.4011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1 0.01782 L -0.48055 -0.1606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13264 -0.4979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16754 -0.3615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14896 -0.173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1625 -0.213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-0.22135 -0.22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143380"/>
            <a:ext cx="11334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428736"/>
            <a:ext cx="11049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1009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71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643182"/>
            <a:ext cx="1028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929066"/>
            <a:ext cx="1047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343525"/>
            <a:ext cx="1123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0"/>
            <a:ext cx="1162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3071810"/>
            <a:ext cx="1038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58" y="5486400"/>
            <a:ext cx="1085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428728" y="500042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 grandmother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1857364"/>
            <a:ext cx="1604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 mother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3214686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an uncle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4429132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 daughter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585789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 brother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571480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 son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1857364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 sister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3214686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 grandfather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4429132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 father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5857892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an aunt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28926" y="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Match the pairs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643042" y="1071546"/>
            <a:ext cx="64294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357950" y="1071546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571604" y="2357430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357950" y="2357430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571604" y="3643314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286512" y="3643314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00166" y="4929198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429388" y="4857760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00166" y="6286520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500826" y="6286520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2000232" y="1214422"/>
            <a:ext cx="4643470" cy="25717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928794" y="2571744"/>
            <a:ext cx="4929222" cy="25003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857356" y="3786190"/>
            <a:ext cx="5072098" cy="27146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857356" y="1214422"/>
            <a:ext cx="4857784" cy="38576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1857356" y="2500306"/>
            <a:ext cx="4857784" cy="39290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71427/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4000"/>
            <a:ext cx="7784883" cy="66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6600" b="1"/>
              <a:t>6.</a:t>
            </a:r>
            <a:r>
              <a:rPr lang="en-US" sz="6600" b="1"/>
              <a:t>What is a family?</a:t>
            </a:r>
            <a:endParaRPr lang="ru-RU" sz="6600" b="1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63" name="Picture 7" descr="dreamstimeweb_97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8207375" cy="4824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6697663" cy="3933825"/>
          </a:xfrm>
        </p:spPr>
        <p:txBody>
          <a:bodyPr/>
          <a:lstStyle/>
          <a:p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508500"/>
            <a:ext cx="8291512" cy="19446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What is a family?                            </a:t>
            </a:r>
          </a:p>
          <a:p>
            <a:pPr>
              <a:buFont typeface="Wingdings" pitchFamily="2" charset="2"/>
              <a:buNone/>
            </a:pPr>
            <a:r>
              <a:rPr lang="en-US"/>
              <a:t>Who is a family? </a:t>
            </a:r>
          </a:p>
          <a:p>
            <a:pPr>
              <a:buFont typeface="Wingdings" pitchFamily="2" charset="2"/>
              <a:buNone/>
            </a:pPr>
            <a:r>
              <a:rPr lang="en-US"/>
              <a:t>One and another makes two is a family,</a:t>
            </a:r>
            <a:endParaRPr lang="ru-RU"/>
          </a:p>
        </p:txBody>
      </p:sp>
      <p:pic>
        <p:nvPicPr>
          <p:cNvPr id="73733" name="Picture 5" descr="6e10f8df18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04813"/>
            <a:ext cx="6697663" cy="39608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785937"/>
          </a:xfrm>
        </p:spPr>
        <p:txBody>
          <a:bodyPr/>
          <a:lstStyle/>
          <a:p>
            <a:r>
              <a:rPr lang="en-US" sz="3600"/>
              <a:t>Baby and father and mother: a family, </a:t>
            </a:r>
            <a:br>
              <a:rPr lang="en-US" sz="3600"/>
            </a:br>
            <a:r>
              <a:rPr lang="en-US" sz="3600"/>
              <a:t>Parents and sister and brother: a family.</a:t>
            </a:r>
            <a:r>
              <a:rPr lang="en-US"/>
              <a:t> </a:t>
            </a:r>
            <a:endParaRPr lang="ru-RU"/>
          </a:p>
        </p:txBody>
      </p:sp>
      <p:pic>
        <p:nvPicPr>
          <p:cNvPr id="74757" name="Picture 5" descr="grown-childre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159000"/>
            <a:ext cx="6911975" cy="4365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275</Words>
  <Application>Microsoft Office PowerPoint</Application>
  <PresentationFormat>Экран (4:3)</PresentationFormat>
  <Paragraphs>100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Arial Rounded MT Bold</vt:lpstr>
      <vt:lpstr>Calibri</vt:lpstr>
      <vt:lpstr>Goudy Stout</vt:lpstr>
      <vt:lpstr>Snap ITC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6.What is a family?</vt:lpstr>
      <vt:lpstr>Презентация PowerPoint</vt:lpstr>
      <vt:lpstr>Baby and father and mother: a family,  Parents and sister and brother: a family.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Meet my family</vt:lpstr>
      <vt:lpstr>9.Listen to the song and relax. “The family song”</vt:lpstr>
      <vt:lpstr>Find as many words as you can in this puzzle? Go down  and across  </vt:lpstr>
      <vt:lpstr> </vt:lpstr>
      <vt:lpstr> Join the parts of the words.  </vt:lpstr>
      <vt:lpstr>Match the word and the picture </vt:lpstr>
      <vt:lpstr>Find  the opposites  </vt:lpstr>
      <vt:lpstr>Thank you for attention!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Admin</cp:lastModifiedBy>
  <cp:revision>50</cp:revision>
  <dcterms:created xsi:type="dcterms:W3CDTF">2012-11-11T10:00:02Z</dcterms:created>
  <dcterms:modified xsi:type="dcterms:W3CDTF">2024-02-04T08:54:13Z</dcterms:modified>
</cp:coreProperties>
</file>