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65" r:id="rId3"/>
    <p:sldId id="266" r:id="rId4"/>
    <p:sldId id="267" r:id="rId5"/>
    <p:sldId id="268" r:id="rId6"/>
    <p:sldId id="269" r:id="rId7"/>
    <p:sldId id="270" r:id="rId8"/>
    <p:sldId id="274" r:id="rId9"/>
    <p:sldId id="27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9F706-3D16-46EE-899D-59E4811B92FA}" type="datetimeFigureOut">
              <a:rPr lang="ru-RU" smtClean="0"/>
              <a:pPr/>
              <a:t>27.03.2022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F8B7D-7572-4157-8F7A-75CBB55772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9F706-3D16-46EE-899D-59E4811B92FA}" type="datetimeFigureOut">
              <a:rPr lang="ru-RU" smtClean="0"/>
              <a:pPr/>
              <a:t>27.03.2022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F8B7D-7572-4157-8F7A-75CBB55772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9F706-3D16-46EE-899D-59E4811B92FA}" type="datetimeFigureOut">
              <a:rPr lang="ru-RU" smtClean="0"/>
              <a:pPr/>
              <a:t>27.03.2022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F8B7D-7572-4157-8F7A-75CBB55772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9F706-3D16-46EE-899D-59E4811B92FA}" type="datetimeFigureOut">
              <a:rPr lang="ru-RU" smtClean="0"/>
              <a:pPr/>
              <a:t>27.03.2022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F8B7D-7572-4157-8F7A-75CBB55772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9F706-3D16-46EE-899D-59E4811B92FA}" type="datetimeFigureOut">
              <a:rPr lang="ru-RU" smtClean="0"/>
              <a:pPr/>
              <a:t>27.03.2022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F8B7D-7572-4157-8F7A-75CBB55772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9F706-3D16-46EE-899D-59E4811B92FA}" type="datetimeFigureOut">
              <a:rPr lang="ru-RU" smtClean="0"/>
              <a:pPr/>
              <a:t>27.03.2022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F8B7D-7572-4157-8F7A-75CBB55772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9F706-3D16-46EE-899D-59E4811B92FA}" type="datetimeFigureOut">
              <a:rPr lang="ru-RU" smtClean="0"/>
              <a:pPr/>
              <a:t>27.03.2022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F8B7D-7572-4157-8F7A-75CBB55772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9F706-3D16-46EE-899D-59E4811B92FA}" type="datetimeFigureOut">
              <a:rPr lang="ru-RU" smtClean="0"/>
              <a:pPr/>
              <a:t>27.03.2022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F8B7D-7572-4157-8F7A-75CBB55772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9F706-3D16-46EE-899D-59E4811B92FA}" type="datetimeFigureOut">
              <a:rPr lang="ru-RU" smtClean="0"/>
              <a:pPr/>
              <a:t>27.03.2022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F8B7D-7572-4157-8F7A-75CBB55772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9F706-3D16-46EE-899D-59E4811B92FA}" type="datetimeFigureOut">
              <a:rPr lang="ru-RU" smtClean="0"/>
              <a:pPr/>
              <a:t>27.03.2022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F8B7D-7572-4157-8F7A-75CBB55772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9F706-3D16-46EE-899D-59E4811B92FA}" type="datetimeFigureOut">
              <a:rPr lang="ru-RU" smtClean="0"/>
              <a:pPr/>
              <a:t>27.03.2022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F8B7D-7572-4157-8F7A-75CBB55772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9F706-3D16-46EE-899D-59E4811B92FA}" type="datetimeFigureOut">
              <a:rPr lang="ru-RU" smtClean="0"/>
              <a:pPr/>
              <a:t>27.03.2022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8F8B7D-7572-4157-8F7A-75CBB557722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heel spokes="8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8" y="0"/>
            <a:ext cx="9139943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42910" y="357166"/>
            <a:ext cx="80648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latin typeface="Monotype Corsiva" pitchFamily="66" charset="0"/>
              </a:rPr>
              <a:t>Практические рекомендации 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«Использование информационно-коммуникационных технологий (ИКТ) в дефектологической и логопедической практике»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7" name="Заголовок 4"/>
          <p:cNvSpPr txBox="1">
            <a:spLocks/>
          </p:cNvSpPr>
          <p:nvPr/>
        </p:nvSpPr>
        <p:spPr>
          <a:xfrm>
            <a:off x="1979712" y="5877272"/>
            <a:ext cx="5184576" cy="5040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noProof="0" dirty="0" smtClean="0">
                <a:latin typeface="Times New Roman" pitchFamily="18" charset="0"/>
                <a:ea typeface="+mj-ea"/>
                <a:cs typeface="Times New Roman" pitchFamily="18" charset="0"/>
              </a:rPr>
              <a:t>Учитель-дефектолог Кравченко А.С.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28" name="Picture 4" descr="C:\Users\Admin\Desktop\СЕМИНАР\Фон\17350280-Children-and-computer--Stock-Vector-computer-cartoon-stude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2564904"/>
            <a:ext cx="5106022" cy="324036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5901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 txBox="1">
            <a:spLocks/>
          </p:cNvSpPr>
          <p:nvPr/>
        </p:nvSpPr>
        <p:spPr>
          <a:xfrm>
            <a:off x="395536" y="332656"/>
            <a:ext cx="8352928" cy="5040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000" b="1" noProof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Информационные средства в современном мире</a:t>
            </a:r>
          </a:p>
        </p:txBody>
      </p:sp>
      <p:sp>
        <p:nvSpPr>
          <p:cNvPr id="8" name="Заголовок 4"/>
          <p:cNvSpPr txBox="1">
            <a:spLocks/>
          </p:cNvSpPr>
          <p:nvPr/>
        </p:nvSpPr>
        <p:spPr>
          <a:xfrm>
            <a:off x="395536" y="1772816"/>
            <a:ext cx="3672408" cy="338437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ct val="20000"/>
              </a:spcBef>
              <a:buFont typeface="Wingdings" pitchFamily="2" charset="2"/>
              <a:buChar char="Ø"/>
              <a:defRPr/>
            </a:pP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ct val="20000"/>
              </a:spcBef>
              <a:buFont typeface="Wingdings" pitchFamily="2" charset="2"/>
              <a:buChar char="Ø"/>
              <a:defRPr/>
            </a:pP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ct val="20000"/>
              </a:spcBef>
              <a:defRPr/>
            </a:pP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Высокая мотивация ребенка к познанию</a:t>
            </a:r>
          </a:p>
          <a:p>
            <a:pPr lvl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Большой выбор игровых и обучающих программ</a:t>
            </a:r>
          </a:p>
          <a:p>
            <a:pPr lvl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детской самостоятельности</a:t>
            </a:r>
          </a:p>
          <a:p>
            <a:pPr lvl="0">
              <a:spcBef>
                <a:spcPct val="20000"/>
              </a:spcBef>
              <a:defRPr/>
            </a:pP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5004048" y="1772816"/>
            <a:ext cx="3744416" cy="338437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2000" b="1" noProof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2000" b="1" noProof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Замена живого общения на общение с компьютером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Гиподинамия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Риск возникновения компьютерной зависимости</a:t>
            </a:r>
            <a:endParaRPr lang="ru-RU" sz="2000" b="1" noProof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люс 10"/>
          <p:cNvSpPr/>
          <p:nvPr/>
        </p:nvSpPr>
        <p:spPr>
          <a:xfrm>
            <a:off x="1763688" y="1844824"/>
            <a:ext cx="914400" cy="914400"/>
          </a:xfrm>
          <a:prstGeom prst="mathPlu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Минус 11"/>
          <p:cNvSpPr/>
          <p:nvPr/>
        </p:nvSpPr>
        <p:spPr>
          <a:xfrm>
            <a:off x="6372200" y="1772816"/>
            <a:ext cx="914400" cy="914400"/>
          </a:xfrm>
          <a:prstGeom prst="mathMin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1979712" y="908720"/>
            <a:ext cx="432048" cy="576064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6588224" y="980728"/>
            <a:ext cx="432048" cy="576064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9" y="0"/>
            <a:ext cx="9135901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 txBox="1">
            <a:spLocks/>
          </p:cNvSpPr>
          <p:nvPr/>
        </p:nvSpPr>
        <p:spPr>
          <a:xfrm>
            <a:off x="827584" y="332656"/>
            <a:ext cx="7416824" cy="7920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Преимущества ИКТ перед традиционными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дидактическими средствами для развития речи</a:t>
            </a:r>
            <a:endParaRPr lang="ru-RU" sz="2000" b="1" noProof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5868144" y="1268760"/>
            <a:ext cx="432048" cy="576064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4"/>
          <p:cNvSpPr txBox="1">
            <a:spLocks/>
          </p:cNvSpPr>
          <p:nvPr/>
        </p:nvSpPr>
        <p:spPr>
          <a:xfrm>
            <a:off x="4211960" y="1916832"/>
            <a:ext cx="3960440" cy="3024336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ct val="20000"/>
              </a:spcBef>
              <a:defRPr/>
            </a:pP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Высокая мотивация ребенка,  интерес к деятельности</a:t>
            </a:r>
          </a:p>
          <a:p>
            <a:pPr lvl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Отсутствие необходимости в финансовых затратах</a:t>
            </a:r>
          </a:p>
          <a:p>
            <a:pPr lvl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Экономия времени педагога на подготовку дидактического материала</a:t>
            </a:r>
          </a:p>
          <a:p>
            <a:pPr lvl="0">
              <a:spcBef>
                <a:spcPct val="20000"/>
              </a:spcBef>
              <a:defRPr/>
            </a:pP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ct val="20000"/>
              </a:spcBef>
              <a:defRPr/>
            </a:pP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Admin\Desktop\СЕМИНАР\Фон\ik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916832"/>
            <a:ext cx="3024336" cy="302433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5901" cy="6858000"/>
          </a:xfrm>
          <a:prstGeom prst="rect">
            <a:avLst/>
          </a:prstGeom>
          <a:noFill/>
        </p:spPr>
      </p:pic>
      <p:sp>
        <p:nvSpPr>
          <p:cNvPr id="6" name="Заголовок 4"/>
          <p:cNvSpPr txBox="1">
            <a:spLocks/>
          </p:cNvSpPr>
          <p:nvPr/>
        </p:nvSpPr>
        <p:spPr>
          <a:xfrm>
            <a:off x="395536" y="332656"/>
            <a:ext cx="8352928" cy="43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Коллективная форма организации детей при использовании ИКТ</a:t>
            </a:r>
          </a:p>
        </p:txBody>
      </p:sp>
      <p:sp>
        <p:nvSpPr>
          <p:cNvPr id="7" name="Заголовок 4"/>
          <p:cNvSpPr txBox="1">
            <a:spLocks/>
          </p:cNvSpPr>
          <p:nvPr/>
        </p:nvSpPr>
        <p:spPr>
          <a:xfrm>
            <a:off x="395536" y="1484784"/>
            <a:ext cx="2016224" cy="7920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Требования к оборудованию</a:t>
            </a:r>
          </a:p>
          <a:p>
            <a:pPr lvl="0">
              <a:spcBef>
                <a:spcPct val="20000"/>
              </a:spcBef>
              <a:defRPr/>
            </a:pP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ct val="20000"/>
              </a:spcBef>
              <a:defRPr/>
            </a:pP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4"/>
          <p:cNvSpPr txBox="1">
            <a:spLocks/>
          </p:cNvSpPr>
          <p:nvPr/>
        </p:nvSpPr>
        <p:spPr>
          <a:xfrm>
            <a:off x="3347864" y="1196752"/>
            <a:ext cx="5328592" cy="1584176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Помещение достаточной площади</a:t>
            </a:r>
          </a:p>
          <a:p>
            <a:pPr lvl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Мультимедийное оборудование</a:t>
            </a:r>
          </a:p>
          <a:p>
            <a:pPr lvl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Рациональное размещение оборудования</a:t>
            </a:r>
          </a:p>
          <a:p>
            <a:pPr lvl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Обучающие и игровые программы</a:t>
            </a:r>
          </a:p>
          <a:p>
            <a:pPr lvl="0">
              <a:spcBef>
                <a:spcPct val="20000"/>
              </a:spcBef>
              <a:defRPr/>
            </a:pP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ct val="20000"/>
              </a:spcBef>
              <a:defRPr/>
            </a:pP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4"/>
          <p:cNvSpPr txBox="1">
            <a:spLocks/>
          </p:cNvSpPr>
          <p:nvPr/>
        </p:nvSpPr>
        <p:spPr>
          <a:xfrm>
            <a:off x="3347864" y="5085184"/>
            <a:ext cx="5328592" cy="792088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Отсутствие возможности действовать с предметами</a:t>
            </a:r>
          </a:p>
          <a:p>
            <a:pPr lvl="0">
              <a:spcBef>
                <a:spcPct val="20000"/>
              </a:spcBef>
              <a:defRPr/>
            </a:pP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ct val="20000"/>
              </a:spcBef>
              <a:defRPr/>
            </a:pP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3347864" y="2996952"/>
            <a:ext cx="5328592" cy="194421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Крупное, яркое, понятное изображение</a:t>
            </a:r>
          </a:p>
          <a:p>
            <a:pPr lvl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Наличие звуковых и анимационных эффектов</a:t>
            </a:r>
          </a:p>
          <a:p>
            <a:pPr lvl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Удобство для использования педагогом</a:t>
            </a:r>
          </a:p>
          <a:p>
            <a:pPr lvl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Введение дополнительных персонажей</a:t>
            </a:r>
          </a:p>
          <a:p>
            <a:pPr lvl="0">
              <a:spcBef>
                <a:spcPct val="20000"/>
              </a:spcBef>
              <a:defRPr/>
            </a:pP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ct val="20000"/>
              </a:spcBef>
              <a:defRPr/>
            </a:pP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ct val="20000"/>
              </a:spcBef>
              <a:defRPr/>
            </a:pP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Заголовок 4"/>
          <p:cNvSpPr txBox="1">
            <a:spLocks/>
          </p:cNvSpPr>
          <p:nvPr/>
        </p:nvSpPr>
        <p:spPr>
          <a:xfrm>
            <a:off x="395536" y="5229200"/>
            <a:ext cx="2016224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Недостатки</a:t>
            </a:r>
          </a:p>
          <a:p>
            <a:pPr lvl="0">
              <a:spcBef>
                <a:spcPct val="20000"/>
              </a:spcBef>
              <a:defRPr/>
            </a:pP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ct val="20000"/>
              </a:spcBef>
              <a:defRPr/>
            </a:pP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Заголовок 4"/>
          <p:cNvSpPr txBox="1">
            <a:spLocks/>
          </p:cNvSpPr>
          <p:nvPr/>
        </p:nvSpPr>
        <p:spPr>
          <a:xfrm>
            <a:off x="395536" y="3573016"/>
            <a:ext cx="2016224" cy="5040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Преимущества</a:t>
            </a:r>
          </a:p>
          <a:p>
            <a:pPr lvl="0">
              <a:spcBef>
                <a:spcPct val="20000"/>
              </a:spcBef>
              <a:defRPr/>
            </a:pP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ct val="20000"/>
              </a:spcBef>
              <a:defRPr/>
            </a:pP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трелка вниз 12"/>
          <p:cNvSpPr/>
          <p:nvPr/>
        </p:nvSpPr>
        <p:spPr>
          <a:xfrm rot="16200000">
            <a:off x="2699792" y="1628800"/>
            <a:ext cx="432048" cy="576064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rot="16200000">
            <a:off x="2699792" y="5157192"/>
            <a:ext cx="432048" cy="576064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 rot="16200000">
            <a:off x="2699792" y="3573016"/>
            <a:ext cx="432048" cy="576064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5901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 txBox="1">
            <a:spLocks/>
          </p:cNvSpPr>
          <p:nvPr/>
        </p:nvSpPr>
        <p:spPr>
          <a:xfrm>
            <a:off x="395536" y="332656"/>
            <a:ext cx="8352928" cy="43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Коллективная форма организации детей при использовании ИКТ</a:t>
            </a:r>
          </a:p>
        </p:txBody>
      </p:sp>
      <p:sp>
        <p:nvSpPr>
          <p:cNvPr id="6" name="Заголовок 4"/>
          <p:cNvSpPr txBox="1">
            <a:spLocks/>
          </p:cNvSpPr>
          <p:nvPr/>
        </p:nvSpPr>
        <p:spPr>
          <a:xfrm>
            <a:off x="395536" y="1556792"/>
            <a:ext cx="8352928" cy="72008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Варианты применения ИКТ в образовательной ситуации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развитию речи</a:t>
            </a:r>
          </a:p>
        </p:txBody>
      </p:sp>
      <p:sp>
        <p:nvSpPr>
          <p:cNvPr id="7" name="Заголовок 4"/>
          <p:cNvSpPr txBox="1">
            <a:spLocks/>
          </p:cNvSpPr>
          <p:nvPr/>
        </p:nvSpPr>
        <p:spPr>
          <a:xfrm>
            <a:off x="395536" y="2492896"/>
            <a:ext cx="2016224" cy="7920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Начало занятия</a:t>
            </a:r>
          </a:p>
          <a:p>
            <a:pPr lvl="0">
              <a:spcBef>
                <a:spcPct val="20000"/>
              </a:spcBef>
              <a:defRPr/>
            </a:pP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ct val="20000"/>
              </a:spcBef>
              <a:defRPr/>
            </a:pP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4"/>
          <p:cNvSpPr txBox="1">
            <a:spLocks/>
          </p:cNvSpPr>
          <p:nvPr/>
        </p:nvSpPr>
        <p:spPr>
          <a:xfrm>
            <a:off x="395536" y="3861048"/>
            <a:ext cx="2016224" cy="7920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Основная часть занятия</a:t>
            </a:r>
          </a:p>
          <a:p>
            <a:pPr lvl="0">
              <a:spcBef>
                <a:spcPct val="20000"/>
              </a:spcBef>
              <a:defRPr/>
            </a:pP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ct val="20000"/>
              </a:spcBef>
              <a:defRPr/>
            </a:pP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4"/>
          <p:cNvSpPr txBox="1">
            <a:spLocks/>
          </p:cNvSpPr>
          <p:nvPr/>
        </p:nvSpPr>
        <p:spPr>
          <a:xfrm>
            <a:off x="395536" y="5157192"/>
            <a:ext cx="2016224" cy="7920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Итог 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занятия</a:t>
            </a:r>
          </a:p>
          <a:p>
            <a:pPr lvl="0">
              <a:spcBef>
                <a:spcPct val="20000"/>
              </a:spcBef>
              <a:defRPr/>
            </a:pP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ct val="20000"/>
              </a:spcBef>
              <a:defRPr/>
            </a:pP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4211960" y="2420888"/>
            <a:ext cx="4248472" cy="10801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Мотивация детей к деятельности, введение персонажа, постановка проблемы</a:t>
            </a:r>
          </a:p>
          <a:p>
            <a:pPr lvl="0">
              <a:spcBef>
                <a:spcPct val="20000"/>
              </a:spcBef>
              <a:defRPr/>
            </a:pP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ct val="20000"/>
              </a:spcBef>
              <a:defRPr/>
            </a:pP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Заголовок 4"/>
          <p:cNvSpPr txBox="1">
            <a:spLocks/>
          </p:cNvSpPr>
          <p:nvPr/>
        </p:nvSpPr>
        <p:spPr>
          <a:xfrm>
            <a:off x="4211960" y="3861048"/>
            <a:ext cx="4248472" cy="99671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Реализация задач непосредственно мышления</a:t>
            </a:r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внимания,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развития речи</a:t>
            </a:r>
          </a:p>
          <a:p>
            <a:pPr lvl="0">
              <a:spcBef>
                <a:spcPct val="20000"/>
              </a:spcBef>
              <a:defRPr/>
            </a:pP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ct val="20000"/>
              </a:spcBef>
              <a:defRPr/>
            </a:pP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Заголовок 4"/>
          <p:cNvSpPr txBox="1">
            <a:spLocks/>
          </p:cNvSpPr>
          <p:nvPr/>
        </p:nvSpPr>
        <p:spPr>
          <a:xfrm>
            <a:off x="4211960" y="5229200"/>
            <a:ext cx="4248472" cy="7920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Видимая цель или поощрение за проделанную работу</a:t>
            </a:r>
          </a:p>
          <a:p>
            <a:pPr lvl="0">
              <a:spcBef>
                <a:spcPct val="20000"/>
              </a:spcBef>
              <a:defRPr/>
            </a:pP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ct val="20000"/>
              </a:spcBef>
              <a:defRPr/>
            </a:pP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трелка вниз 13"/>
          <p:cNvSpPr/>
          <p:nvPr/>
        </p:nvSpPr>
        <p:spPr>
          <a:xfrm rot="16200000">
            <a:off x="3131840" y="2564904"/>
            <a:ext cx="432048" cy="576064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 rot="16200000">
            <a:off x="3131840" y="3933056"/>
            <a:ext cx="432048" cy="576064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 rot="16200000">
            <a:off x="3131840" y="5229200"/>
            <a:ext cx="432048" cy="576064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3203848" y="908720"/>
            <a:ext cx="432048" cy="576064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9" y="0"/>
            <a:ext cx="9135901" cy="6858000"/>
          </a:xfrm>
          <a:prstGeom prst="rect">
            <a:avLst/>
          </a:prstGeom>
          <a:noFill/>
          <a:ln>
            <a:solidFill>
              <a:schemeClr val="accent3">
                <a:lumMod val="40000"/>
                <a:lumOff val="60000"/>
              </a:schemeClr>
            </a:solidFill>
          </a:ln>
        </p:spPr>
      </p:pic>
      <p:sp>
        <p:nvSpPr>
          <p:cNvPr id="3" name="Заголовок 4"/>
          <p:cNvSpPr txBox="1">
            <a:spLocks/>
          </p:cNvSpPr>
          <p:nvPr/>
        </p:nvSpPr>
        <p:spPr>
          <a:xfrm>
            <a:off x="395536" y="332656"/>
            <a:ext cx="8352928" cy="43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Индивидуальная форма работы при использовании ИКТ</a:t>
            </a:r>
          </a:p>
        </p:txBody>
      </p:sp>
      <p:sp>
        <p:nvSpPr>
          <p:cNvPr id="4" name="Заголовок 4"/>
          <p:cNvSpPr txBox="1">
            <a:spLocks/>
          </p:cNvSpPr>
          <p:nvPr/>
        </p:nvSpPr>
        <p:spPr>
          <a:xfrm>
            <a:off x="395536" y="1340768"/>
            <a:ext cx="2016224" cy="7920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Требования к оборудованию</a:t>
            </a:r>
          </a:p>
          <a:p>
            <a:pPr lvl="0">
              <a:spcBef>
                <a:spcPct val="20000"/>
              </a:spcBef>
              <a:defRPr/>
            </a:pP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ct val="20000"/>
              </a:spcBef>
              <a:defRPr/>
            </a:pP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4"/>
          <p:cNvSpPr txBox="1">
            <a:spLocks/>
          </p:cNvSpPr>
          <p:nvPr/>
        </p:nvSpPr>
        <p:spPr>
          <a:xfrm>
            <a:off x="395536" y="3645024"/>
            <a:ext cx="2016224" cy="5040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Преимущества</a:t>
            </a:r>
          </a:p>
          <a:p>
            <a:pPr lvl="0">
              <a:spcBef>
                <a:spcPct val="20000"/>
              </a:spcBef>
              <a:defRPr/>
            </a:pP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ct val="20000"/>
              </a:spcBef>
              <a:defRPr/>
            </a:pP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4"/>
          <p:cNvSpPr txBox="1">
            <a:spLocks/>
          </p:cNvSpPr>
          <p:nvPr/>
        </p:nvSpPr>
        <p:spPr>
          <a:xfrm>
            <a:off x="395536" y="5229200"/>
            <a:ext cx="2016224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Недостатки</a:t>
            </a:r>
          </a:p>
          <a:p>
            <a:pPr lvl="0">
              <a:spcBef>
                <a:spcPct val="20000"/>
              </a:spcBef>
              <a:defRPr/>
            </a:pP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ct val="20000"/>
              </a:spcBef>
              <a:defRPr/>
            </a:pP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4"/>
          <p:cNvSpPr txBox="1">
            <a:spLocks/>
          </p:cNvSpPr>
          <p:nvPr/>
        </p:nvSpPr>
        <p:spPr>
          <a:xfrm>
            <a:off x="3347864" y="980728"/>
            <a:ext cx="5328592" cy="1944216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Компьютер (ноутбук)</a:t>
            </a:r>
          </a:p>
          <a:p>
            <a:pPr lvl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Обучающие и игровые программы, соответствующие уровню развития конкретного ребенка, учитывающие его психические особенности и образовательные потребности.</a:t>
            </a:r>
          </a:p>
          <a:p>
            <a:pPr lvl="0">
              <a:spcBef>
                <a:spcPct val="20000"/>
              </a:spcBef>
              <a:defRPr/>
            </a:pP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ct val="20000"/>
              </a:spcBef>
              <a:defRPr/>
            </a:pP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4"/>
          <p:cNvSpPr txBox="1">
            <a:spLocks/>
          </p:cNvSpPr>
          <p:nvPr/>
        </p:nvSpPr>
        <p:spPr>
          <a:xfrm>
            <a:off x="3347864" y="3140968"/>
            <a:ext cx="5328592" cy="194421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Индивидуально-ориентированный подход</a:t>
            </a:r>
          </a:p>
          <a:p>
            <a:pPr lvl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Возможность для проявления самостоятельности ребенка</a:t>
            </a:r>
          </a:p>
          <a:p>
            <a:pPr lvl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Смягчение реакции в случае неудачи</a:t>
            </a:r>
          </a:p>
          <a:p>
            <a:pPr lvl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Мгновенный результат деятельности</a:t>
            </a:r>
          </a:p>
          <a:p>
            <a:pPr lvl="0">
              <a:spcBef>
                <a:spcPct val="20000"/>
              </a:spcBef>
              <a:buFont typeface="Wingdings" pitchFamily="2" charset="2"/>
              <a:buChar char="Ø"/>
              <a:defRPr/>
            </a:pP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ct val="20000"/>
              </a:spcBef>
              <a:defRPr/>
            </a:pP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ct val="20000"/>
              </a:spcBef>
              <a:defRPr/>
            </a:pP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ct val="20000"/>
              </a:spcBef>
              <a:defRPr/>
            </a:pP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4"/>
          <p:cNvSpPr txBox="1">
            <a:spLocks/>
          </p:cNvSpPr>
          <p:nvPr/>
        </p:nvSpPr>
        <p:spPr>
          <a:xfrm>
            <a:off x="3347864" y="5229200"/>
            <a:ext cx="5328592" cy="504056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Недостатков практически нет</a:t>
            </a:r>
          </a:p>
          <a:p>
            <a:pPr lvl="0">
              <a:spcBef>
                <a:spcPct val="20000"/>
              </a:spcBef>
              <a:defRPr/>
            </a:pP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ct val="20000"/>
              </a:spcBef>
              <a:defRPr/>
            </a:pP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 rot="16200000">
            <a:off x="2699792" y="1412776"/>
            <a:ext cx="432048" cy="576064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rot="16200000">
            <a:off x="2699792" y="3645024"/>
            <a:ext cx="432048" cy="576064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 rot="16200000">
            <a:off x="2699792" y="5157192"/>
            <a:ext cx="432048" cy="576064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5901" cy="6858000"/>
          </a:xfrm>
          <a:prstGeom prst="rect">
            <a:avLst/>
          </a:prstGeom>
          <a:noFill/>
        </p:spPr>
      </p:pic>
      <p:sp>
        <p:nvSpPr>
          <p:cNvPr id="4" name="Заголовок 4"/>
          <p:cNvSpPr txBox="1">
            <a:spLocks/>
          </p:cNvSpPr>
          <p:nvPr/>
        </p:nvSpPr>
        <p:spPr>
          <a:xfrm>
            <a:off x="395536" y="332656"/>
            <a:ext cx="8352928" cy="43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Варианты электронных образовательных ресурсов</a:t>
            </a:r>
          </a:p>
        </p:txBody>
      </p:sp>
      <p:pic>
        <p:nvPicPr>
          <p:cNvPr id="1026" name="Picture 2" descr="C:\Users\Admin\Desktop\СЕМИНАР\Новая папка\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3645024"/>
            <a:ext cx="2736304" cy="2736304"/>
          </a:xfrm>
          <a:prstGeom prst="rect">
            <a:avLst/>
          </a:prstGeom>
          <a:noFill/>
        </p:spPr>
      </p:pic>
      <p:pic>
        <p:nvPicPr>
          <p:cNvPr id="1027" name="Picture 3" descr="C:\Users\Admin\Desktop\СЕМИНАР\Новая папка\boar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38932" y="980728"/>
            <a:ext cx="3065516" cy="2592288"/>
          </a:xfrm>
          <a:prstGeom prst="rect">
            <a:avLst/>
          </a:prstGeom>
          <a:noFill/>
        </p:spPr>
      </p:pic>
      <p:sp>
        <p:nvSpPr>
          <p:cNvPr id="8" name="Заголовок 4"/>
          <p:cNvSpPr txBox="1">
            <a:spLocks/>
          </p:cNvSpPr>
          <p:nvPr/>
        </p:nvSpPr>
        <p:spPr>
          <a:xfrm>
            <a:off x="395536" y="1556792"/>
            <a:ext cx="2664296" cy="936104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Виртуальные путешествия  </a:t>
            </a:r>
          </a:p>
          <a:p>
            <a:pPr lvl="0">
              <a:spcBef>
                <a:spcPct val="20000"/>
              </a:spcBef>
              <a:defRPr/>
            </a:pP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ct val="20000"/>
              </a:spcBef>
              <a:defRPr/>
            </a:pP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4"/>
          <p:cNvSpPr txBox="1">
            <a:spLocks/>
          </p:cNvSpPr>
          <p:nvPr/>
        </p:nvSpPr>
        <p:spPr>
          <a:xfrm>
            <a:off x="395536" y="2852936"/>
            <a:ext cx="2664296" cy="504056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Дидактические игры  </a:t>
            </a:r>
          </a:p>
          <a:p>
            <a:pPr lvl="0">
              <a:spcBef>
                <a:spcPct val="20000"/>
              </a:spcBef>
              <a:defRPr/>
            </a:pP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ct val="20000"/>
              </a:spcBef>
              <a:defRPr/>
            </a:pP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395536" y="3717032"/>
            <a:ext cx="2664296" cy="144016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Звуковое и музыкальное сопровождение деятельности детей  </a:t>
            </a:r>
          </a:p>
          <a:p>
            <a:pPr lvl="0">
              <a:spcBef>
                <a:spcPct val="20000"/>
              </a:spcBef>
              <a:defRPr/>
            </a:pP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ct val="20000"/>
              </a:spcBef>
              <a:defRPr/>
            </a:pP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Заголовок 4"/>
          <p:cNvSpPr txBox="1">
            <a:spLocks/>
          </p:cNvSpPr>
          <p:nvPr/>
        </p:nvSpPr>
        <p:spPr>
          <a:xfrm>
            <a:off x="395536" y="5805264"/>
            <a:ext cx="2664296" cy="504056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Общение  </a:t>
            </a:r>
          </a:p>
          <a:p>
            <a:pPr lvl="0">
              <a:spcBef>
                <a:spcPct val="20000"/>
              </a:spcBef>
              <a:defRPr/>
            </a:pP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ct val="20000"/>
              </a:spcBef>
              <a:defRPr/>
            </a:pP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9" y="0"/>
            <a:ext cx="9135901" cy="6858000"/>
          </a:xfrm>
          <a:prstGeom prst="rect">
            <a:avLst/>
          </a:prstGeom>
          <a:noFill/>
        </p:spPr>
      </p:pic>
      <p:sp>
        <p:nvSpPr>
          <p:cNvPr id="6" name="Заголовок 4"/>
          <p:cNvSpPr txBox="1">
            <a:spLocks/>
          </p:cNvSpPr>
          <p:nvPr/>
        </p:nvSpPr>
        <p:spPr>
          <a:xfrm>
            <a:off x="395536" y="332656"/>
            <a:ext cx="8352928" cy="43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Требования при использовании ИКТ</a:t>
            </a:r>
          </a:p>
        </p:txBody>
      </p:sp>
      <p:pic>
        <p:nvPicPr>
          <p:cNvPr id="2052" name="Picture 4" descr="C:\Users\Admin\Desktop\СЕМИНАР\Новая папка\mini_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2636912"/>
            <a:ext cx="2802627" cy="2088232"/>
          </a:xfrm>
          <a:prstGeom prst="rect">
            <a:avLst/>
          </a:prstGeom>
          <a:noFill/>
        </p:spPr>
      </p:pic>
      <p:sp>
        <p:nvSpPr>
          <p:cNvPr id="8" name="Заголовок 4"/>
          <p:cNvSpPr txBox="1">
            <a:spLocks/>
          </p:cNvSpPr>
          <p:nvPr/>
        </p:nvSpPr>
        <p:spPr>
          <a:xfrm>
            <a:off x="395536" y="3068960"/>
            <a:ext cx="2664296" cy="144016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  <a:defRPr/>
            </a:pP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20000"/>
              </a:spcBef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Озвучивание заданий диктором  </a:t>
            </a:r>
          </a:p>
          <a:p>
            <a:pPr lvl="0">
              <a:spcBef>
                <a:spcPct val="20000"/>
              </a:spcBef>
              <a:defRPr/>
            </a:pP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ct val="20000"/>
              </a:spcBef>
              <a:defRPr/>
            </a:pP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4"/>
          <p:cNvSpPr txBox="1">
            <a:spLocks/>
          </p:cNvSpPr>
          <p:nvPr/>
        </p:nvSpPr>
        <p:spPr>
          <a:xfrm>
            <a:off x="3131840" y="5085184"/>
            <a:ext cx="2664296" cy="1152128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Владение ребенком навыками пользователя ПК  </a:t>
            </a:r>
          </a:p>
          <a:p>
            <a:pPr lvl="0">
              <a:spcBef>
                <a:spcPct val="20000"/>
              </a:spcBef>
              <a:defRPr/>
            </a:pP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ct val="20000"/>
              </a:spcBef>
              <a:defRPr/>
            </a:pP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6084168" y="3068960"/>
            <a:ext cx="2664296" cy="144016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  <a:defRPr/>
            </a:pP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20000"/>
              </a:spcBef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Длительность игры – не более 5 минут  </a:t>
            </a:r>
          </a:p>
          <a:p>
            <a:pPr lvl="0">
              <a:spcBef>
                <a:spcPct val="20000"/>
              </a:spcBef>
              <a:defRPr/>
            </a:pP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ct val="20000"/>
              </a:spcBef>
              <a:defRPr/>
            </a:pP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Заголовок 4"/>
          <p:cNvSpPr txBox="1">
            <a:spLocks/>
          </p:cNvSpPr>
          <p:nvPr/>
        </p:nvSpPr>
        <p:spPr>
          <a:xfrm>
            <a:off x="6084168" y="1124744"/>
            <a:ext cx="2664296" cy="144016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  <a:defRPr/>
            </a:pP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20000"/>
              </a:spcBef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Сопровождение на русском языке  </a:t>
            </a:r>
          </a:p>
          <a:p>
            <a:pPr lvl="0">
              <a:spcBef>
                <a:spcPct val="20000"/>
              </a:spcBef>
              <a:defRPr/>
            </a:pP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ct val="20000"/>
              </a:spcBef>
              <a:defRPr/>
            </a:pP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Заголовок 4"/>
          <p:cNvSpPr txBox="1">
            <a:spLocks/>
          </p:cNvSpPr>
          <p:nvPr/>
        </p:nvSpPr>
        <p:spPr>
          <a:xfrm>
            <a:off x="3275856" y="1124744"/>
            <a:ext cx="2664296" cy="144016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Хорошее качество изображения и звука, реальные герои и персонажи  </a:t>
            </a:r>
          </a:p>
          <a:p>
            <a:pPr lvl="0">
              <a:spcBef>
                <a:spcPct val="20000"/>
              </a:spcBef>
              <a:defRPr/>
            </a:pP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ct val="20000"/>
              </a:spcBef>
              <a:defRPr/>
            </a:pP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Заголовок 4"/>
          <p:cNvSpPr txBox="1">
            <a:spLocks/>
          </p:cNvSpPr>
          <p:nvPr/>
        </p:nvSpPr>
        <p:spPr>
          <a:xfrm>
            <a:off x="395536" y="1124744"/>
            <a:ext cx="2664296" cy="144016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  <a:defRPr/>
            </a:pP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20000"/>
              </a:spcBef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Возрастная адекватность  </a:t>
            </a:r>
          </a:p>
          <a:p>
            <a:pPr lvl="0">
              <a:spcBef>
                <a:spcPct val="20000"/>
              </a:spcBef>
              <a:defRPr/>
            </a:pP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ct val="20000"/>
              </a:spcBef>
              <a:defRPr/>
            </a:pP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9" y="0"/>
            <a:ext cx="9135901" cy="6858000"/>
          </a:xfrm>
          <a:prstGeom prst="rect">
            <a:avLst/>
          </a:prstGeom>
          <a:noFill/>
        </p:spPr>
      </p:pic>
      <p:pic>
        <p:nvPicPr>
          <p:cNvPr id="3076" name="Picture 4" descr="C:\Users\Admin\Desktop\СЕМИНАР\Новая папка\computer_baby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420888"/>
            <a:ext cx="4137248" cy="4137248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539552" y="548680"/>
            <a:ext cx="79928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Информационно-коммуникационные технологии делают работу по развитию мышления, внимания и речи более интересной для школьников и более радостной для педагогов.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42910" y="3071810"/>
            <a:ext cx="34563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Желаем вам успехов в использовании ИКТ!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85786" y="4857760"/>
            <a:ext cx="34563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</p:spTree>
  </p:cSld>
  <p:clrMapOvr>
    <a:masterClrMapping/>
  </p:clrMapOvr>
  <p:transition>
    <p:wheel spokes="8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594</TotalTime>
  <Words>309</Words>
  <Application>Microsoft Office PowerPoint</Application>
  <PresentationFormat>Экран (4:3)</PresentationFormat>
  <Paragraphs>78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Нарушение артикуляционной моторики</dc:title>
  <dc:creator>Admin</dc:creator>
  <cp:lastModifiedBy>Антон</cp:lastModifiedBy>
  <cp:revision>72</cp:revision>
  <dcterms:created xsi:type="dcterms:W3CDTF">2016-03-10T10:50:49Z</dcterms:created>
  <dcterms:modified xsi:type="dcterms:W3CDTF">2022-03-27T07:17:37Z</dcterms:modified>
</cp:coreProperties>
</file>