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62" r:id="rId3"/>
    <p:sldId id="267" r:id="rId4"/>
    <p:sldId id="256" r:id="rId5"/>
    <p:sldId id="257" r:id="rId6"/>
    <p:sldId id="259" r:id="rId7"/>
    <p:sldId id="258" r:id="rId8"/>
    <p:sldId id="269" r:id="rId9"/>
    <p:sldId id="260" r:id="rId10"/>
    <p:sldId id="263" r:id="rId11"/>
    <p:sldId id="264" r:id="rId12"/>
    <p:sldId id="265" r:id="rId13"/>
    <p:sldId id="266" r:id="rId14"/>
    <p:sldId id="268" r:id="rId15"/>
    <p:sldId id="272" r:id="rId16"/>
    <p:sldId id="273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FA8D6E-0EB0-4841-B0B8-136B413F608C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DB0945-3F12-44B8-AB67-DC64FC11503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704856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>
              <a:solidFill>
                <a:schemeClr val="tx2"/>
              </a:solidFill>
            </a:endParaRPr>
          </a:p>
          <a:p>
            <a:r>
              <a:rPr lang="ru-RU" sz="4800" b="1" dirty="0" smtClean="0">
                <a:solidFill>
                  <a:srgbClr val="C00000"/>
                </a:solidFill>
              </a:rPr>
              <a:t>Собирательные  </a:t>
            </a:r>
          </a:p>
          <a:p>
            <a:r>
              <a:rPr lang="ru-RU" sz="4800" b="1" dirty="0" smtClean="0">
                <a:solidFill>
                  <a:srgbClr val="C00000"/>
                </a:solidFill>
              </a:rPr>
              <a:t>                           числительные</a:t>
            </a:r>
          </a:p>
          <a:p>
            <a:pPr algn="r"/>
            <a:endParaRPr lang="ru-RU" sz="2800" b="1" dirty="0" smtClean="0">
              <a:solidFill>
                <a:schemeClr val="tx2"/>
              </a:solidFill>
            </a:endParaRPr>
          </a:p>
          <a:p>
            <a:pPr algn="r"/>
            <a:endParaRPr lang="ru-RU" sz="2800" b="1" dirty="0">
              <a:solidFill>
                <a:schemeClr val="tx2"/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Выполнила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 МОУ Усть-Ордынская СОШ №</a:t>
            </a:r>
            <a:r>
              <a:rPr lang="ru-RU" sz="2800" b="1" dirty="0" smtClean="0">
                <a:solidFill>
                  <a:schemeClr val="tx2"/>
                </a:solidFill>
              </a:rPr>
              <a:t>4 </a:t>
            </a:r>
          </a:p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им. </a:t>
            </a:r>
            <a:r>
              <a:rPr lang="ru-RU" sz="2800" b="1" dirty="0" err="1" smtClean="0">
                <a:solidFill>
                  <a:schemeClr val="tx2"/>
                </a:solidFill>
              </a:rPr>
              <a:t>В.Б.Сибиданова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algn="r"/>
            <a:r>
              <a:rPr lang="ru-RU" sz="2800" b="1" dirty="0" err="1" smtClean="0">
                <a:solidFill>
                  <a:schemeClr val="tx2"/>
                </a:solidFill>
              </a:rPr>
              <a:t>Шадаева</a:t>
            </a:r>
            <a:r>
              <a:rPr lang="ru-RU" sz="2800" b="1" dirty="0" smtClean="0">
                <a:solidFill>
                  <a:schemeClr val="tx2"/>
                </a:solidFill>
              </a:rPr>
              <a:t> Вера Васильевна</a:t>
            </a:r>
            <a:endParaRPr lang="ru-RU" sz="2800" b="1" dirty="0">
              <a:solidFill>
                <a:schemeClr val="tx2"/>
              </a:solidFill>
            </a:endParaRPr>
          </a:p>
          <a:p>
            <a:endParaRPr lang="ru-RU" sz="4800" b="1" dirty="0" smtClean="0">
              <a:solidFill>
                <a:schemeClr val="tx2"/>
              </a:solidFill>
            </a:endParaRPr>
          </a:p>
          <a:p>
            <a:endParaRPr lang="ru-RU" sz="4800" b="1" dirty="0">
              <a:solidFill>
                <a:schemeClr val="tx2"/>
              </a:solidFill>
            </a:endParaRPr>
          </a:p>
          <a:p>
            <a:endParaRPr lang="ru-RU" sz="4800" b="1" dirty="0" smtClean="0">
              <a:solidFill>
                <a:schemeClr val="tx2"/>
              </a:solidFill>
            </a:endParaRPr>
          </a:p>
          <a:p>
            <a:endParaRPr lang="ru-RU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3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017.radikal.ru/i440/1204/fd/393831e96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74441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babiki.ru/uploads/images/00/54/32/2012/03/07/f93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8680"/>
            <a:ext cx="367240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43908" y="6093296"/>
            <a:ext cx="3387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 балерины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9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1.liveinternet.ru/images/attach/b/4/103/632/103632095_3821971_05560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0" y="116632"/>
            <a:ext cx="6353175" cy="347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.mota.ru/upload/wallpapers/2009/07/15/11/00/3280/animals_322-cro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2" y="3284984"/>
            <a:ext cx="635317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1925" y="2276872"/>
            <a:ext cx="26966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ять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дельфинов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66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nimalworld.com.ua/images/2012/April/Foto/Fun/5/Fun_anim_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992888" cy="519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597" y="5744585"/>
            <a:ext cx="91847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етыре медвежонка, четверо медвежат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2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68219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Стилистическая разминка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4151" y="126876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Исправьте ошибки, где  это </a:t>
            </a:r>
            <a:r>
              <a:rPr lang="ru-RU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необходимо: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6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 Двое мальчиков шли по мосту.</a:t>
            </a:r>
          </a:p>
          <a:p>
            <a:pPr lvl="0"/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Пятеро красивых девушек в ярких костюмах плясали у кромки поля.</a:t>
            </a:r>
          </a:p>
          <a:p>
            <a:pPr lvl="0"/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Шестеро зайчат весело прыгали по солнечной полянке.</a:t>
            </a:r>
          </a:p>
          <a:p>
            <a:pPr lvl="0"/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К празднику во дворе залили пятеро ледяных горок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99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04664"/>
            <a:ext cx="541449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Словарный диктант</a:t>
            </a: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77150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Мил…ион,  мил..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ард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пр..цент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секр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тарь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..а,  п..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ртфель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сакв..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яж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сем…летний,   ш..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фёр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н..деля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д..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ртал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м..нута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ун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кальный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центн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..р,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экз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мпляр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шест…этажный.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5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04664"/>
            <a:ext cx="541449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Словарный диктант</a:t>
            </a: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5295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Мил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ион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миллиард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процент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секр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тарь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портфель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саквояж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семилетний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шофёр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неделя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декада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минута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уникальный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центнер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экземпляр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шестиэтажный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5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5" y="404664"/>
            <a:ext cx="7632848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AutoNum type="arabicPeriod"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разобрался  с этой темой и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чувствую себя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комфортно и уверенно при выполнении заданий  по этой теме.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(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lvl="0" indent="-514350">
              <a:buAutoNum type="arabicPeriod"/>
            </a:pP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2.  К сожалению, я обнаружил пробелы в </a:t>
            </a:r>
            <a:endParaRPr lang="ru-RU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своих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знаниях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                   </a:t>
            </a:r>
            <a:r>
              <a:rPr lang="ru-RU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(жёлтый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3. Я испытываю большие затруднения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выполнении заданий по этой теме. </a:t>
            </a:r>
            <a:endParaRPr lang="ru-RU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(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25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27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1683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5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4400" b="1" dirty="0" smtClean="0"/>
              <a:t>Триста </a:t>
            </a:r>
            <a:r>
              <a:rPr lang="ru-RU" sz="4400" b="1" dirty="0"/>
              <a:t>рублей, </a:t>
            </a:r>
            <a:endParaRPr lang="ru-RU" sz="4400" b="1" dirty="0" smtClean="0"/>
          </a:p>
          <a:p>
            <a:r>
              <a:rPr lang="ru-RU" sz="4400" b="1" dirty="0" smtClean="0"/>
              <a:t>пятеро </a:t>
            </a:r>
            <a:r>
              <a:rPr lang="ru-RU" sz="4400" b="1" dirty="0"/>
              <a:t>друзей, </a:t>
            </a:r>
            <a:endParaRPr lang="ru-RU" sz="4400" b="1" dirty="0" smtClean="0"/>
          </a:p>
          <a:p>
            <a:r>
              <a:rPr lang="ru-RU" sz="4400" b="1" dirty="0" smtClean="0"/>
              <a:t>девяносто километров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9148" y="3192453"/>
            <a:ext cx="6655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Шестьдесят секунд, десять килограммов,  трое суток </a:t>
            </a:r>
          </a:p>
        </p:txBody>
      </p:sp>
    </p:spTree>
    <p:extLst>
      <p:ext uri="{BB962C8B-B14F-4D97-AF65-F5344CB8AC3E}">
        <p14:creationId xmlns:p14="http://schemas.microsoft.com/office/powerpoint/2010/main" val="355767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272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4400" b="1" dirty="0" smtClean="0"/>
              <a:t>Триста </a:t>
            </a:r>
            <a:r>
              <a:rPr lang="ru-RU" sz="4400" b="1" dirty="0"/>
              <a:t>рублей, </a:t>
            </a:r>
            <a:endParaRPr lang="ru-RU" sz="4400" b="1" dirty="0" smtClean="0"/>
          </a:p>
          <a:p>
            <a:r>
              <a:rPr lang="ru-RU" sz="4400" b="1" u="sng" dirty="0" smtClean="0"/>
              <a:t>пятеро</a:t>
            </a:r>
            <a:r>
              <a:rPr lang="ru-RU" sz="4400" b="1" dirty="0" smtClean="0"/>
              <a:t> </a:t>
            </a:r>
            <a:r>
              <a:rPr lang="ru-RU" sz="4400" b="1" dirty="0"/>
              <a:t>друзей, </a:t>
            </a:r>
            <a:endParaRPr lang="ru-RU" sz="4400" b="1" dirty="0" smtClean="0"/>
          </a:p>
          <a:p>
            <a:r>
              <a:rPr lang="ru-RU" sz="4400" b="1" dirty="0" smtClean="0"/>
              <a:t>девяносто километров 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9148" y="3192453"/>
            <a:ext cx="6655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Шестьдесят секунд, десять килограммов,  </a:t>
            </a:r>
            <a:r>
              <a:rPr lang="ru-RU" sz="4400" b="1" u="sng" dirty="0"/>
              <a:t>трое</a:t>
            </a:r>
            <a:r>
              <a:rPr lang="ru-RU" sz="4400" b="1" dirty="0"/>
              <a:t> суток </a:t>
            </a:r>
          </a:p>
        </p:txBody>
      </p:sp>
    </p:spTree>
    <p:extLst>
      <p:ext uri="{BB962C8B-B14F-4D97-AF65-F5344CB8AC3E}">
        <p14:creationId xmlns:p14="http://schemas.microsoft.com/office/powerpoint/2010/main" val="386500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953" y="27407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 smtClean="0"/>
              <a:t>     </a:t>
            </a:r>
            <a:r>
              <a:rPr lang="ru-RU" sz="4400" b="1" dirty="0" smtClean="0">
                <a:solidFill>
                  <a:schemeClr val="tx2"/>
                </a:solidFill>
              </a:rPr>
              <a:t>Числительное </a:t>
            </a:r>
            <a:endParaRPr lang="ru-RU" sz="4400" b="1" dirty="0">
              <a:solidFill>
                <a:schemeClr val="tx2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5536" y="1556792"/>
            <a:ext cx="3744415" cy="1584176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2360" y="2025714"/>
            <a:ext cx="34531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Количественное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918747" y="1556791"/>
            <a:ext cx="3744415" cy="1584176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67450" y="2028176"/>
            <a:ext cx="26470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Порядковое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067801" y="995211"/>
            <a:ext cx="2453235" cy="50405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04955" y="995211"/>
            <a:ext cx="2285998" cy="504055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492360" y="4005630"/>
            <a:ext cx="2376264" cy="187220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332904" y="4034177"/>
            <a:ext cx="2376264" cy="187220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262663" y="4029000"/>
            <a:ext cx="2769108" cy="1872208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 стрелкой 29"/>
          <p:cNvCxnSpPr>
            <a:stCxn id="12" idx="4"/>
          </p:cNvCxnSpPr>
          <p:nvPr/>
        </p:nvCxnSpPr>
        <p:spPr>
          <a:xfrm flipH="1">
            <a:off x="1680492" y="3140968"/>
            <a:ext cx="587252" cy="7920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868624" y="3140967"/>
            <a:ext cx="1271327" cy="89321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5"/>
          </p:cNvCxnSpPr>
          <p:nvPr/>
        </p:nvCxnSpPr>
        <p:spPr>
          <a:xfrm>
            <a:off x="3591594" y="2908971"/>
            <a:ext cx="3716710" cy="1096659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479635" y="2967335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79635" y="2967335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479635" y="2967335"/>
            <a:ext cx="1847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41150" y="4680124"/>
            <a:ext cx="12786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ЦЕЛЫЕ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1957" y="4703494"/>
            <a:ext cx="17459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ДРОБНЫЕ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156176" y="4703494"/>
            <a:ext cx="28755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СОБИРАТЕЛЬНЫЕ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257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9751" y="200561"/>
            <a:ext cx="71317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СОБИРАТЕЛЬНЫЕ  ЧИСЛИТЕЛЬНЫЕ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906457"/>
              </p:ext>
            </p:extLst>
          </p:nvPr>
        </p:nvGraphicFramePr>
        <p:xfrm>
          <a:off x="539552" y="846896"/>
          <a:ext cx="8136904" cy="53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1584176"/>
                <a:gridCol w="1584176"/>
                <a:gridCol w="1584176"/>
              </a:tblGrid>
              <a:tr h="535440">
                <a:tc gridSpan="2">
                  <a:txBody>
                    <a:bodyPr/>
                    <a:lstStyle/>
                    <a:p>
                      <a:r>
                        <a:rPr lang="ru-RU" sz="2800" dirty="0" smtClean="0"/>
                        <a:t>      ОБРАЗУЮТСЯ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800" dirty="0" smtClean="0"/>
                        <a:t>            СОЧЕТАЮТСЯ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Два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Двое</a:t>
                      </a:r>
                      <a:endParaRPr lang="ru-RU" sz="3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друзей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котят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ножниц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Три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Четыре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Пять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Шесть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Семь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Восемь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Девять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Десять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3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ru-RU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44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qq\Desktop\Урок Числительные\Рисунки\0_ddb_f0fc2231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3959" y="994194"/>
            <a:ext cx="2288296" cy="1861351"/>
          </a:xfrm>
          <a:prstGeom prst="rect">
            <a:avLst/>
          </a:prstGeom>
          <a:noFill/>
        </p:spPr>
      </p:pic>
      <p:pic>
        <p:nvPicPr>
          <p:cNvPr id="3" name="Picture 2" descr="C:\Users\qq\Desktop\Урок Числительные\Рисунки\Рисунок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8357" y="2877160"/>
            <a:ext cx="2288296" cy="1991999"/>
          </a:xfrm>
          <a:prstGeom prst="rect">
            <a:avLst/>
          </a:prstGeom>
          <a:noFill/>
        </p:spPr>
      </p:pic>
      <p:pic>
        <p:nvPicPr>
          <p:cNvPr id="4" name="Picture 2" descr="C:\Users\qq\Desktop\Урок Числительные\Рисунки\2scisso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869160"/>
            <a:ext cx="2288296" cy="1800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2359320"/>
            <a:ext cx="2520280" cy="2581848"/>
          </a:xfrm>
          <a:prstGeom prst="rect">
            <a:avLst/>
          </a:pr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Собирательные числительные </a:t>
            </a:r>
            <a:r>
              <a:rPr lang="ru-RU" b="1" dirty="0" smtClean="0">
                <a:solidFill>
                  <a:srgbClr val="FF0000"/>
                </a:solidFill>
              </a:rPr>
              <a:t>: двое, трое, четверо, пятеро, шестеро, семеро, восьмеро, девятеро, десятеро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1412776"/>
            <a:ext cx="3071834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Существительные, обозначающие лиц</a:t>
            </a:r>
          </a:p>
          <a:p>
            <a:pPr algn="ctr"/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мужского пола, детей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37745" y="3077125"/>
            <a:ext cx="3071834" cy="1400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Существительные, обозначающие </a:t>
            </a:r>
            <a:r>
              <a:rPr lang="ru-RU" b="1" i="1" dirty="0" smtClean="0">
                <a:solidFill>
                  <a:srgbClr val="FF0000"/>
                </a:solidFill>
              </a:rPr>
              <a:t>детенышей животных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37745" y="4869160"/>
            <a:ext cx="3071834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Существительные, употребляющиеся</a:t>
            </a:r>
          </a:p>
          <a:p>
            <a:pPr algn="ctr"/>
            <a:r>
              <a:rPr lang="ru-RU" b="1" dirty="0" smtClean="0"/>
              <a:t>только</a:t>
            </a:r>
            <a:r>
              <a:rPr lang="ru-RU" dirty="0" smtClean="0"/>
              <a:t> </a:t>
            </a:r>
            <a:r>
              <a:rPr lang="ru-RU" b="1" i="1" dirty="0" smtClean="0"/>
              <a:t>во </a:t>
            </a:r>
            <a:r>
              <a:rPr lang="ru-RU" b="1" i="1" dirty="0" err="1" smtClean="0">
                <a:solidFill>
                  <a:srgbClr val="FF0000"/>
                </a:solidFill>
              </a:rPr>
              <a:t>множ</a:t>
            </a:r>
            <a:r>
              <a:rPr lang="ru-RU" b="1" i="1" dirty="0" smtClean="0">
                <a:solidFill>
                  <a:srgbClr val="FF0000"/>
                </a:solidFill>
              </a:rPr>
              <a:t>.  числе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505" y="442507"/>
            <a:ext cx="8557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УПОТРЕБЛЕНИЕ СОБИРАТЕЛЬНЫХ ЧИСЛИТЕЛЬНЫХ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5" idx="3"/>
            <a:endCxn id="6" idx="1"/>
          </p:cNvCxnSpPr>
          <p:nvPr/>
        </p:nvCxnSpPr>
        <p:spPr>
          <a:xfrm flipV="1">
            <a:off x="2771800" y="2060848"/>
            <a:ext cx="648072" cy="15893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</p:cNvCxnSpPr>
          <p:nvPr/>
        </p:nvCxnSpPr>
        <p:spPr>
          <a:xfrm>
            <a:off x="2771800" y="3650244"/>
            <a:ext cx="648072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17736" y="3659194"/>
            <a:ext cx="665945" cy="19389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0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qq\Desktop\Урок Числительные\Рисунки\6731be9a35105592de12fc4f26b8d5a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571612"/>
            <a:ext cx="2270823" cy="2007408"/>
          </a:xfrm>
          <a:prstGeom prst="rect">
            <a:avLst/>
          </a:prstGeom>
          <a:noFill/>
        </p:spPr>
      </p:pic>
      <p:pic>
        <p:nvPicPr>
          <p:cNvPr id="3" name="Picture 3" descr="C:\Users\qq\Desktop\Урок Числительные\Рисунки\normal_b084e29570392cd07778e1a14310df03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628" y="1571612"/>
            <a:ext cx="2660960" cy="1989067"/>
          </a:xfrm>
          <a:prstGeom prst="rect">
            <a:avLst/>
          </a:prstGeom>
          <a:noFill/>
        </p:spPr>
      </p:pic>
      <p:sp>
        <p:nvSpPr>
          <p:cNvPr id="4" name="Текст 19"/>
          <p:cNvSpPr txBox="1">
            <a:spLocks/>
          </p:cNvSpPr>
          <p:nvPr/>
        </p:nvSpPr>
        <p:spPr>
          <a:xfrm>
            <a:off x="457200" y="3579020"/>
            <a:ext cx="3614734" cy="2946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/>
              <a:t>Им.п</a:t>
            </a:r>
            <a:r>
              <a:rPr lang="ru-RU" sz="2400" dirty="0" smtClean="0"/>
              <a:t>     обе девочки</a:t>
            </a:r>
          </a:p>
          <a:p>
            <a:r>
              <a:rPr lang="ru-RU" sz="2400" dirty="0" err="1" smtClean="0"/>
              <a:t>Род.п</a:t>
            </a:r>
            <a:r>
              <a:rPr lang="ru-RU" sz="2400" dirty="0" smtClean="0"/>
              <a:t>.   </a:t>
            </a:r>
            <a:r>
              <a:rPr lang="ru-RU" sz="2400" u="sng" dirty="0" smtClean="0"/>
              <a:t>об</a:t>
            </a:r>
            <a:r>
              <a:rPr lang="ru-RU" sz="2400" b="1" u="sng" dirty="0" smtClean="0"/>
              <a:t>е</a:t>
            </a:r>
            <a:r>
              <a:rPr lang="ru-RU" sz="2400" dirty="0" smtClean="0"/>
              <a:t>их девочек</a:t>
            </a:r>
          </a:p>
          <a:p>
            <a:r>
              <a:rPr lang="ru-RU" sz="2400" dirty="0" err="1" smtClean="0"/>
              <a:t>Дат.п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Вин.п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Тв.п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Пр.п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5" name="Текст 20"/>
          <p:cNvSpPr txBox="1">
            <a:spLocks/>
          </p:cNvSpPr>
          <p:nvPr/>
        </p:nvSpPr>
        <p:spPr>
          <a:xfrm>
            <a:off x="4645025" y="3579020"/>
            <a:ext cx="3815407" cy="2946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800" dirty="0" err="1" smtClean="0"/>
              <a:t>Им.п</a:t>
            </a:r>
            <a:r>
              <a:rPr lang="ru-RU" sz="3800" dirty="0" smtClean="0"/>
              <a:t>  </a:t>
            </a:r>
            <a:r>
              <a:rPr lang="ru-RU" sz="3100" dirty="0" smtClean="0"/>
              <a:t>оба мальчика</a:t>
            </a:r>
          </a:p>
          <a:p>
            <a:r>
              <a:rPr lang="ru-RU" sz="3100" dirty="0" err="1" smtClean="0"/>
              <a:t>Род.п</a:t>
            </a:r>
            <a:r>
              <a:rPr lang="ru-RU" sz="3100" dirty="0" smtClean="0"/>
              <a:t>.   </a:t>
            </a:r>
            <a:r>
              <a:rPr lang="ru-RU" sz="3100" u="sng" dirty="0" smtClean="0"/>
              <a:t>об</a:t>
            </a:r>
            <a:r>
              <a:rPr lang="ru-RU" sz="3100" b="1" u="sng" dirty="0" smtClean="0"/>
              <a:t>о</a:t>
            </a:r>
            <a:r>
              <a:rPr lang="ru-RU" sz="3100" dirty="0" smtClean="0"/>
              <a:t>их мальчиков</a:t>
            </a:r>
          </a:p>
          <a:p>
            <a:r>
              <a:rPr lang="ru-RU" sz="3800" dirty="0" err="1" smtClean="0"/>
              <a:t>Дат.п</a:t>
            </a:r>
            <a:r>
              <a:rPr lang="ru-RU" sz="3800" dirty="0" smtClean="0"/>
              <a:t>.</a:t>
            </a:r>
          </a:p>
          <a:p>
            <a:r>
              <a:rPr lang="ru-RU" sz="3800" dirty="0" err="1" smtClean="0"/>
              <a:t>Вин.п</a:t>
            </a:r>
            <a:r>
              <a:rPr lang="ru-RU" sz="3800" dirty="0" smtClean="0"/>
              <a:t>.</a:t>
            </a:r>
          </a:p>
          <a:p>
            <a:r>
              <a:rPr lang="ru-RU" sz="3800" dirty="0" err="1" smtClean="0"/>
              <a:t>Тв.п</a:t>
            </a:r>
            <a:r>
              <a:rPr lang="ru-RU" sz="3800" dirty="0" smtClean="0"/>
              <a:t>.</a:t>
            </a:r>
          </a:p>
          <a:p>
            <a:r>
              <a:rPr lang="ru-RU" sz="3800" dirty="0" err="1" smtClean="0"/>
              <a:t>Пр.п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32656"/>
            <a:ext cx="77582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СОБИРАТЕЛЬНЫХ ЧИСЛИТЕЛЬНЫХ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81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04864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1. П … сторонам дороги тянулся густой лес.   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2.  Малышка крепко держала куклу  …  руками.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3.   …   братьев приняли в спортивную школу.              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4.  В  … случаях ответ был неверным.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54868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вставьте числительные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или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обе.     Работа по вариантам.  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1в. – с числительным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оба,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2в. – с числительным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обе.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5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-fotki.yandex.ru/get/6619/3588041.778/0_a0e4a_23260b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41505" y="5589240"/>
            <a:ext cx="5815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два лисёнка, двое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лисят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img-fotki.yandex.ru/get/6619/3588041.778/0_a0e4a_23260bf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84" y="773088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569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</TotalTime>
  <Words>474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24</cp:revision>
  <dcterms:created xsi:type="dcterms:W3CDTF">2015-02-11T12:35:07Z</dcterms:created>
  <dcterms:modified xsi:type="dcterms:W3CDTF">2024-03-07T15:17:06Z</dcterms:modified>
</cp:coreProperties>
</file>