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302" r:id="rId2"/>
    <p:sldId id="256" r:id="rId3"/>
    <p:sldId id="257" r:id="rId4"/>
    <p:sldId id="259" r:id="rId5"/>
    <p:sldId id="301" r:id="rId6"/>
    <p:sldId id="297" r:id="rId7"/>
    <p:sldId id="258" r:id="rId8"/>
    <p:sldId id="298" r:id="rId9"/>
    <p:sldId id="260" r:id="rId10"/>
    <p:sldId id="299" r:id="rId11"/>
    <p:sldId id="330" r:id="rId12"/>
    <p:sldId id="262" r:id="rId13"/>
    <p:sldId id="305" r:id="rId14"/>
    <p:sldId id="306" r:id="rId15"/>
    <p:sldId id="315" r:id="rId16"/>
    <p:sldId id="314" r:id="rId17"/>
    <p:sldId id="313" r:id="rId18"/>
    <p:sldId id="312" r:id="rId19"/>
    <p:sldId id="311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9" r:id="rId31"/>
    <p:sldId id="261" r:id="rId32"/>
    <p:sldId id="271" r:id="rId33"/>
    <p:sldId id="304" r:id="rId34"/>
    <p:sldId id="278" r:id="rId35"/>
  </p:sldIdLst>
  <p:sldSz cx="9144000" cy="5143500" type="screen16x9"/>
  <p:notesSz cx="6858000" cy="9144000"/>
  <p:embeddedFontLst>
    <p:embeddedFont>
      <p:font typeface="Amatic SC" charset="-79"/>
      <p:regular r:id="rId37"/>
      <p:bold r:id="rId38"/>
    </p:embeddedFont>
    <p:embeddedFont>
      <p:font typeface="Nunito" charset="-52"/>
      <p:regular r:id="rId39"/>
      <p:bold r:id="rId40"/>
      <p:italic r:id="rId41"/>
      <p:boldItalic r:id="rId42"/>
    </p:embeddedFont>
    <p:embeddedFont>
      <p:font typeface="Nunito SemiBold" charset="-52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580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939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01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941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47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446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17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34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1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40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94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7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39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Ej22DaPwDxRfNCaVivblae9TJ6lzbS7EB18JlGxg5fKXnKQ/viewform?usp=sf_li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7078/train/257499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№ 1</a:t>
            </a:r>
            <a:br>
              <a:rPr lang="ru-RU" dirty="0" smtClean="0"/>
            </a:br>
            <a:r>
              <a:rPr lang="ru-RU" dirty="0" smtClean="0"/>
              <a:t>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755576" y="843558"/>
            <a:ext cx="7344816" cy="30963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повторить </a:t>
            </a:r>
            <a:r>
              <a:rPr lang="ru-RU" sz="3200" dirty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основные этапы </a:t>
            </a:r>
            <a:r>
              <a:rPr lang="ru-RU" sz="3200" dirty="0" smtClean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r>
              <a:rPr lang="ru-RU" sz="3200" dirty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научиться </a:t>
            </a:r>
            <a:r>
              <a:rPr lang="ru-RU" sz="3200" dirty="0" smtClean="0">
                <a:solidFill>
                  <a:srgbClr val="1D1D1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оформлять подготовительный этап.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10</a:t>
            </a:fld>
            <a:endParaRPr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6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607" y="915566"/>
            <a:ext cx="343395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Творческий проект.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№1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427734"/>
            <a:ext cx="5597100" cy="172819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Творческий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проект </a:t>
            </a:r>
            <a:r>
              <a:rPr lang="ru-RU" sz="3200" b="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32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3200" b="0" dirty="0">
                <a:latin typeface="Times New Roman" pitchFamily="18" charset="0"/>
                <a:ea typeface="Calibri"/>
                <a:cs typeface="Times New Roman" pitchFamily="18" charset="0"/>
              </a:rPr>
              <a:t>самостоятельная творческая итоговая работа по учебному предмету. </a:t>
            </a:r>
            <a:r>
              <a:rPr lang="ru-RU" sz="32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51670"/>
            <a:ext cx="5597100" cy="792088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Проектная 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деятельность</a:t>
            </a: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76056" y="1765546"/>
            <a:ext cx="72008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82756" y="1765546"/>
            <a:ext cx="929204" cy="1197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1451" y="2953678"/>
            <a:ext cx="23150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разработка 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проекта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969229"/>
            <a:ext cx="35397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материальное воплощение 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идеи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9965" y="1504697"/>
            <a:ext cx="234370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9965" y="1504697"/>
            <a:ext cx="234370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885949"/>
            <a:ext cx="18722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самостоятельной исследовательской деятельности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148064" y="1220770"/>
            <a:ext cx="648072" cy="333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9965" y="1504697"/>
            <a:ext cx="234370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885949"/>
            <a:ext cx="18722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самостоятельной исследовательской деятельности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6829" y="3019186"/>
            <a:ext cx="12915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796136" y="3179180"/>
            <a:ext cx="585478" cy="194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148064" y="1220770"/>
            <a:ext cx="648072" cy="333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9965" y="1504697"/>
            <a:ext cx="234370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885949"/>
            <a:ext cx="18722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самостоятельной исследовательской деятельности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6829" y="3019186"/>
            <a:ext cx="12915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0308" y="2803743"/>
            <a:ext cx="135646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еятельности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(план)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796136" y="3179180"/>
            <a:ext cx="585478" cy="194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148064" y="1220770"/>
            <a:ext cx="648072" cy="333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28538" y="2530256"/>
            <a:ext cx="1231427" cy="231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59965" y="1504697"/>
            <a:ext cx="2343705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885949"/>
            <a:ext cx="187220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самостоятельной исследовательской деятельности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6829" y="3019186"/>
            <a:ext cx="12915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0308" y="2803743"/>
            <a:ext cx="135646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еятельности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(план)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3573" y="958735"/>
            <a:ext cx="11063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Методы 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796136" y="3179180"/>
            <a:ext cx="585478" cy="194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148064" y="1220770"/>
            <a:ext cx="648072" cy="333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419872" y="1335165"/>
            <a:ext cx="504056" cy="458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28538" y="2530256"/>
            <a:ext cx="1231427" cy="231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8" y="1203598"/>
            <a:ext cx="23161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Pictures\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5686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20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2339752" y="627534"/>
            <a:ext cx="4464496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827584" y="1203598"/>
            <a:ext cx="7432675" cy="3240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Конструкторский</a:t>
            </a: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Технологический</a:t>
            </a: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изготовления изделия</a:t>
            </a: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lvl="0" indent="-457200" algn="ctr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Защита проекта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75656" y="987574"/>
            <a:ext cx="6003332" cy="30963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3600" b="1" dirty="0" smtClean="0">
                <a:solidFill>
                  <a:srgbClr val="1D1D1B"/>
                </a:solidFill>
                <a:latin typeface="Times New Roman"/>
                <a:ea typeface="Times New Roman"/>
              </a:rPr>
              <a:t>ПОДГОТОВИТЕЛЬНЫЙ ЭТАП</a:t>
            </a:r>
            <a:endParaRPr lang="ru-RU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21</a:t>
            </a:fld>
            <a:endParaRPr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22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971600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 потребности в изделии и обосновании выбора</a:t>
            </a: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827584" y="1491630"/>
            <a:ext cx="7432675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AutoNum type="arabicPeriod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</a:rPr>
              <a:t>Принцип </a:t>
            </a:r>
            <a:r>
              <a:rPr lang="ru-RU" sz="2000" dirty="0">
                <a:latin typeface="Times New Roman"/>
                <a:ea typeface="Times New Roman"/>
              </a:rPr>
              <a:t>утилитарности, т.е. необходимость в употреблении.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</a:rPr>
              <a:t>Необходимо </a:t>
            </a:r>
            <a:r>
              <a:rPr lang="ru-RU" sz="2000" dirty="0">
                <a:latin typeface="Times New Roman"/>
                <a:ea typeface="Times New Roman"/>
              </a:rPr>
              <a:t>тщательно проанализировать желания и потребности тех, для кого вы планируете создать задуманный продукт труда.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Проанализировать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свои желания или узнать мнение будущих потребителей вашего продукта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труда.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23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683568" y="627534"/>
            <a:ext cx="7648699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1. Нужды </a:t>
            </a:r>
            <a:r>
              <a:rPr lang="ru-RU" sz="1600" dirty="0">
                <a:latin typeface="Times New Roman"/>
                <a:ea typeface="Times New Roman"/>
              </a:rPr>
              <a:t>являются ощущаемыми человеческими чувствами нехватки чего-либо, необходимого для нормальной жизни или даже выживания.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2. Потребности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– это нужды, принявшие форму, соответствующую культурному уровню человека.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3. Запрос </a:t>
            </a:r>
            <a:r>
              <a:rPr lang="ru-RU" sz="1600" b="1" dirty="0">
                <a:latin typeface="Times New Roman"/>
                <a:ea typeface="Times New Roman"/>
              </a:rPr>
              <a:t>– </a:t>
            </a:r>
            <a:r>
              <a:rPr lang="ru-RU" sz="1600" dirty="0">
                <a:latin typeface="Times New Roman"/>
                <a:ea typeface="Times New Roman"/>
              </a:rPr>
              <a:t>потребность, подкрепленная покупательной способностью потребителя. Человек выбирает товары, которые доставят ему наибольшее удовлетворение в рамках его финансовых возможностей. 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4. Товар </a:t>
            </a:r>
            <a:r>
              <a:rPr lang="ru-RU" sz="1600" b="1" dirty="0">
                <a:latin typeface="Times New Roman"/>
                <a:ea typeface="Times New Roman"/>
              </a:rPr>
              <a:t>– </a:t>
            </a:r>
            <a:r>
              <a:rPr lang="ru-RU" sz="1600" dirty="0">
                <a:latin typeface="Times New Roman"/>
                <a:ea typeface="Times New Roman"/>
              </a:rPr>
              <a:t>все, что может удовлетворить потребность или нужду и  предлагается рынком с целью привлечения внимания возможного потребителя., приобретения, использования или потребления.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5. Обмен </a:t>
            </a:r>
            <a:r>
              <a:rPr lang="ru-RU" sz="1600" b="1" dirty="0">
                <a:latin typeface="Times New Roman"/>
                <a:ea typeface="Times New Roman"/>
              </a:rPr>
              <a:t>– </a:t>
            </a:r>
            <a:r>
              <a:rPr lang="ru-RU" sz="1600" dirty="0">
                <a:latin typeface="Times New Roman"/>
                <a:ea typeface="Times New Roman"/>
              </a:rPr>
              <a:t>получение от кого-либо желаемого объекта с предложением чего-либо взамен.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6. Сделка </a:t>
            </a:r>
            <a:r>
              <a:rPr lang="ru-RU" sz="1600" b="1" dirty="0">
                <a:latin typeface="Times New Roman"/>
                <a:ea typeface="Times New Roman"/>
              </a:rPr>
              <a:t>– </a:t>
            </a:r>
            <a:r>
              <a:rPr lang="ru-RU" sz="1600" dirty="0">
                <a:latin typeface="Times New Roman"/>
                <a:ea typeface="Times New Roman"/>
              </a:rPr>
              <a:t>коммерческий обмен ценностями между двумя сторонами. Должна поддерживаться и охраняться законодательством.</a:t>
            </a:r>
          </a:p>
          <a:p>
            <a:pPr marL="8890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7. Рынок </a:t>
            </a:r>
            <a:r>
              <a:rPr lang="ru-RU" sz="1600" dirty="0">
                <a:latin typeface="Times New Roman"/>
                <a:ea typeface="Times New Roman"/>
              </a:rPr>
              <a:t>– совокупность потребителей, обладающих необходимыми средствами для приобретения товара, а не только место, на котором что-то продают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buAutoNum type="arabicPeriod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24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971600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Формулирование цели и задачи.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827584" y="1491630"/>
            <a:ext cx="7432675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AutoNum type="arabicPeriod"/>
            </a:pP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Цель творческой работы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описывается простыми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словами и одним-двумя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предложениями.</a:t>
            </a:r>
          </a:p>
          <a:p>
            <a:pPr>
              <a:buAutoNum type="arabicPeriod"/>
            </a:pPr>
            <a:r>
              <a:rPr lang="ru-RU" sz="20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Выберите </a:t>
            </a:r>
            <a:r>
              <a:rPr lang="ru-RU" sz="20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одно из слов типа: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88900" indent="0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изготовить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разработать, создать, усовершенствовать,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выполнить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научиться выполнять, сшить,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нарисовать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вышить, освоить ремесло и др.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AutoNum type="arabicPeriod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25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899592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Формулирование цели и задачи.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755576" y="1347614"/>
            <a:ext cx="7632848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just">
              <a:buNone/>
            </a:pP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2. 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Добавьте название изделия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88900" indent="0" algn="just"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890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3. 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Добавьте одну из фраз типа: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какой технике будет выполнено, из чего? (например, "изготовление в технике ручной вышивки", "из дерева")</a:t>
            </a:r>
            <a:b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каково применение изделия? (например, "для украшения интерьера")</a:t>
            </a:r>
            <a:b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для кого будет предназначено? (например, "для мамы")</a:t>
            </a:r>
            <a:b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 чего изделие? (например, "из полимерной глины")</a:t>
            </a:r>
            <a:b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полезность изделия? (например, "которое поможет в борьбе с насекомыми")</a:t>
            </a:r>
            <a:b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чему или кому посвящено изделие? (например, "</a:t>
            </a:r>
            <a:r>
              <a:rPr lang="ru-RU" sz="1600" i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посвященное </a:t>
            </a:r>
            <a:r>
              <a:rPr lang="ru-RU" sz="16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Дню Победы")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8900" indent="0">
              <a:buNone/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26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899592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Формулирование цели и задачи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755576" y="1347614"/>
            <a:ext cx="7632848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just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творческого проекта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- это все последовательные этапы организации и изготовления изделия с начало до конца</a:t>
            </a: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88900" indent="0" algn="just">
              <a:lnSpc>
                <a:spcPct val="115000"/>
              </a:lnSpc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88900" indent="0" algn="just">
              <a:lnSpc>
                <a:spcPct val="115000"/>
              </a:lnSpc>
              <a:buNone/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адачи </a:t>
            </a:r>
            <a:r>
              <a:rPr lang="ru-RU" sz="2000" b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творческой работы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перечисляются </a:t>
            </a:r>
            <a:endParaRPr lang="ru-RU" sz="2000" dirty="0" smtClean="0">
              <a:solidFill>
                <a:srgbClr val="22222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8900" indent="0" algn="just">
              <a:lnSpc>
                <a:spcPct val="115000"/>
              </a:lnSpc>
              <a:buNone/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научиться..., разработать..., усовершенствовать..., ознакомиться..., освоить..., определить..., выбрать..., подобрать..., провести..., изучить..., развить..., соблюдать..., проанализировать..., закрепить... и т.п.).</a:t>
            </a: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27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899592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Формулирование цели и задачи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755576" y="1347614"/>
            <a:ext cx="7632848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1. Изучить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историю возникновения 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……………….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 Ознакомиться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 основным приемом изготовления 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изделия…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3. Разработать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план изготовления 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изделия.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4. Разработать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форму 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изделия.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5. Выбрать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необходимый материал для изготовления изделия (ткань, нитки, кружева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6. Научиться </a:t>
            </a:r>
            <a:r>
              <a:rPr lang="ru-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самостоятельно решать технологические задачи, логически мыслить, выбирать необходимые материалы и применять нужные </a:t>
            </a:r>
            <a:r>
              <a:rPr lang="ru-RU" sz="18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инструменты…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buAutoNum type="arabicPeriod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28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899592" y="771550"/>
            <a:ext cx="720080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Сбор и анализ информации. </a:t>
            </a:r>
            <a:endParaRPr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755576" y="1347614"/>
            <a:ext cx="7632848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	Сначала </a:t>
            </a:r>
            <a:r>
              <a:rPr lang="ru-RU" sz="2400" dirty="0">
                <a:latin typeface="Times New Roman"/>
                <a:ea typeface="Times New Roman"/>
              </a:rPr>
              <a:t>собирают и изучают характеристики уже существующих изделий, аналогичных объекту, выбранному для изготовления: просматривают специальную литературу, информацию в интернете, посещают музеи и выставки. Затем оценивают преимущества и недостатки предложенных конструкций и сравнивают с тем, что было задумано.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buAutoNum type="arabicPeriod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73E87"/>
                </a:solidFill>
              </a:rPr>
              <a:pPr/>
              <a:t>29</a:t>
            </a:fld>
            <a:endParaRPr>
              <a:solidFill>
                <a:srgbClr val="073E87"/>
              </a:solidFill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683568" y="771550"/>
            <a:ext cx="7416824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Составление исторической 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технической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справки. </a:t>
            </a:r>
            <a:endParaRPr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755576" y="1347614"/>
            <a:ext cx="7632848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	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	Опираясь </a:t>
            </a:r>
            <a:r>
              <a:rPr lang="ru-RU" sz="2400" dirty="0">
                <a:latin typeface="Times New Roman"/>
                <a:ea typeface="Times New Roman"/>
              </a:rPr>
              <a:t>на изучаемые материалы, составляют историческую и техническую справки по предмету исследования.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2400" dirty="0"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</a:rPr>
              <a:t>Следует </a:t>
            </a:r>
            <a:r>
              <a:rPr lang="ru-RU" sz="2400" dirty="0">
                <a:latin typeface="Times New Roman"/>
                <a:ea typeface="Times New Roman"/>
              </a:rPr>
              <a:t>составить список литературы, которая была использована при выполнении проекта.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buAutoNum type="arabicPeriod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717105" y="1275606"/>
            <a:ext cx="7058543" cy="35283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Основные этапы творческой проектной деятельности.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2. Производство.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3. Технология.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4. Техника.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5. Технологии ручной обработки материалов.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6. Технологии соединения и отделки деталей изделия.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7. Технологии нанесения защитных и декоративных покрытий на детали и изделия из различных материалов.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8. Технологии обработки пищевых продуктов.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9. Технологии получения, преобразования и использования энергии.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10. Технологии получения, обработки и использования информации.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11. Технологии растениеводства.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12. Технологии животноводства.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160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Раздел 13. Социальные технологии. </a:t>
            </a:r>
            <a:endParaRPr lang="ru-RU" sz="1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15566"/>
            <a:ext cx="5408100" cy="648072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" name="Picture 2" descr="C:\Users\942\Downloads\0Tl7HSUu7Z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32297" r="3674" b="3445"/>
          <a:stretch/>
        </p:blipFill>
        <p:spPr bwMode="auto">
          <a:xfrm>
            <a:off x="2051720" y="1563638"/>
            <a:ext cx="5184576" cy="280831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36374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Google </a:t>
            </a:r>
            <a:r>
              <a:rPr lang="ru-RU" dirty="0" smtClean="0"/>
              <a:t>формы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789594" y="1383516"/>
            <a:ext cx="6858899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https://docs.google.com/forms/d/e/1FAIpQLScEj22DaPwDxRfNCaVivblae9TJ6lzbS7EB18JlGxg5fKXnKQ/viewform?usp=sf_link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 descr="http://qrcoder.ru/code/?https%3A%2F%2Fdocs.google.com%2Fforms%2Fd%2Fe%2F1FAIpQLScEj22DaPwDxRfNCaVivblae9TJ6lzbS7EB18JlGxg5fKXnKQ%2Fviewform%3Fusp%3Dsf_link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95687"/>
            <a:ext cx="2668910" cy="259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2339752" y="627534"/>
            <a:ext cx="4464496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sz="4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4294967295"/>
          </p:nvPr>
        </p:nvSpPr>
        <p:spPr>
          <a:xfrm>
            <a:off x="827584" y="1203598"/>
            <a:ext cx="7432675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AutoNum type="arabicPeriod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Nunito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нового узнали на уроке?</a:t>
            </a:r>
          </a:p>
          <a:p>
            <a:pPr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 …</a:t>
            </a:r>
          </a:p>
          <a:p>
            <a:pPr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pPr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pPr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захотелось …</a:t>
            </a:r>
          </a:p>
          <a:p>
            <a:pPr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интересно было на уроке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8" y="1203598"/>
            <a:ext cx="23161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Pictures\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5686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539552" y="483518"/>
            <a:ext cx="3157538" cy="9382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179512" y="1779662"/>
            <a:ext cx="4032448" cy="2592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 И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спользуя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платформу «Российская электронная школа» выполнить тренировочные упражнения 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Урок </a:t>
            </a:r>
            <a:r>
              <a:rPr lang="ru-RU" sz="2400" b="1" u="sng" dirty="0">
                <a:latin typeface="Times New Roman" pitchFamily="18" charset="0"/>
                <a:ea typeface="Calibri"/>
                <a:cs typeface="Times New Roman" pitchFamily="18" charset="0"/>
              </a:rPr>
              <a:t>№1.</a:t>
            </a:r>
            <a:r>
              <a:rPr lang="ru-RU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88900" indent="0" algn="ctr">
              <a:buNone/>
            </a:pPr>
            <a:r>
              <a:rPr lang="ru-RU" sz="1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https://resh.edu.ru/subject/lesson/7078/train/257499</a:t>
            </a:r>
            <a:r>
              <a:rPr lang="ru-RU" sz="18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/</a:t>
            </a:r>
            <a:endParaRPr lang="ru-RU" sz="1800" u="sng" dirty="0" smtClean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890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Выполнить анализ изделия и написать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историческую справку.</a:t>
            </a:r>
            <a:endParaRPr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942\Downloads\2017Animals___Cats_Little_kitten_of_ash_color_in_the_basket_113409_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5" t="5063" r="5461" b="2225"/>
          <a:stretch/>
        </p:blipFill>
        <p:spPr bwMode="auto">
          <a:xfrm>
            <a:off x="5289517" y="794427"/>
            <a:ext cx="26796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907704" y="3363838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z="4000" b="0" u="sng" dirty="0">
                <a:solidFill>
                  <a:srgbClr val="000000"/>
                </a:solidFill>
                <a:latin typeface="Times New Roman"/>
                <a:ea typeface="Calibri"/>
              </a:rPr>
              <a:t>Цель изучения технологии в 6 классе </a:t>
            </a:r>
            <a:r>
              <a:rPr lang="ru-RU" sz="4000" b="0" dirty="0">
                <a:solidFill>
                  <a:srgbClr val="000000"/>
                </a:solidFill>
                <a:latin typeface="Times New Roman"/>
                <a:ea typeface="Calibri"/>
              </a:rPr>
              <a:t>–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</a:rPr>
              <a:t>расширить свои знания о различных видах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технологий</a:t>
            </a:r>
            <a:endParaRPr sz="4000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5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1115616" y="1131590"/>
            <a:ext cx="7200900" cy="681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u="sng" dirty="0" smtClean="0">
                <a:latin typeface="Times New Roman"/>
                <a:ea typeface="Calibri"/>
                <a:cs typeface="Times New Roman"/>
              </a:rPr>
              <a:t>Правила работы </a:t>
            </a:r>
          </a:p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u="sng" dirty="0" smtClean="0">
                <a:latin typeface="Times New Roman"/>
                <a:ea typeface="Calibri"/>
                <a:cs typeface="Times New Roman"/>
              </a:rPr>
              <a:t>в кабинете «Технология»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7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2466800" y="771550"/>
            <a:ext cx="5329772" cy="36724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lang="ru-RU" sz="1600" u="sng" dirty="0">
                <a:latin typeface="Times New Roman" pitchFamily="18" charset="0"/>
                <a:ea typeface="Calibri"/>
                <a:cs typeface="Times New Roman" pitchFamily="18" charset="0"/>
              </a:rPr>
              <a:t>Правила поведения в учебной мастерской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Не опаздывать к началу занятий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Приходить на занятия в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специальной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одежде (</a:t>
            </a:r>
            <a:r>
              <a:rPr lang="ru-RU" sz="1050" b="0" dirty="0">
                <a:latin typeface="Times New Roman" pitchFamily="18" charset="0"/>
                <a:ea typeface="Calibri"/>
                <a:cs typeface="Times New Roman" pitchFamily="18" charset="0"/>
              </a:rPr>
              <a:t>халате, фартуке, головном уборе).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Для выполнения графических работ иметь рабочую 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тетрадь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(альбом) и специальные принадлежности.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Работать только за своим рабочим 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местом</a:t>
            </a:r>
            <a:r>
              <a:rPr lang="ru-RU" sz="1200" u="sng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Перед началом работы получить необходимые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инструменты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приспособления и оборудование у дежурного. </a:t>
            </a:r>
            <a:b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6. Не подходить к станкам и машинам, не включать их без разрешения 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учителя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7.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Строго соблюдать правила безопасной  </a:t>
            </a:r>
            <a:r>
              <a:rPr lang="ru-RU" sz="1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работы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8.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Бережно относиться к инструментам и приспособлениям, оборудованию и материалам.</a:t>
            </a:r>
            <a:b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9.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Содержать рабочее место в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чистоте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и порядке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10.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После окончания занятий сдать инструменты, заготовки и изделия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дежурному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200" b="0" dirty="0">
                <a:latin typeface="Times New Roman" pitchFamily="18" charset="0"/>
                <a:ea typeface="Calibri"/>
                <a:cs typeface="Times New Roman" pitchFamily="18" charset="0"/>
              </a:rPr>
              <a:t>Дежурный передаст их учителю. Убрать своё рабочее место, почистить спецодежду, руки </a:t>
            </a:r>
            <a:r>
              <a:rPr lang="ru-RU" sz="1400" u="sng" dirty="0">
                <a:latin typeface="Times New Roman" pitchFamily="18" charset="0"/>
                <a:ea typeface="Calibri"/>
                <a:cs typeface="Times New Roman" pitchFamily="18" charset="0"/>
              </a:rPr>
              <a:t>вымыть</a:t>
            </a:r>
            <a:r>
              <a:rPr lang="ru-RU" sz="1200" u="sng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1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 rot="20520203">
            <a:off x="779726" y="508466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7200" b="1" dirty="0">
              <a:solidFill>
                <a:srgbClr val="2B354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9453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827584" y="1840768"/>
            <a:ext cx="7200900" cy="681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latin typeface="Times New Roman"/>
                <a:ea typeface="Calibri"/>
                <a:cs typeface="Times New Roman"/>
              </a:rPr>
              <a:t>Тв6ор1чес4ки6й прое2кт</a:t>
            </a:r>
            <a:r>
              <a:rPr lang="ru-RU" sz="3200" b="1" u="sng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b="1" u="sng" dirty="0" smtClean="0">
                <a:latin typeface="Times New Roman"/>
                <a:ea typeface="Calibri"/>
                <a:cs typeface="Times New Roman"/>
              </a:rPr>
              <a:t>П5одг3отов7итель8ны9й эта10п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180730" y="962672"/>
            <a:ext cx="6424613" cy="7588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chemeClr val="accent1"/>
                </a:solidFill>
              </a:rPr>
              <a:t>6 класс</a:t>
            </a:r>
            <a:endParaRPr sz="6000" dirty="0">
              <a:solidFill>
                <a:schemeClr val="accent1"/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8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827584" y="1949796"/>
            <a:ext cx="7200900" cy="681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u="sng" dirty="0">
                <a:latin typeface="Times New Roman"/>
                <a:ea typeface="Calibri"/>
                <a:cs typeface="Times New Roman"/>
              </a:rPr>
              <a:t>Т</a:t>
            </a:r>
            <a:r>
              <a:rPr lang="ru-RU" sz="3600" b="1" u="sng" dirty="0" smtClean="0">
                <a:latin typeface="Times New Roman"/>
                <a:ea typeface="Calibri"/>
                <a:cs typeface="Times New Roman"/>
              </a:rPr>
              <a:t>ворческий проект</a:t>
            </a:r>
            <a:r>
              <a:rPr lang="ru-RU" sz="3600" b="1" u="sng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4000" b="1" u="sng" dirty="0" smtClean="0">
                <a:latin typeface="Times New Roman"/>
                <a:ea typeface="Calibri"/>
                <a:cs typeface="Times New Roman"/>
              </a:rPr>
              <a:t>Подготовительный этап 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475656" y="1025304"/>
            <a:ext cx="6424613" cy="7588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chemeClr val="accent1"/>
                </a:solidFill>
              </a:rPr>
              <a:t>6 класс</a:t>
            </a:r>
            <a:endParaRPr sz="6000" dirty="0">
              <a:solidFill>
                <a:schemeClr val="accent1"/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691680" y="987574"/>
            <a:ext cx="5715300" cy="30963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3600" b="1" dirty="0">
                <a:solidFill>
                  <a:srgbClr val="1D1D1B"/>
                </a:solidFill>
                <a:latin typeface="Times New Roman"/>
                <a:ea typeface="Times New Roman"/>
              </a:rPr>
              <a:t>Цель:</a:t>
            </a:r>
            <a:r>
              <a:rPr lang="ru-RU" sz="3600" dirty="0">
                <a:solidFill>
                  <a:srgbClr val="1D1D1B"/>
                </a:solidFill>
                <a:latin typeface="Times New Roman"/>
                <a:ea typeface="Times New Roman"/>
              </a:rPr>
              <a:t> научиться </a:t>
            </a:r>
            <a:r>
              <a:rPr lang="ru-RU" sz="3600" dirty="0" smtClean="0">
                <a:solidFill>
                  <a:srgbClr val="1D1D1B"/>
                </a:solidFill>
                <a:latin typeface="Times New Roman"/>
                <a:ea typeface="Times New Roman"/>
              </a:rPr>
              <a:t>разрабатывать подготовительный этап, </a:t>
            </a:r>
          </a:p>
          <a:p>
            <a:r>
              <a:rPr lang="ru-RU" sz="3600" dirty="0" smtClean="0">
                <a:solidFill>
                  <a:srgbClr val="1D1D1B"/>
                </a:solidFill>
                <a:latin typeface="Times New Roman"/>
                <a:ea typeface="Times New Roman"/>
              </a:rPr>
              <a:t>выполняя </a:t>
            </a:r>
            <a:r>
              <a:rPr lang="ru-RU" sz="3600" dirty="0">
                <a:solidFill>
                  <a:srgbClr val="1D1D1B"/>
                </a:solidFill>
                <a:latin typeface="Times New Roman"/>
                <a:ea typeface="Times New Roman"/>
              </a:rPr>
              <a:t>проект.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83D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631</Words>
  <Application>Microsoft Office PowerPoint</Application>
  <PresentationFormat>Экран (16:9)</PresentationFormat>
  <Paragraphs>152</Paragraphs>
  <Slides>34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Amatic SC</vt:lpstr>
      <vt:lpstr>Nunito</vt:lpstr>
      <vt:lpstr>Times New Roman</vt:lpstr>
      <vt:lpstr>Nunito SemiBold</vt:lpstr>
      <vt:lpstr>Symbol</vt:lpstr>
      <vt:lpstr>Calibri</vt:lpstr>
      <vt:lpstr>Curio template</vt:lpstr>
      <vt:lpstr>Урок № 1 Технология</vt:lpstr>
      <vt:lpstr>Презентация PowerPoint</vt:lpstr>
      <vt:lpstr>Технология 6 класс</vt:lpstr>
      <vt:lpstr>Цель изучения технологии в 6 классе – расширить свои знания о различных видах технологий</vt:lpstr>
      <vt:lpstr>Презентация PowerPoint</vt:lpstr>
      <vt:lpstr>Правила поведения в учебной мастерской 1. Не опаздывать к началу занятий.  2. Приходить на занятия в специальной  одежде (халате, фартуке, головном уборе).  3. Для выполнения графических работ иметь рабочую  тетрадь (альбом) и специальные принадлежности.  4. Работать только за своим рабочим  местом. 5. Перед началом работы получить необходимые инструменты, приспособления и оборудование у дежурного.  6. Не подходить к станкам и машинам, не включать их без разрешения  учителя.  7. Строго соблюдать правила безопасной  работы.  8. Бережно относиться к инструментам и приспособлениям, оборудованию и материалам.  9. Содержать рабочее место в чистоте и порядке.  10. После окончания занятий сдать инструменты, заготовки и изделия дежурному. Дежурный передаст их учителю. Убрать своё рабочее место, почистить спецодежду, руки вымыть. </vt:lpstr>
      <vt:lpstr>6 класс</vt:lpstr>
      <vt:lpstr>6 класс</vt:lpstr>
      <vt:lpstr>Презентация PowerPoint</vt:lpstr>
      <vt:lpstr>Презентация PowerPoint</vt:lpstr>
      <vt:lpstr>Физминутка</vt:lpstr>
      <vt:lpstr>Презентация PowerPoint</vt:lpstr>
      <vt:lpstr>  Творческий проект –  это самостоятельная творческая итоговая работа по учебному предмету.  </vt:lpstr>
      <vt:lpstr>Проектная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</vt:lpstr>
      <vt:lpstr>Презентация PowerPoint</vt:lpstr>
      <vt:lpstr>1. Выявление потребности в изделии и обосновании выбора. </vt:lpstr>
      <vt:lpstr>Презентация PowerPoint</vt:lpstr>
      <vt:lpstr>2. Формулирование цели и задачи. </vt:lpstr>
      <vt:lpstr>2. Формулирование цели и задачи. </vt:lpstr>
      <vt:lpstr>2. Формулирование цели и задачи. </vt:lpstr>
      <vt:lpstr>2. Формулирование цели и задачи. </vt:lpstr>
      <vt:lpstr>3. Сбор и анализ информации. </vt:lpstr>
      <vt:lpstr>4. Составление исторической и  технической справки. </vt:lpstr>
      <vt:lpstr>Физминутка</vt:lpstr>
      <vt:lpstr>Google формы</vt:lpstr>
      <vt:lpstr>Рефлексия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942</cp:lastModifiedBy>
  <cp:revision>26</cp:revision>
  <dcterms:modified xsi:type="dcterms:W3CDTF">2021-09-26T21:45:00Z</dcterms:modified>
</cp:coreProperties>
</file>