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E1792-0ABA-FE75-BA65-F7C8E230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6B28A-4D42-8A8F-1C33-BD6F9AFDB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3DF3-1D73-B4C0-4E7B-E5D3D54F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E840C-951A-FCAB-AACC-B71A9BF0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CB80C-C7D9-DC75-F3C6-ACD970D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614D9-BE76-5030-9338-F25494D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1E412C-0AC8-039A-EF1A-0E56B3FD7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092F1-EFE9-34D9-7ACF-07BA5B3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C7151-B400-2BEE-AD4C-8B30C516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DC9E0-1744-3026-6785-219AD741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F66795-C76E-21A2-074F-07A89FF0F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241D49-18C9-C1C0-9974-696BE0424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9622-AEED-A52A-C65C-D7036476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DC4DF-C3C5-4A29-97BC-1C13BF6D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3435A-7D24-3B46-AECA-ED602559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DB8EC-C77B-B701-8555-43960CF9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44878-3E5D-9B17-9D28-DE7BC6A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E6B4C-7053-C7C1-3BA6-431AD9F6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CA9F5-D374-9551-06A2-A192A41F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DEBCD-4783-303F-7AEF-0DAD0C4E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B55D-370D-E237-0CA5-427D769F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5D943-025C-1063-F3A3-754821CA6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1B87C-C409-84E0-0389-CBAB7A62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EED58-0D66-7BBF-2A85-0605D3B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11E0E-5A4A-7E9A-AECE-01B8094D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078D1-D7A0-3BC0-9E4D-C778F4C1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66985-FE2B-7E0A-903F-B333B249C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4109E9-2F91-A46A-E815-6C9515B3E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C0F72-2D1E-069D-B8F8-DF9916E4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019669-F7F7-4D25-E6F5-2BDDC11F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B786F-28D2-C303-685F-3F1D2910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8AB56-3CB5-4F9C-B26F-DA7411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F345F-C07C-9564-A8D7-222DA1EC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6DADA2-D949-CB83-41AE-F5C296BC0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241C2-2E15-671B-9BEC-64817AA5A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8DEB4-BB28-108F-D868-753CD5DE4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D35761-0AEE-6847-8F23-D2865F5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711399-40C1-DFE5-A1AC-5111BD0B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980D51-7811-C35E-6D8B-C29BF7F5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B1635-A808-1C1A-DDF9-17593A7B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48CEF4-C937-357C-5BD0-29EBF2F1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D645A-1749-708C-7D0A-15898766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B45A5-329A-D5DD-3112-21BB9185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693508-7480-203E-3E66-1EE233DE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32E871-DDB7-E031-D6F7-B89364CC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6F723C-467B-3B0A-94ED-137CF94B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7FA5F-ABAC-4FB4-E2C7-39354276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40F48-445C-8B98-0739-47C4CDEE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66108D-D5C7-20D8-F157-FD0E2A0D0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C28DB-E271-0270-23F9-D450AAF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AA791-063B-8840-64B4-DB997645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34A6CF-2564-79A6-54B3-03A5137C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6A04A-5811-30B9-24F2-3214493D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C8BDAB-BE28-1CC2-35F3-E56BB902F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60AD5B-F4C2-61AE-AA7C-717D92AED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D829C-EF56-C1C3-6FE0-0402CD42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CECE1-5AA2-ACA8-F7F5-14BB336F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85D7-63F5-6377-5F32-8BAD839C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E337E-D80B-8A0D-09EA-1806B6BB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2048A9-77E7-FECE-1A48-6AD016ADB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06994-43A1-C1B3-8A5B-4F25F8924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5FC7-0E30-4BDC-9992-46B4E6F6B3E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82DE3-D695-34D5-4F40-4F5F4B837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12555-B990-1261-DB9B-423092B85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E19C-E0D5-47E5-BFFF-F1E34E00B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44E597-A2A1-14B0-016F-24CA4F06F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C550C-E7CA-AA90-60F3-89EC6F9FE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292"/>
            <a:ext cx="9144000" cy="2608314"/>
          </a:xfrm>
        </p:spPr>
        <p:txBody>
          <a:bodyPr>
            <a:normAutofit/>
          </a:bodyPr>
          <a:lstStyle/>
          <a:p>
            <a:r>
              <a:rPr lang="ru-RU" b="1" dirty="0"/>
              <a:t>Анализ текста «Утёнок»  </a:t>
            </a:r>
            <a:br>
              <a:rPr lang="ru-RU" b="1" dirty="0"/>
            </a:br>
            <a:r>
              <a:rPr lang="ru-RU" b="1" dirty="0"/>
              <a:t>из сборника «Крохотки» </a:t>
            </a:r>
            <a:br>
              <a:rPr lang="ru-RU" b="1" dirty="0"/>
            </a:br>
            <a:r>
              <a:rPr lang="ru-RU" b="1" dirty="0"/>
              <a:t>А.И. Солженицына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D6580-08E9-665B-118C-35F5570E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1" y="3257084"/>
            <a:ext cx="1816765" cy="2450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72134-78BB-E0B7-3E70-3CB3F8159F7B}"/>
              </a:ext>
            </a:extLst>
          </p:cNvPr>
          <p:cNvSpPr txBox="1"/>
          <p:nvPr/>
        </p:nvSpPr>
        <p:spPr>
          <a:xfrm>
            <a:off x="7423355" y="4392212"/>
            <a:ext cx="2271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+mj-lt"/>
              </a:rPr>
              <a:t>Каторгина</a:t>
            </a:r>
            <a:r>
              <a:rPr lang="ru-RU" sz="2400" b="1" dirty="0">
                <a:latin typeface="+mj-lt"/>
              </a:rPr>
              <a:t> Е.,</a:t>
            </a:r>
          </a:p>
          <a:p>
            <a:r>
              <a:rPr lang="ru-RU" sz="2400" b="1" dirty="0" err="1">
                <a:latin typeface="+mj-lt"/>
              </a:rPr>
              <a:t>Лысакова</a:t>
            </a:r>
            <a:r>
              <a:rPr lang="ru-RU" sz="2400" b="1" dirty="0">
                <a:latin typeface="+mj-lt"/>
              </a:rPr>
              <a:t> А.,</a:t>
            </a:r>
          </a:p>
          <a:p>
            <a:r>
              <a:rPr lang="ru-RU" sz="2400" b="1" dirty="0">
                <a:latin typeface="+mj-lt"/>
              </a:rPr>
              <a:t>Рычкова Ю.,</a:t>
            </a:r>
          </a:p>
          <a:p>
            <a:r>
              <a:rPr lang="ru-RU" sz="2400" b="1" dirty="0" err="1">
                <a:latin typeface="+mj-lt"/>
              </a:rPr>
              <a:t>Шаяхматова</a:t>
            </a:r>
            <a:r>
              <a:rPr lang="ru-RU" sz="2400" b="1" dirty="0">
                <a:latin typeface="+mj-lt"/>
              </a:rPr>
              <a:t> Е., </a:t>
            </a:r>
          </a:p>
          <a:p>
            <a:r>
              <a:rPr lang="ru-RU" sz="2400" b="1" dirty="0">
                <a:latin typeface="+mj-lt"/>
              </a:rPr>
              <a:t>Швецов А.</a:t>
            </a:r>
          </a:p>
        </p:txBody>
      </p:sp>
    </p:spTree>
    <p:extLst>
      <p:ext uri="{BB962C8B-B14F-4D97-AF65-F5344CB8AC3E}">
        <p14:creationId xmlns:p14="http://schemas.microsoft.com/office/powerpoint/2010/main" val="4036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F887F-8E78-6BD5-EDA8-D7AB9751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576A2-F0FE-7D55-752F-A290CBC9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E53CE8-D667-D4B6-E944-0EEF6579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5" name="자유형: 도형 32">
            <a:extLst>
              <a:ext uri="{FF2B5EF4-FFF2-40B4-BE49-F238E27FC236}">
                <a16:creationId xmlns:a16="http://schemas.microsoft.com/office/drawing/2014/main" id="{4B8C7FEA-39A2-30CE-6FEC-36BE5C5C27C5}"/>
              </a:ext>
            </a:extLst>
          </p:cNvPr>
          <p:cNvSpPr/>
          <p:nvPr/>
        </p:nvSpPr>
        <p:spPr>
          <a:xfrm>
            <a:off x="983437" y="1517649"/>
            <a:ext cx="10007600" cy="3822701"/>
          </a:xfrm>
          <a:custGeom>
            <a:avLst/>
            <a:gdLst>
              <a:gd name="connsiteX0" fmla="*/ 390170 w 10007600"/>
              <a:gd name="connsiteY0" fmla="*/ 0 h 3822701"/>
              <a:gd name="connsiteX1" fmla="*/ 9617430 w 10007600"/>
              <a:gd name="connsiteY1" fmla="*/ 0 h 3822701"/>
              <a:gd name="connsiteX2" fmla="*/ 10007600 w 10007600"/>
              <a:gd name="connsiteY2" fmla="*/ 390170 h 3822701"/>
              <a:gd name="connsiteX3" fmla="*/ 10007600 w 10007600"/>
              <a:gd name="connsiteY3" fmla="*/ 3822701 h 3822701"/>
              <a:gd name="connsiteX4" fmla="*/ 0 w 10007600"/>
              <a:gd name="connsiteY4" fmla="*/ 3822701 h 3822701"/>
              <a:gd name="connsiteX5" fmla="*/ 0 w 10007600"/>
              <a:gd name="connsiteY5" fmla="*/ 390170 h 3822701"/>
              <a:gd name="connsiteX6" fmla="*/ 390170 w 10007600"/>
              <a:gd name="connsiteY6" fmla="*/ 0 h 382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7600" h="3822701">
                <a:moveTo>
                  <a:pt x="390170" y="0"/>
                </a:moveTo>
                <a:lnTo>
                  <a:pt x="9617430" y="0"/>
                </a:lnTo>
                <a:cubicBezTo>
                  <a:pt x="9832915" y="0"/>
                  <a:pt x="10007600" y="174685"/>
                  <a:pt x="10007600" y="390170"/>
                </a:cubicBezTo>
                <a:lnTo>
                  <a:pt x="10007600" y="3822701"/>
                </a:lnTo>
                <a:lnTo>
                  <a:pt x="0" y="3822701"/>
                </a:lnTo>
                <a:lnTo>
                  <a:pt x="0" y="390170"/>
                </a:lnTo>
                <a:cubicBezTo>
                  <a:pt x="0" y="174685"/>
                  <a:pt x="174685" y="0"/>
                  <a:pt x="390170" y="0"/>
                </a:cubicBezTo>
                <a:close/>
              </a:path>
            </a:pathLst>
          </a:custGeom>
          <a:solidFill>
            <a:srgbClr val="FFFAE2"/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55B76-761B-255D-1A1E-7C21E3E82E83}"/>
              </a:ext>
            </a:extLst>
          </p:cNvPr>
          <p:cNvSpPr txBox="1"/>
          <p:nvPr/>
        </p:nvSpPr>
        <p:spPr>
          <a:xfrm>
            <a:off x="4084207" y="2591536"/>
            <a:ext cx="645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latin typeface="Bahnschrift SemiLight" panose="020B0502040204020203" pitchFamily="34" charset="0"/>
              </a:rPr>
              <a:t>02. Анализ текста – </a:t>
            </a:r>
            <a:r>
              <a:rPr lang="ru-RU" altLang="ko-KR" sz="2000" dirty="0" err="1">
                <a:latin typeface="Bahnschrift SemiLight" panose="020B0502040204020203" pitchFamily="34" charset="0"/>
              </a:rPr>
              <a:t>Шаяхматова</a:t>
            </a:r>
            <a:r>
              <a:rPr lang="ru-RU" altLang="ko-KR" sz="2000" dirty="0">
                <a:latin typeface="Bahnschrift SemiLight" panose="020B0502040204020203" pitchFamily="34" charset="0"/>
              </a:rPr>
              <a:t> Екатерина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8" name="직사각형 16">
            <a:extLst>
              <a:ext uri="{FF2B5EF4-FFF2-40B4-BE49-F238E27FC236}">
                <a16:creationId xmlns:a16="http://schemas.microsoft.com/office/drawing/2014/main" id="{2A1AA7AD-27C8-59A2-B35A-4B4BDCBA0DA7}"/>
              </a:ext>
            </a:extLst>
          </p:cNvPr>
          <p:cNvSpPr/>
          <p:nvPr/>
        </p:nvSpPr>
        <p:spPr>
          <a:xfrm>
            <a:off x="4084207" y="2173230"/>
            <a:ext cx="6314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hnschrift SemiLight" panose="020B0502040204020203" pitchFamily="34" charset="0"/>
              </a:rPr>
              <a:t>01. </a:t>
            </a:r>
            <a:r>
              <a:rPr lang="ru-RU" altLang="ko-KR" sz="2000" dirty="0">
                <a:latin typeface="Bahnschrift SemiLight" panose="020B0502040204020203" pitchFamily="34" charset="0"/>
              </a:rPr>
              <a:t>Выразительное чтение – </a:t>
            </a:r>
            <a:r>
              <a:rPr lang="ru-RU" altLang="ko-KR" sz="2000" dirty="0" err="1">
                <a:latin typeface="Bahnschrift SemiLight" panose="020B0502040204020203" pitchFamily="34" charset="0"/>
              </a:rPr>
              <a:t>Лысакова</a:t>
            </a:r>
            <a:r>
              <a:rPr lang="ru-RU" altLang="ko-KR" sz="2000" dirty="0">
                <a:latin typeface="Bahnschrift SemiLight" panose="020B0502040204020203" pitchFamily="34" charset="0"/>
              </a:rPr>
              <a:t> Александра 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0945E-2CF2-CA3D-F1DA-CA330564D3A2}"/>
              </a:ext>
            </a:extLst>
          </p:cNvPr>
          <p:cNvSpPr txBox="1"/>
          <p:nvPr/>
        </p:nvSpPr>
        <p:spPr>
          <a:xfrm>
            <a:off x="4084207" y="3424843"/>
            <a:ext cx="645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latin typeface="Bahnschrift SemiLight" panose="020B0502040204020203" pitchFamily="34" charset="0"/>
              </a:rPr>
              <a:t>04. Сочинение 1 – </a:t>
            </a:r>
            <a:r>
              <a:rPr lang="ru-RU" altLang="ko-KR" sz="2000" dirty="0" err="1">
                <a:latin typeface="Bahnschrift SemiLight" panose="020B0502040204020203" pitchFamily="34" charset="0"/>
              </a:rPr>
              <a:t>Лысакова</a:t>
            </a:r>
            <a:r>
              <a:rPr lang="ru-RU" altLang="ko-KR" sz="2000" dirty="0">
                <a:latin typeface="Bahnschrift SemiLight" panose="020B0502040204020203" pitchFamily="34" charset="0"/>
              </a:rPr>
              <a:t> Александра 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10" name="직사각형 18">
            <a:extLst>
              <a:ext uri="{FF2B5EF4-FFF2-40B4-BE49-F238E27FC236}">
                <a16:creationId xmlns:a16="http://schemas.microsoft.com/office/drawing/2014/main" id="{43B9074F-3B05-DC41-30D3-775438EC7997}"/>
              </a:ext>
            </a:extLst>
          </p:cNvPr>
          <p:cNvSpPr/>
          <p:nvPr/>
        </p:nvSpPr>
        <p:spPr>
          <a:xfrm>
            <a:off x="4084207" y="3006537"/>
            <a:ext cx="5622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hnschrift SemiLight" panose="020B0502040204020203" pitchFamily="34" charset="0"/>
              </a:rPr>
              <a:t>0</a:t>
            </a:r>
            <a:r>
              <a:rPr lang="ru-RU" altLang="ko-KR" sz="2000" dirty="0">
                <a:latin typeface="Bahnschrift SemiLight" panose="020B0502040204020203" pitchFamily="34" charset="0"/>
              </a:rPr>
              <a:t>3</a:t>
            </a:r>
            <a:r>
              <a:rPr lang="en-US" altLang="ko-KR" sz="2000" dirty="0">
                <a:latin typeface="Bahnschrift SemiLight" panose="020B0502040204020203" pitchFamily="34" charset="0"/>
              </a:rPr>
              <a:t>. </a:t>
            </a:r>
            <a:r>
              <a:rPr lang="ru-RU" altLang="ko-KR" sz="2000" dirty="0">
                <a:latin typeface="Bahnschrift SemiLight" panose="020B0502040204020203" pitchFamily="34" charset="0"/>
              </a:rPr>
              <a:t>Кластер тем – </a:t>
            </a:r>
            <a:r>
              <a:rPr lang="ru-RU" altLang="ko-KR" sz="2000" dirty="0" err="1">
                <a:latin typeface="Bahnschrift SemiLight" panose="020B0502040204020203" pitchFamily="34" charset="0"/>
              </a:rPr>
              <a:t>Каторгина</a:t>
            </a:r>
            <a:r>
              <a:rPr lang="ru-RU" altLang="ko-KR" sz="2000" dirty="0">
                <a:latin typeface="Bahnschrift SemiLight" panose="020B0502040204020203" pitchFamily="34" charset="0"/>
              </a:rPr>
              <a:t> Екатерина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B6F36-D05A-6B6C-91B8-377C86C902C5}"/>
              </a:ext>
            </a:extLst>
          </p:cNvPr>
          <p:cNvSpPr txBox="1"/>
          <p:nvPr/>
        </p:nvSpPr>
        <p:spPr>
          <a:xfrm>
            <a:off x="4084207" y="4261455"/>
            <a:ext cx="6451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latin typeface="Bahnschrift SemiLight" panose="020B0502040204020203" pitchFamily="34" charset="0"/>
              </a:rPr>
              <a:t>06. Коллаж – Рычкова Юлия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12" name="직사각형 20">
            <a:extLst>
              <a:ext uri="{FF2B5EF4-FFF2-40B4-BE49-F238E27FC236}">
                <a16:creationId xmlns:a16="http://schemas.microsoft.com/office/drawing/2014/main" id="{5193B82E-2FA4-3F2E-BD0E-946D56DE0CAE}"/>
              </a:ext>
            </a:extLst>
          </p:cNvPr>
          <p:cNvSpPr/>
          <p:nvPr/>
        </p:nvSpPr>
        <p:spPr>
          <a:xfrm>
            <a:off x="4084207" y="3843149"/>
            <a:ext cx="477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hnschrift SemiLight" panose="020B0502040204020203" pitchFamily="34" charset="0"/>
              </a:rPr>
              <a:t>0</a:t>
            </a:r>
            <a:r>
              <a:rPr lang="ru-RU" altLang="ko-KR" sz="2000" dirty="0">
                <a:latin typeface="Bahnschrift SemiLight" panose="020B0502040204020203" pitchFamily="34" charset="0"/>
              </a:rPr>
              <a:t>5</a:t>
            </a:r>
            <a:r>
              <a:rPr lang="en-US" altLang="ko-KR" sz="2000" dirty="0">
                <a:latin typeface="Bahnschrift SemiLight" panose="020B0502040204020203" pitchFamily="34" charset="0"/>
              </a:rPr>
              <a:t>. </a:t>
            </a:r>
            <a:r>
              <a:rPr lang="ru-RU" altLang="ko-KR" sz="2000" dirty="0">
                <a:latin typeface="Bahnschrift SemiLight" panose="020B0502040204020203" pitchFamily="34" charset="0"/>
              </a:rPr>
              <a:t>Сочинение 2 – Швецов Артём </a:t>
            </a:r>
            <a:endParaRPr lang="ko-KR" altLang="en-US" sz="2000" dirty="0">
              <a:latin typeface="Bahnschrift Semi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E3643-05DB-11A6-BFF7-964680728BF8}"/>
              </a:ext>
            </a:extLst>
          </p:cNvPr>
          <p:cNvSpPr txBox="1"/>
          <p:nvPr/>
        </p:nvSpPr>
        <p:spPr>
          <a:xfrm>
            <a:off x="1415473" y="1850065"/>
            <a:ext cx="230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Содержание</a:t>
            </a:r>
            <a:endParaRPr lang="ko-KR" altLang="en-US" sz="2800" b="1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52097-B7CA-324E-D1B1-BB9CE0E4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8E357-B20C-A71B-E579-2F71877D4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D12D6-1A1E-04E0-A1C1-6D8873AE6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0003F-B501-A969-9E28-EBB5B9550264}"/>
              </a:ext>
            </a:extLst>
          </p:cNvPr>
          <p:cNvSpPr txBox="1"/>
          <p:nvPr/>
        </p:nvSpPr>
        <p:spPr>
          <a:xfrm>
            <a:off x="355159" y="484376"/>
            <a:ext cx="11158414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Bahnschrift SemiLight" panose="020B0502040204020203" pitchFamily="34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УТЁНОК</a:t>
            </a:r>
            <a:r>
              <a:rPr lang="ru-RU" sz="2400" b="1" dirty="0">
                <a:solidFill>
                  <a:srgbClr val="333333"/>
                </a:solidFill>
                <a:latin typeface="Bahnschrift SemiLight" panose="020B0502040204020203" pitchFamily="34" charset="0"/>
              </a:rPr>
              <a:t>»</a:t>
            </a:r>
          </a:p>
          <a:p>
            <a:pPr algn="ctr"/>
            <a:endParaRPr lang="en-US" sz="2400" b="1" dirty="0">
              <a:solidFill>
                <a:srgbClr val="333333"/>
              </a:solidFill>
              <a:latin typeface="Bahnschrift SemiLight" panose="020B0502040204020203" pitchFamily="34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Маленький жёлтый утёнок, смешно припадая к мокрой траве беловатым брюшком и чуть не падая с тонких своих ножек, бегает передо мной и пищит: «Где моя мама? Где мои все?»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А у него не мама вовсе, а курица: ей подложили утиных яиц, она их высидела между своими, грела равно всех. Сейчас перед непогодой их домик – перевёрнутую корзину без дна – отнесли под навес, накрыли мешковиной. Все там, а этот затерялся. А ну-ка, маленький, иди ко мне в ладони.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И в чём тут держится душа? Не весит нисколько, глазки чёрные – как бусинки, ножки – воробьиные, чуть-чуть его сжать – и нет. А между тем – тёпленький. И клювик его бледно-розовый, как </a:t>
            </a:r>
            <a:r>
              <a:rPr lang="ru-RU" sz="2000" dirty="0" err="1">
                <a:solidFill>
                  <a:srgbClr val="333333"/>
                </a:solidFill>
                <a:latin typeface="Bahnschrift SemiLight" panose="020B0502040204020203" pitchFamily="34" charset="0"/>
              </a:rPr>
              <a:t>наманикюренный</a:t>
            </a:r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, уже разлапист. И лапки уже перепончатые, и жёлт в свою масть, и крыльца пушистые уже выпирают. И вот даже от братьев отличился характером.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А мы – мы на Венеру скоро полетим. Мы теперь, если все дружно возьмёмся, – за двадцать минут целый мир перепашем.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Bahnschrift SemiLight" panose="020B0502040204020203" pitchFamily="34" charset="0"/>
              </a:rPr>
              <a:t>Но никогда! – никогда, со всем нашим атомным могуществом, мы не составим в колбе, и даже если перья и косточки нам дать, – не смонтируем вот этого невесомого жалкенького жёлтенького утёнка…</a:t>
            </a:r>
          </a:p>
        </p:txBody>
      </p:sp>
    </p:spTree>
    <p:extLst>
      <p:ext uri="{BB962C8B-B14F-4D97-AF65-F5344CB8AC3E}">
        <p14:creationId xmlns:p14="http://schemas.microsoft.com/office/powerpoint/2010/main" val="367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DAC27-2FEC-F5AB-6F24-7211BCA5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6F764-9A5C-0EF7-533A-0FC4037B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27B25-2C55-37B6-7F10-4B1942CC4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5C58B-98BB-8078-18DD-46481CF0BA3A}"/>
              </a:ext>
            </a:extLst>
          </p:cNvPr>
          <p:cNvSpPr txBox="1"/>
          <p:nvPr/>
        </p:nvSpPr>
        <p:spPr>
          <a:xfrm>
            <a:off x="629266" y="764261"/>
            <a:ext cx="10515600" cy="5770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СЮЖЕТНАЯ ЛИНИЯ</a:t>
            </a:r>
            <a:r>
              <a:rPr lang="en-US" b="1" dirty="0"/>
              <a:t>:</a:t>
            </a:r>
            <a:r>
              <a:rPr lang="ru-RU" b="1" dirty="0"/>
              <a:t> </a:t>
            </a:r>
            <a:endParaRPr lang="en-US" b="1" dirty="0"/>
          </a:p>
          <a:p>
            <a:pPr marL="342900" lvl="0" indent="-342900">
              <a:spcAft>
                <a:spcPts val="1000"/>
              </a:spcAft>
              <a:buAutoNum type="arabicPeriod"/>
            </a:pPr>
            <a:r>
              <a:rPr lang="ru-RU" dirty="0"/>
              <a:t>Утёнок потерялся, ищут свою маму.</a:t>
            </a:r>
          </a:p>
          <a:p>
            <a:pPr marL="342900" lvl="0" indent="-342900">
              <a:spcAft>
                <a:spcPts val="1000"/>
              </a:spcAft>
              <a:buAutoNum type="arabicPeriod"/>
            </a:pPr>
            <a:r>
              <a:rPr lang="ru-RU" dirty="0"/>
              <a:t>Рассказчик-герой берёт утёнка на руки и рассматривает.</a:t>
            </a:r>
          </a:p>
          <a:p>
            <a:pPr marL="342900" lvl="0" indent="-342900">
              <a:spcAft>
                <a:spcPts val="1000"/>
              </a:spcAft>
              <a:buAutoNum type="arabicPeriod"/>
            </a:pPr>
            <a:r>
              <a:rPr lang="ru-RU" dirty="0"/>
              <a:t>Рассказчик-герой размышляет о возможностях природы и человека.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ВЕДУЩЕЕ НАСТРОЕНИЕ (меняется)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ЗАИНТЕРЕСОВАННОСТЬ – УДИВЛЕНИЕ  - ВОСХИЩЕНИЕ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ОБРАЗОВ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УТЁНОК – символ уникальности и неповторимости природы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КУРИЦА – символ самоотверженной матери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РАССКАЗЧИК-ГЕРОЙ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МЫСЛЬ АВТОРА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Природа прекрасна и хрупка. Человеку со всем его «атомным могуществом» не под силу создать нечто подобное природным созданиям. Поэтому человек должен бережно относиться к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0D55E-2F9B-0CD0-4C62-828DCE37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D2F11-BE03-D845-4A8D-FDB88897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DF6A5-0F99-841B-99D7-5A7D32107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-2013"/>
            <a:ext cx="12192000" cy="6844421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C51E4D2-E5DC-43F6-2657-4F09160B7C61}"/>
              </a:ext>
            </a:extLst>
          </p:cNvPr>
          <p:cNvSpPr/>
          <p:nvPr/>
        </p:nvSpPr>
        <p:spPr>
          <a:xfrm>
            <a:off x="5319789" y="3016975"/>
            <a:ext cx="1985042" cy="1015147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«Утёнок»</a:t>
            </a:r>
            <a:endParaRPr lang="ko-KR" altLang="en-US" sz="28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타원 30">
            <a:extLst>
              <a:ext uri="{FF2B5EF4-FFF2-40B4-BE49-F238E27FC236}">
                <a16:creationId xmlns:a16="http://schemas.microsoft.com/office/drawing/2014/main" id="{16ADA0F8-D5AD-372F-6FB6-23E357348E98}"/>
              </a:ext>
            </a:extLst>
          </p:cNvPr>
          <p:cNvSpPr/>
          <p:nvPr/>
        </p:nvSpPr>
        <p:spPr>
          <a:xfrm>
            <a:off x="2787074" y="284334"/>
            <a:ext cx="410870" cy="4226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Bahnschrift SemiBold" panose="020B0502040204020203" pitchFamily="34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타원 30">
            <a:extLst>
              <a:ext uri="{FF2B5EF4-FFF2-40B4-BE49-F238E27FC236}">
                <a16:creationId xmlns:a16="http://schemas.microsoft.com/office/drawing/2014/main" id="{3728150C-7E29-11AE-B1AD-FEC3170A14DD}"/>
              </a:ext>
            </a:extLst>
          </p:cNvPr>
          <p:cNvSpPr/>
          <p:nvPr/>
        </p:nvSpPr>
        <p:spPr>
          <a:xfrm>
            <a:off x="188898" y="1913144"/>
            <a:ext cx="410870" cy="4226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Bahnschrift SemiBold" panose="020B0502040204020203" pitchFamily="34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타원 30">
            <a:extLst>
              <a:ext uri="{FF2B5EF4-FFF2-40B4-BE49-F238E27FC236}">
                <a16:creationId xmlns:a16="http://schemas.microsoft.com/office/drawing/2014/main" id="{AC727B8C-BE76-5FE6-67A3-B5E6837CE1C1}"/>
              </a:ext>
            </a:extLst>
          </p:cNvPr>
          <p:cNvSpPr/>
          <p:nvPr/>
        </p:nvSpPr>
        <p:spPr>
          <a:xfrm>
            <a:off x="6916619" y="1018625"/>
            <a:ext cx="410870" cy="4226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사각형: 둥근 모서리 4">
            <a:extLst>
              <a:ext uri="{FF2B5EF4-FFF2-40B4-BE49-F238E27FC236}">
                <a16:creationId xmlns:a16="http://schemas.microsoft.com/office/drawing/2014/main" id="{FEEAEF79-C435-C3B8-E7BF-73C74B5D0908}"/>
              </a:ext>
            </a:extLst>
          </p:cNvPr>
          <p:cNvSpPr/>
          <p:nvPr/>
        </p:nvSpPr>
        <p:spPr>
          <a:xfrm>
            <a:off x="3354410" y="125870"/>
            <a:ext cx="3134879" cy="1201486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ko-KR" sz="1200" u="sng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Что ценнее: красота природы или красота, сотворённая человеком?»</a:t>
            </a:r>
          </a:p>
          <a:p>
            <a:endParaRPr lang="ru-RU" altLang="ko-KR" sz="12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Красота природы уникальна, человек никогда не сможет её воссоздать.</a:t>
            </a:r>
            <a:endParaRPr lang="ko-KR" altLang="en-US" sz="1200" dirty="0">
              <a:solidFill>
                <a:schemeClr val="tx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4">
            <a:extLst>
              <a:ext uri="{FF2B5EF4-FFF2-40B4-BE49-F238E27FC236}">
                <a16:creationId xmlns:a16="http://schemas.microsoft.com/office/drawing/2014/main" id="{05C82961-C86D-BBDB-9CF9-43D810AAA4E2}"/>
              </a:ext>
            </a:extLst>
          </p:cNvPr>
          <p:cNvSpPr/>
          <p:nvPr/>
        </p:nvSpPr>
        <p:spPr>
          <a:xfrm>
            <a:off x="7508539" y="822931"/>
            <a:ext cx="4083693" cy="1201486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ko-KR" sz="1200" u="sng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Какие вопросы, поднятые в литературе, не теряют своей актуальности с течением времени?»</a:t>
            </a:r>
          </a:p>
          <a:p>
            <a:endParaRPr lang="ru-RU" altLang="ko-KR" sz="12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Вопрос могущества и ограниченности возможностей человека («… никогда, со всем нашим атомным могуществом, мы не составим в колбе …»)</a:t>
            </a:r>
            <a:endParaRPr lang="ko-KR" altLang="en-US" sz="1200" dirty="0">
              <a:solidFill>
                <a:schemeClr val="tx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사각형: 둥근 모서리 4">
            <a:extLst>
              <a:ext uri="{FF2B5EF4-FFF2-40B4-BE49-F238E27FC236}">
                <a16:creationId xmlns:a16="http://schemas.microsoft.com/office/drawing/2014/main" id="{BD9C2DD8-3409-B705-F735-1F3BF14FB13E}"/>
              </a:ext>
            </a:extLst>
          </p:cNvPr>
          <p:cNvSpPr/>
          <p:nvPr/>
        </p:nvSpPr>
        <p:spPr>
          <a:xfrm>
            <a:off x="745228" y="1630326"/>
            <a:ext cx="3728450" cy="1201486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ko-KR" sz="1200" u="sng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Есть ли что-то в человеческой жизни, что невозможно заменить никакими технологиями?»</a:t>
            </a:r>
          </a:p>
          <a:p>
            <a:endParaRPr lang="ru-RU" altLang="ko-KR" sz="12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Никакие технологии не заменят человеку уникальность мира природы, неповторимость творений природы.</a:t>
            </a:r>
            <a:endParaRPr lang="ko-KR" altLang="en-US" sz="1200" dirty="0">
              <a:solidFill>
                <a:schemeClr val="tx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타원 30">
            <a:extLst>
              <a:ext uri="{FF2B5EF4-FFF2-40B4-BE49-F238E27FC236}">
                <a16:creationId xmlns:a16="http://schemas.microsoft.com/office/drawing/2014/main" id="{D924C7D0-0605-5A48-9347-4A8694B5CFF8}"/>
              </a:ext>
            </a:extLst>
          </p:cNvPr>
          <p:cNvSpPr/>
          <p:nvPr/>
        </p:nvSpPr>
        <p:spPr>
          <a:xfrm>
            <a:off x="7937596" y="2997548"/>
            <a:ext cx="410870" cy="4226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Bahnschrift SemiBold" panose="020B0502040204020203" pitchFamily="34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타원 30">
            <a:extLst>
              <a:ext uri="{FF2B5EF4-FFF2-40B4-BE49-F238E27FC236}">
                <a16:creationId xmlns:a16="http://schemas.microsoft.com/office/drawing/2014/main" id="{B730DB22-D00E-60BC-7DA4-ADDAC45A57F9}"/>
              </a:ext>
            </a:extLst>
          </p:cNvPr>
          <p:cNvSpPr/>
          <p:nvPr/>
        </p:nvSpPr>
        <p:spPr>
          <a:xfrm>
            <a:off x="135863" y="3805222"/>
            <a:ext cx="410870" cy="4226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Bahnschrift SemiBold" panose="020B0502040204020203" pitchFamily="34" charset="0"/>
              </a:rPr>
              <a:t>4</a:t>
            </a:r>
            <a:endParaRPr lang="ko-KR" altLang="en-US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8" name="사각형: 둥근 모서리 4">
            <a:extLst>
              <a:ext uri="{FF2B5EF4-FFF2-40B4-BE49-F238E27FC236}">
                <a16:creationId xmlns:a16="http://schemas.microsoft.com/office/drawing/2014/main" id="{FFD02B5A-4E3F-B1A7-3C86-1445F87F1FB7}"/>
              </a:ext>
            </a:extLst>
          </p:cNvPr>
          <p:cNvSpPr/>
          <p:nvPr/>
        </p:nvSpPr>
        <p:spPr>
          <a:xfrm>
            <a:off x="753139" y="3805222"/>
            <a:ext cx="3858190" cy="1422452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ko-KR" sz="1200" u="sng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Может ли общение с природой обогатить человека?»</a:t>
            </a:r>
            <a:endParaRPr lang="ru-RU" altLang="ko-KR" sz="12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Наблюдая за природой, человек начинает задаваться многими сущностными вопросами: что есть человек? в чём уникальность природного мира? почему нужно беречь природу?.</a:t>
            </a:r>
            <a:endParaRPr lang="ko-KR" altLang="en-US" sz="1200" dirty="0">
              <a:solidFill>
                <a:schemeClr val="tx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사각형: 둥근 모서리 4">
            <a:extLst>
              <a:ext uri="{FF2B5EF4-FFF2-40B4-BE49-F238E27FC236}">
                <a16:creationId xmlns:a16="http://schemas.microsoft.com/office/drawing/2014/main" id="{77C518BE-EFD4-26A3-87E7-91CD51F510BA}"/>
              </a:ext>
            </a:extLst>
          </p:cNvPr>
          <p:cNvSpPr/>
          <p:nvPr/>
        </p:nvSpPr>
        <p:spPr>
          <a:xfrm>
            <a:off x="7617881" y="3558585"/>
            <a:ext cx="3728450" cy="1898318"/>
          </a:xfrm>
          <a:prstGeom prst="roundRect">
            <a:avLst>
              <a:gd name="adj" fmla="val 6422"/>
            </a:avLst>
          </a:prstGeom>
          <a:solidFill>
            <a:srgbClr val="FFC000"/>
          </a:solidFill>
          <a:ln>
            <a:noFill/>
          </a:ln>
          <a:effectLst>
            <a:outerShdw dist="292100" dir="2700000" algn="tl" rotWithShape="0">
              <a:srgbClr val="FFFAE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altLang="ko-KR" sz="1200" u="sng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Книга, которую я прочту своим детям»</a:t>
            </a:r>
          </a:p>
          <a:p>
            <a:endParaRPr lang="ru-RU" altLang="ko-KR" sz="12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ko-KR" sz="12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Автор цикла «Крохотки» через малые формы прозы обращается к важным вопросам человеческого бытия. Рассказ «Утёнок» помогает читателю задуматься над красотой и неповторимостью природного мира. Это понятно даже ребёнку.</a:t>
            </a:r>
            <a:endParaRPr lang="ko-KR" altLang="en-US" sz="1200" dirty="0">
              <a:solidFill>
                <a:schemeClr val="tx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0E6D40F-E989-7EE6-0C0B-20B6A6787BEF}"/>
              </a:ext>
            </a:extLst>
          </p:cNvPr>
          <p:cNvCxnSpPr/>
          <p:nvPr/>
        </p:nvCxnSpPr>
        <p:spPr>
          <a:xfrm flipH="1" flipV="1">
            <a:off x="4996066" y="1373807"/>
            <a:ext cx="806245" cy="157570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A560DC8-6E7E-02E8-764E-39C9C54A8A51}"/>
              </a:ext>
            </a:extLst>
          </p:cNvPr>
          <p:cNvCxnSpPr>
            <a:cxnSpLocks/>
          </p:cNvCxnSpPr>
          <p:nvPr/>
        </p:nvCxnSpPr>
        <p:spPr>
          <a:xfrm flipV="1">
            <a:off x="6678451" y="2231069"/>
            <a:ext cx="1183287" cy="739455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F5019C8-CDC8-C456-5FCE-20D877A425F5}"/>
              </a:ext>
            </a:extLst>
          </p:cNvPr>
          <p:cNvCxnSpPr>
            <a:cxnSpLocks/>
          </p:cNvCxnSpPr>
          <p:nvPr/>
        </p:nvCxnSpPr>
        <p:spPr>
          <a:xfrm flipH="1" flipV="1">
            <a:off x="2725631" y="2908136"/>
            <a:ext cx="2518463" cy="762149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2A49247-7BA5-EE11-3E0A-591DEF0068BB}"/>
              </a:ext>
            </a:extLst>
          </p:cNvPr>
          <p:cNvCxnSpPr>
            <a:cxnSpLocks/>
          </p:cNvCxnSpPr>
          <p:nvPr/>
        </p:nvCxnSpPr>
        <p:spPr>
          <a:xfrm flipH="1">
            <a:off x="4680084" y="4176496"/>
            <a:ext cx="1368198" cy="700304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D7513C0-8216-180B-47A9-376B91127752}"/>
              </a:ext>
            </a:extLst>
          </p:cNvPr>
          <p:cNvCxnSpPr>
            <a:cxnSpLocks/>
          </p:cNvCxnSpPr>
          <p:nvPr/>
        </p:nvCxnSpPr>
        <p:spPr>
          <a:xfrm>
            <a:off x="6742871" y="4231300"/>
            <a:ext cx="737359" cy="780437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88798-3F20-0F1D-E52D-6B5EEC2B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F28E9-FD60-F956-12FA-5D6BD45AA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98294-5383-1009-CFBE-334E1862A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A89C0-74A9-2960-D36F-CC3B978153FB}"/>
              </a:ext>
            </a:extLst>
          </p:cNvPr>
          <p:cNvSpPr txBox="1"/>
          <p:nvPr/>
        </p:nvSpPr>
        <p:spPr>
          <a:xfrm>
            <a:off x="521676" y="1070758"/>
            <a:ext cx="11148647" cy="5012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проявляется родительская любовь?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– самые близкие люди для каждого человека. Они со своими детьми в горе и в радости. Они первые, кто приходит на помощь. Они никогда не отвернутся и не откажутся от своего ребёнка, даже если он совершил страшную ошибку. В чём проявляется родительская любовь?  На мой взгляд, родительская любовь проявляется в заботливом отношении к ребенку, в постоянном беспокойстве за него и за его судьбу, а также желании сделать своего ребенка счастливым. Ощущая родительскую любовь, ребенок чувствует себя в безопасности, он полностью доверяет родителям и не боится доверять им  свои секреты, ведь он точно знает, что родители смогут понять и поддержать его. </a:t>
            </a:r>
            <a:r>
              <a:rPr lang="ru-RU" sz="1800" kern="100" dirty="0">
                <a:solidFill>
                  <a:srgbClr val="000000"/>
                </a:solidFill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доказательство своей точки зрения приведу пример из художественной литературы.</a:t>
            </a:r>
            <a:endParaRPr lang="ru-RU" sz="1800" kern="100" dirty="0">
              <a:latin typeface="Bahnschrift Semi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«крохотке» Александра Солженицына «Утёнок» автор рассказывает читателю о курице, которая с заботой относится ко всем своим птенцам и согревает их своим материнским теплом. Читател</a:t>
            </a:r>
            <a:r>
              <a:rPr lang="ru-RU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прекрасно понимает, </a:t>
            </a:r>
            <a:r>
              <a:rPr lang="ru-RU" sz="1800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все птенцы являются ее родными детенышами</a:t>
            </a:r>
            <a:r>
              <a:rPr lang="ru-RU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утиные яйца ей когда-то подложили в гнездо. </a:t>
            </a:r>
            <a:r>
              <a:rPr lang="ru-RU" sz="1800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курица не делает различия между своими цыплятами и </a:t>
            </a:r>
            <a:r>
              <a:rPr lang="ru-RU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растущим радом с ними утёнком. На этом примере автор показывает, что истинная </a:t>
            </a:r>
            <a:r>
              <a:rPr lang="ru-RU" sz="1800" kern="100" dirty="0"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родительская любовь проявляется в заботе о своём потомстве, а также в готовности принимать своё дитя таким, какое оно есть, со всеми его  индивидуальными проявлениями.</a:t>
            </a:r>
            <a:endParaRPr lang="ru-RU" sz="1800" kern="1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88798-3F20-0F1D-E52D-6B5EEC2B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F28E9-FD60-F956-12FA-5D6BD45AA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98294-5383-1009-CFBE-334E1862A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EE24A-8680-5A38-366B-2F16487CE984}"/>
              </a:ext>
            </a:extLst>
          </p:cNvPr>
          <p:cNvSpPr txBox="1"/>
          <p:nvPr/>
        </p:nvSpPr>
        <p:spPr>
          <a:xfrm>
            <a:off x="378675" y="851115"/>
            <a:ext cx="11101487" cy="5155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ценнее: красота природы или красота, сотворенная человеком?</a:t>
            </a:r>
          </a:p>
          <a:p>
            <a:pPr indent="452438" algn="just"/>
            <a:r>
              <a:rPr lang="ru-RU" sz="2000" dirty="0"/>
              <a:t>Красота - совокупность качеств, доставляющая наслаждение взору и слуху. Природная красота ни с чем не сравнима. Пейзажи, созданные природой, завораживают. От вида бескрайних морей, величественных гор и зеленых лесов захватывает дух. Каждое творение природы уникально и прекрасно. Технический прогресс позволил создавать людям здания необычной формы, небоскребы, огромные замки, выполненные в разных стилях. В мире много архитекторов и ландшафтных дизайнеров, которые всю свою жизнь посвятили созданию красоты, но красота, созданная человеком, не может сравниться с красотой природы. </a:t>
            </a:r>
          </a:p>
          <a:p>
            <a:pPr algn="just"/>
            <a:r>
              <a:rPr lang="ru-RU" sz="2000" dirty="0"/>
              <a:t>       К проблеме неповторимости красот природы обращались многие писатели, в том числе А. И. Солженицын. Вспомним миниатюру «Утёнок» из сборника рассказов Солженицына «Крохотки». Герой-рассказчик обнаружил на дороге маленького утенка: «глазки чёрные - как бусинки», «крыльца пушистые», «клювик бледно-розовый». Держа в руках утёнка, герой осознал красоту, ценность и неповторимость природных творений, не сравнимую с тем, что может попытаться создать человек, используя все известные ему технологии. Таким образом, автор хочет донести до нас мысль о том, что все,  созданное природой, прекрасно и неповторимо. Природная красота уникальна, от неё захватывает дух, она вызывает у человека искреннее чувство восхищения.</a:t>
            </a:r>
          </a:p>
        </p:txBody>
      </p:sp>
    </p:spTree>
    <p:extLst>
      <p:ext uri="{BB962C8B-B14F-4D97-AF65-F5344CB8AC3E}">
        <p14:creationId xmlns:p14="http://schemas.microsoft.com/office/powerpoint/2010/main" val="7852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F887F-8E78-6BD5-EDA8-D7AB9751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576A2-F0FE-7D55-752F-A290CBC9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E53CE8-D667-D4B6-E944-0EEF6579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5" t="18846" r="4449" b="8462"/>
          <a:stretch/>
        </p:blipFill>
        <p:spPr>
          <a:xfrm>
            <a:off x="0" y="0"/>
            <a:ext cx="12192000" cy="6844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D1CBB6-60F1-A3DE-4C3F-5FE03117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579"/>
            <a:ext cx="12191999" cy="6859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1933F6-9861-88DB-B485-E95CD751EB7A}"/>
              </a:ext>
            </a:extLst>
          </p:cNvPr>
          <p:cNvSpPr txBox="1"/>
          <p:nvPr/>
        </p:nvSpPr>
        <p:spPr>
          <a:xfrm>
            <a:off x="5172666" y="504686"/>
            <a:ext cx="18466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КОЛЛАЖ</a:t>
            </a:r>
            <a:endParaRPr lang="ko-KR" altLang="en-US" sz="2800" b="1" dirty="0">
              <a:solidFill>
                <a:schemeClr val="bg1"/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1032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 SemiBold</vt:lpstr>
      <vt:lpstr>Bahnschrift SemiBold SemiConden</vt:lpstr>
      <vt:lpstr>Bahnschrift SemiLight</vt:lpstr>
      <vt:lpstr>Calibri</vt:lpstr>
      <vt:lpstr>Calibri Light</vt:lpstr>
      <vt:lpstr>Тема Office</vt:lpstr>
      <vt:lpstr>Анализ текста «Утёнок»   из сборника «Крохотки»  А.И. Солженицына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текста «Утёнок» из             сборника «Крохотки»  А.И. Солженицына</dc:title>
  <dc:creator>alysa10505@gmail.com</dc:creator>
  <cp:lastModifiedBy>Алла Чудинова</cp:lastModifiedBy>
  <cp:revision>10</cp:revision>
  <dcterms:created xsi:type="dcterms:W3CDTF">2022-11-24T14:32:13Z</dcterms:created>
  <dcterms:modified xsi:type="dcterms:W3CDTF">2022-11-30T18:24:15Z</dcterms:modified>
</cp:coreProperties>
</file>