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21"/>
  </p:notesMasterIdLst>
  <p:handoutMasterIdLst>
    <p:handoutMasterId r:id="rId22"/>
  </p:handoutMasterIdLst>
  <p:sldIdLst>
    <p:sldId id="346" r:id="rId2"/>
    <p:sldId id="348" r:id="rId3"/>
    <p:sldId id="420" r:id="rId4"/>
    <p:sldId id="373" r:id="rId5"/>
    <p:sldId id="429" r:id="rId6"/>
    <p:sldId id="431" r:id="rId7"/>
    <p:sldId id="433" r:id="rId8"/>
    <p:sldId id="434" r:id="rId9"/>
    <p:sldId id="432" r:id="rId10"/>
    <p:sldId id="430" r:id="rId11"/>
    <p:sldId id="436" r:id="rId12"/>
    <p:sldId id="435" r:id="rId13"/>
    <p:sldId id="437" r:id="rId14"/>
    <p:sldId id="438" r:id="rId15"/>
    <p:sldId id="439" r:id="rId16"/>
    <p:sldId id="440" r:id="rId17"/>
    <p:sldId id="441" r:id="rId18"/>
    <p:sldId id="442" r:id="rId19"/>
    <p:sldId id="34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58B13"/>
    <a:srgbClr val="CC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1" autoAdjust="0"/>
    <p:restoredTop sz="94660" autoAdjust="0"/>
  </p:normalViewPr>
  <p:slideViewPr>
    <p:cSldViewPr>
      <p:cViewPr varScale="1">
        <p:scale>
          <a:sx n="74" d="100"/>
          <a:sy n="74" d="100"/>
        </p:scale>
        <p:origin x="12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E2836-AB06-49FB-8DF6-8CEF72B86311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07908-0A93-428A-A0CF-2C829C216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630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0B2D9-66B1-4A8F-81B4-3041014C28FA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7C9DE-7D83-452F-85A0-CCE42734F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1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5C04970-0107-4A45-9D4F-F967859EB05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74DBAB-C112-4DF0-B117-9AD7BC33F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Солнце 11"/>
          <p:cNvSpPr/>
          <p:nvPr userDrawn="1"/>
        </p:nvSpPr>
        <p:spPr>
          <a:xfrm>
            <a:off x="6357950" y="428604"/>
            <a:ext cx="2286016" cy="2286016"/>
          </a:xfrm>
          <a:prstGeom prst="su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 userDrawn="1"/>
        </p:nvSpPr>
        <p:spPr>
          <a:xfrm>
            <a:off x="571472" y="1857364"/>
            <a:ext cx="8072494" cy="2143140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tehno1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6" y="2500306"/>
            <a:ext cx="2438405" cy="1746508"/>
          </a:xfrm>
          <a:prstGeom prst="rect">
            <a:avLst/>
          </a:prstGeom>
        </p:spPr>
      </p:pic>
      <p:sp>
        <p:nvSpPr>
          <p:cNvPr id="15" name="Облако 14"/>
          <p:cNvSpPr/>
          <p:nvPr userDrawn="1"/>
        </p:nvSpPr>
        <p:spPr>
          <a:xfrm>
            <a:off x="1000100" y="5286388"/>
            <a:ext cx="1857388" cy="785818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 userDrawn="1"/>
        </p:nvSpPr>
        <p:spPr>
          <a:xfrm>
            <a:off x="6929454" y="4929198"/>
            <a:ext cx="1857388" cy="785818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logotip[1]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9454" y="1142984"/>
            <a:ext cx="1143008" cy="75406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4970-0107-4A45-9D4F-F967859EB05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DBAB-C112-4DF0-B117-9AD7BC33F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5C04970-0107-4A45-9D4F-F967859EB05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574DBAB-C112-4DF0-B117-9AD7BC33F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Облако 9"/>
          <p:cNvSpPr/>
          <p:nvPr userDrawn="1"/>
        </p:nvSpPr>
        <p:spPr>
          <a:xfrm rot="5400000">
            <a:off x="4714876" y="2143117"/>
            <a:ext cx="6000792" cy="2143140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 userDrawn="1"/>
        </p:nvSpPr>
        <p:spPr>
          <a:xfrm>
            <a:off x="5857884" y="5072074"/>
            <a:ext cx="1643074" cy="1643074"/>
          </a:xfrm>
          <a:prstGeom prst="su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logotip[1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6294922" y="5651988"/>
            <a:ext cx="790330" cy="52139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4970-0107-4A45-9D4F-F967859EB05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74DBAB-C112-4DF0-B117-9AD7BC33F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4970-0107-4A45-9D4F-F967859EB05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574DBAB-C112-4DF0-B117-9AD7BC33F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лнце 9"/>
          <p:cNvSpPr/>
          <p:nvPr userDrawn="1"/>
        </p:nvSpPr>
        <p:spPr>
          <a:xfrm>
            <a:off x="7143768" y="214290"/>
            <a:ext cx="1643074" cy="1643074"/>
          </a:xfrm>
          <a:prstGeom prst="su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 userDrawn="1"/>
        </p:nvSpPr>
        <p:spPr>
          <a:xfrm>
            <a:off x="500034" y="3929066"/>
            <a:ext cx="8072494" cy="2143140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tehno1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43174" y="428604"/>
            <a:ext cx="2438405" cy="1746508"/>
          </a:xfrm>
          <a:prstGeom prst="rect">
            <a:avLst/>
          </a:prstGeom>
        </p:spPr>
      </p:pic>
      <p:sp>
        <p:nvSpPr>
          <p:cNvPr id="16" name="Облако 15"/>
          <p:cNvSpPr/>
          <p:nvPr userDrawn="1"/>
        </p:nvSpPr>
        <p:spPr>
          <a:xfrm>
            <a:off x="4572000" y="285728"/>
            <a:ext cx="1857388" cy="785818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logotip[1]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72396" y="714356"/>
            <a:ext cx="785818" cy="518421"/>
          </a:xfrm>
          <a:prstGeom prst="rect">
            <a:avLst/>
          </a:prstGeom>
        </p:spPr>
      </p:pic>
      <p:sp>
        <p:nvSpPr>
          <p:cNvPr id="18" name="Облако 17"/>
          <p:cNvSpPr/>
          <p:nvPr userDrawn="1"/>
        </p:nvSpPr>
        <p:spPr>
          <a:xfrm>
            <a:off x="6143636" y="1071546"/>
            <a:ext cx="1857388" cy="785818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5C04970-0107-4A45-9D4F-F967859EB05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574DBAB-C112-4DF0-B117-9AD7BC33F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5C04970-0107-4A45-9D4F-F967859EB05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574DBAB-C112-4DF0-B117-9AD7BC33F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4970-0107-4A45-9D4F-F967859EB05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74DBAB-C112-4DF0-B117-9AD7BC33F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Облако 5"/>
          <p:cNvSpPr/>
          <p:nvPr userDrawn="1"/>
        </p:nvSpPr>
        <p:spPr>
          <a:xfrm>
            <a:off x="214282" y="5643578"/>
            <a:ext cx="1214446" cy="642942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 userDrawn="1"/>
        </p:nvSpPr>
        <p:spPr>
          <a:xfrm>
            <a:off x="7715272" y="2643182"/>
            <a:ext cx="1214446" cy="642942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4970-0107-4A45-9D4F-F967859EB05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74DBAB-C112-4DF0-B117-9AD7BC33F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Облако 4"/>
          <p:cNvSpPr/>
          <p:nvPr userDrawn="1"/>
        </p:nvSpPr>
        <p:spPr>
          <a:xfrm>
            <a:off x="2928926" y="142852"/>
            <a:ext cx="785818" cy="428628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 userDrawn="1"/>
        </p:nvSpPr>
        <p:spPr>
          <a:xfrm>
            <a:off x="0" y="0"/>
            <a:ext cx="1357290" cy="1428784"/>
          </a:xfrm>
          <a:prstGeom prst="su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 userDrawn="1"/>
        </p:nvSpPr>
        <p:spPr>
          <a:xfrm>
            <a:off x="7643834" y="214290"/>
            <a:ext cx="1071570" cy="500066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 userDrawn="1"/>
        </p:nvSpPr>
        <p:spPr>
          <a:xfrm>
            <a:off x="214282" y="1643050"/>
            <a:ext cx="1071570" cy="500066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logotip[1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714380" cy="471292"/>
          </a:xfrm>
          <a:prstGeom prst="rect">
            <a:avLst/>
          </a:prstGeom>
        </p:spPr>
      </p:pic>
      <p:sp>
        <p:nvSpPr>
          <p:cNvPr id="10" name="Облако 9"/>
          <p:cNvSpPr/>
          <p:nvPr userDrawn="1"/>
        </p:nvSpPr>
        <p:spPr>
          <a:xfrm>
            <a:off x="642910" y="571480"/>
            <a:ext cx="1857388" cy="785818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tehno1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1571604" y="142852"/>
            <a:ext cx="1509711" cy="108133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4970-0107-4A45-9D4F-F967859EB05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74DBAB-C112-4DF0-B117-9AD7BC33F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pic>
        <p:nvPicPr>
          <p:cNvPr id="8" name="Рисунок 7" descr="tehno1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2396" y="142852"/>
            <a:ext cx="1357322" cy="972182"/>
          </a:xfrm>
          <a:prstGeom prst="rect">
            <a:avLst/>
          </a:prstGeom>
        </p:spPr>
      </p:pic>
      <p:sp>
        <p:nvSpPr>
          <p:cNvPr id="10" name="Солнце 9"/>
          <p:cNvSpPr/>
          <p:nvPr userDrawn="1"/>
        </p:nvSpPr>
        <p:spPr>
          <a:xfrm>
            <a:off x="2857488" y="714356"/>
            <a:ext cx="1071546" cy="1071546"/>
          </a:xfrm>
          <a:prstGeom prst="su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 userDrawn="1"/>
        </p:nvSpPr>
        <p:spPr>
          <a:xfrm>
            <a:off x="214282" y="142852"/>
            <a:ext cx="3429024" cy="1428760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logotip[1]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43240" y="1071546"/>
            <a:ext cx="541425" cy="3571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5C04970-0107-4A45-9D4F-F967859EB05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574DBAB-C112-4DF0-B117-9AD7BC33F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5" name="Солнце 14"/>
          <p:cNvSpPr/>
          <p:nvPr userDrawn="1"/>
        </p:nvSpPr>
        <p:spPr>
          <a:xfrm>
            <a:off x="7215206" y="5072074"/>
            <a:ext cx="1357322" cy="1357322"/>
          </a:xfrm>
          <a:prstGeom prst="su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 userDrawn="1"/>
        </p:nvSpPr>
        <p:spPr>
          <a:xfrm>
            <a:off x="6000760" y="4857760"/>
            <a:ext cx="1857388" cy="785818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 userDrawn="1"/>
        </p:nvSpPr>
        <p:spPr>
          <a:xfrm>
            <a:off x="3143240" y="4857760"/>
            <a:ext cx="1857388" cy="785818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 userDrawn="1"/>
        </p:nvSpPr>
        <p:spPr>
          <a:xfrm>
            <a:off x="1643042" y="4714884"/>
            <a:ext cx="1857388" cy="785818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tehno1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16" y="3786190"/>
            <a:ext cx="2139188" cy="1532194"/>
          </a:xfrm>
          <a:prstGeom prst="rect">
            <a:avLst/>
          </a:prstGeom>
        </p:spPr>
      </p:pic>
      <p:sp>
        <p:nvSpPr>
          <p:cNvPr id="20" name="Облако 19"/>
          <p:cNvSpPr/>
          <p:nvPr userDrawn="1"/>
        </p:nvSpPr>
        <p:spPr>
          <a:xfrm>
            <a:off x="4643438" y="4786322"/>
            <a:ext cx="1857388" cy="785818"/>
          </a:xfrm>
          <a:prstGeom prst="cloud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logotip[1]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72396" y="5500702"/>
            <a:ext cx="642942" cy="47129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C04970-0107-4A45-9D4F-F967859EB05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574DBAB-C112-4DF0-B117-9AD7BC33F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2844" y="1428736"/>
            <a:ext cx="8143932" cy="12858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endParaRPr kumimoji="0" lang="ru-RU" sz="4400" b="1" i="0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4291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</a:t>
            </a:r>
            <a:r>
              <a:rPr lang="ru-RU" sz="3600" b="1" u="sng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с</a:t>
            </a:r>
            <a:r>
              <a:rPr lang="ru-RU" sz="3600" b="1" u="sng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мна</a:t>
            </a:r>
            <a:r>
              <a:rPr lang="ru-RU" sz="3600" b="1" u="sng" dirty="0" smtClean="0">
                <a:solidFill>
                  <a:srgbClr val="FF0000"/>
                </a:solidFill>
              </a:rPr>
              <a:t>д</a:t>
            </a:r>
            <a:r>
              <a:rPr lang="ru-RU" sz="3600" b="1" dirty="0" smtClean="0"/>
              <a:t>цат</a:t>
            </a:r>
            <a:r>
              <a:rPr lang="ru-RU" sz="3600" b="1" u="sng" dirty="0" smtClean="0">
                <a:solidFill>
                  <a:srgbClr val="FF0000"/>
                </a:solidFill>
              </a:rPr>
              <a:t>ое</a:t>
            </a:r>
            <a:r>
              <a:rPr lang="ru-RU" sz="3600" b="1" dirty="0" smtClean="0"/>
              <a:t> мая </a:t>
            </a:r>
            <a:br>
              <a:rPr lang="ru-RU" sz="3600" b="1" dirty="0" smtClean="0"/>
            </a:br>
            <a:r>
              <a:rPr lang="ru-RU" sz="3600" b="1" dirty="0" smtClean="0"/>
              <a:t>Кла</a:t>
            </a:r>
            <a:r>
              <a:rPr lang="ru-RU" sz="3600" b="1" u="sng" dirty="0" smtClean="0">
                <a:solidFill>
                  <a:srgbClr val="FF0000"/>
                </a:solidFill>
              </a:rPr>
              <a:t>сс</a:t>
            </a:r>
            <a:r>
              <a:rPr lang="ru-RU" sz="3600" b="1" dirty="0" smtClean="0"/>
              <a:t>н</a:t>
            </a:r>
            <a:r>
              <a:rPr lang="ru-RU" sz="3600" b="1" u="sng" dirty="0" smtClean="0">
                <a:solidFill>
                  <a:srgbClr val="FF0000"/>
                </a:solidFill>
              </a:rPr>
              <a:t>ая</a:t>
            </a:r>
            <a:r>
              <a:rPr lang="ru-RU" sz="3600" b="1" dirty="0" smtClean="0"/>
              <a:t> р</a:t>
            </a:r>
            <a:r>
              <a:rPr lang="ru-RU" sz="3600" b="1" u="sng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бота</a:t>
            </a:r>
          </a:p>
          <a:p>
            <a:pPr algn="ctr"/>
            <a:r>
              <a:rPr lang="ru-RU" sz="3600" b="1" dirty="0" smtClean="0"/>
              <a:t>Знаки пр</a:t>
            </a:r>
            <a:r>
              <a:rPr lang="ru-RU" sz="3600" b="1" u="sng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п</a:t>
            </a:r>
            <a:r>
              <a:rPr lang="ru-RU" sz="3600" b="1" u="sng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нан</a:t>
            </a:r>
            <a:r>
              <a:rPr lang="ru-RU" sz="3600" b="1" u="sng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я при </a:t>
            </a:r>
            <a:r>
              <a:rPr lang="ru-RU" sz="3600" b="1" u="sng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бр</a:t>
            </a:r>
            <a:r>
              <a:rPr lang="ru-RU" sz="3600" b="1" u="sng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щени</a:t>
            </a:r>
            <a:r>
              <a:rPr lang="ru-RU" sz="3600" b="1" u="sng" dirty="0" smtClean="0">
                <a:solidFill>
                  <a:srgbClr val="FF0000"/>
                </a:solidFill>
              </a:rPr>
              <a:t>и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pic>
        <p:nvPicPr>
          <p:cNvPr id="13316" name="Picture 4" descr="История Незнайки. Герой из дореволюционной литературы. Обсуждение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01" y="2759393"/>
            <a:ext cx="2252740" cy="27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2759393"/>
            <a:ext cx="50405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/>
              <a:t>Всем нам при общении </a:t>
            </a:r>
          </a:p>
          <a:p>
            <a:pPr algn="r"/>
            <a:r>
              <a:rPr lang="ru-RU" sz="2800" i="1" dirty="0" smtClean="0"/>
              <a:t>Поможет </a:t>
            </a:r>
            <a:r>
              <a:rPr lang="ru-RU" sz="2800" i="1" u="sng" dirty="0" smtClean="0">
                <a:solidFill>
                  <a:srgbClr val="FF3399"/>
                </a:solidFill>
              </a:rPr>
              <a:t>обращение</a:t>
            </a:r>
            <a:r>
              <a:rPr lang="ru-RU" sz="2800" i="1" dirty="0" smtClean="0"/>
              <a:t>.</a:t>
            </a:r>
          </a:p>
          <a:p>
            <a:pPr algn="r"/>
            <a:r>
              <a:rPr lang="ru-RU" sz="2800" i="1" dirty="0" smtClean="0"/>
              <a:t>К людям, звёздам или птицам</a:t>
            </a:r>
          </a:p>
          <a:p>
            <a:pPr algn="r"/>
            <a:r>
              <a:rPr lang="ru-RU" sz="2800" i="1" dirty="0" smtClean="0"/>
              <a:t>Можно смело обратиться.</a:t>
            </a:r>
          </a:p>
          <a:p>
            <a:pPr algn="r"/>
            <a:r>
              <a:rPr lang="ru-RU" sz="2800" i="1" dirty="0" smtClean="0"/>
              <a:t>Только, </a:t>
            </a:r>
            <a:r>
              <a:rPr lang="ru-RU" sz="2800" b="1" i="1" dirty="0" smtClean="0">
                <a:solidFill>
                  <a:srgbClr val="00B050"/>
                </a:solidFill>
              </a:rPr>
              <a:t>друг</a:t>
            </a:r>
            <a:r>
              <a:rPr lang="ru-RU" sz="2800" i="1" dirty="0" smtClean="0"/>
              <a:t>, не забывай:</a:t>
            </a:r>
          </a:p>
          <a:p>
            <a:pPr algn="r"/>
            <a:r>
              <a:rPr lang="ru-RU" sz="2800" i="1" dirty="0" smtClean="0"/>
              <a:t>Запятые расставляй!</a:t>
            </a:r>
          </a:p>
          <a:p>
            <a:pPr algn="r"/>
            <a:r>
              <a:rPr lang="ru-RU" sz="2800" i="1" dirty="0" smtClean="0"/>
              <a:t>(А. </a:t>
            </a:r>
            <a:r>
              <a:rPr lang="ru-RU" sz="2800" i="1" dirty="0" err="1" smtClean="0"/>
              <a:t>Косоговский</a:t>
            </a:r>
            <a:r>
              <a:rPr lang="ru-RU" sz="2800" i="1" dirty="0" smtClean="0"/>
              <a:t>)</a:t>
            </a:r>
            <a:endParaRPr lang="ru-RU" sz="2800" i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Спиши предложения, расставь знаки препинания, построй схемы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038" y="148478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 smtClean="0"/>
              <a:t>Ты </a:t>
            </a:r>
            <a:r>
              <a:rPr lang="ru-RU" sz="3600" i="1" dirty="0" err="1" smtClean="0"/>
              <a:t>Пилюлькин</a:t>
            </a:r>
            <a:r>
              <a:rPr lang="ru-RU" sz="3600" i="1" dirty="0" smtClean="0"/>
              <a:t> всё трудишься?</a:t>
            </a:r>
            <a:endParaRPr lang="ru-RU" sz="3600" dirty="0"/>
          </a:p>
        </p:txBody>
      </p:sp>
      <p:pic>
        <p:nvPicPr>
          <p:cNvPr id="1026" name="Picture 2" descr="Носов и Незнайка, прототипы, тайны, рецензия детск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5968"/>
            <a:ext cx="3430334" cy="1930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699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Проверь себя!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038" y="1484784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 smtClean="0"/>
              <a:t>Ты, </a:t>
            </a:r>
            <a:r>
              <a:rPr lang="ru-RU" sz="3600" b="1" i="1" dirty="0" err="1" smtClean="0">
                <a:solidFill>
                  <a:srgbClr val="00B050"/>
                </a:solidFill>
              </a:rPr>
              <a:t>Пилюлькин</a:t>
            </a:r>
            <a:r>
              <a:rPr lang="ru-RU" sz="3600" i="1" dirty="0" smtClean="0"/>
              <a:t>, всё трудишься? </a:t>
            </a:r>
          </a:p>
          <a:p>
            <a:pPr algn="just"/>
            <a:r>
              <a:rPr lang="en-US" sz="3600" i="1" dirty="0" smtClean="0"/>
              <a:t>[</a:t>
            </a:r>
            <a:r>
              <a:rPr lang="ru-RU" sz="3600" i="1" dirty="0" smtClean="0"/>
              <a:t>       , </a:t>
            </a:r>
            <a:r>
              <a:rPr lang="ru-RU" sz="5400" i="1" dirty="0" smtClean="0"/>
              <a:t>О</a:t>
            </a:r>
            <a:r>
              <a:rPr lang="ru-RU" sz="3600" i="1" dirty="0" smtClean="0"/>
              <a:t>,       </a:t>
            </a:r>
            <a:r>
              <a:rPr lang="en-US" sz="3600" i="1" dirty="0" smtClean="0"/>
              <a:t>]</a:t>
            </a:r>
            <a:r>
              <a:rPr lang="ru-RU" sz="3600" i="1" dirty="0"/>
              <a:t>?</a:t>
            </a:r>
            <a:endParaRPr lang="ru-RU" sz="3600" dirty="0"/>
          </a:p>
        </p:txBody>
      </p:sp>
      <p:pic>
        <p:nvPicPr>
          <p:cNvPr id="1026" name="Picture 2" descr="Носов и Незнайка, прототипы, тайны, рецензия детск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86" y="3356992"/>
            <a:ext cx="3430334" cy="1930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063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Проверь себя!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038" y="1484784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00B050"/>
                </a:solidFill>
              </a:rPr>
              <a:t>Братцы</a:t>
            </a:r>
            <a:r>
              <a:rPr lang="ru-RU" sz="3600" i="1" dirty="0" smtClean="0"/>
              <a:t>, </a:t>
            </a:r>
            <a:r>
              <a:rPr lang="ru-RU" sz="3600" i="1" dirty="0"/>
              <a:t>что он про меня сочиняет?</a:t>
            </a:r>
            <a:endParaRPr lang="ru-RU" sz="3600" dirty="0"/>
          </a:p>
          <a:p>
            <a:pPr algn="just"/>
            <a:r>
              <a:rPr lang="ru-RU" sz="3600" i="1" dirty="0"/>
              <a:t>Я </a:t>
            </a:r>
            <a:r>
              <a:rPr lang="ru-RU" sz="3600" i="1" dirty="0" smtClean="0"/>
              <a:t>вам, </a:t>
            </a:r>
            <a:r>
              <a:rPr lang="ru-RU" sz="3600" b="1" i="1" dirty="0" smtClean="0">
                <a:solidFill>
                  <a:srgbClr val="00B050"/>
                </a:solidFill>
              </a:rPr>
              <a:t>друзья</a:t>
            </a:r>
            <a:r>
              <a:rPr lang="ru-RU" sz="3600" i="1" dirty="0" smtClean="0"/>
              <a:t>, </a:t>
            </a:r>
            <a:r>
              <a:rPr lang="ru-RU" sz="3600" i="1" dirty="0"/>
              <a:t>открою тайну здешних мест.</a:t>
            </a:r>
            <a:endParaRPr lang="ru-RU" sz="3600" dirty="0"/>
          </a:p>
          <a:p>
            <a:pPr algn="just"/>
            <a:r>
              <a:rPr lang="ru-RU" sz="3600" b="1" i="1" dirty="0">
                <a:solidFill>
                  <a:srgbClr val="FF0000"/>
                </a:solidFill>
              </a:rPr>
              <a:t>Вы</a:t>
            </a:r>
            <a:r>
              <a:rPr lang="ru-RU" sz="3600" i="1" dirty="0"/>
              <a:t> нас очень напугали своим воздушным шаром!</a:t>
            </a:r>
            <a:endParaRPr lang="ru-RU" sz="3600" dirty="0"/>
          </a:p>
          <a:p>
            <a:pPr algn="just"/>
            <a:r>
              <a:rPr lang="ru-RU" sz="3600" i="1" dirty="0" smtClean="0"/>
              <a:t>Ты, </a:t>
            </a:r>
            <a:r>
              <a:rPr lang="ru-RU" sz="3600" b="1" i="1" dirty="0" err="1" smtClean="0">
                <a:solidFill>
                  <a:srgbClr val="00B050"/>
                </a:solidFill>
              </a:rPr>
              <a:t>Пилюлькин</a:t>
            </a:r>
            <a:r>
              <a:rPr lang="ru-RU" sz="3600" i="1" dirty="0" smtClean="0"/>
              <a:t>, </a:t>
            </a:r>
            <a:r>
              <a:rPr lang="ru-RU" sz="3600" i="1" dirty="0"/>
              <a:t>всё </a:t>
            </a:r>
            <a:r>
              <a:rPr lang="ru-RU" sz="3600" i="1" dirty="0" smtClean="0"/>
              <a:t>трудишься?</a:t>
            </a:r>
            <a:endParaRPr lang="ru-RU" sz="3600" dirty="0"/>
          </a:p>
        </p:txBody>
      </p:sp>
      <p:pic>
        <p:nvPicPr>
          <p:cNvPr id="1026" name="Picture 2" descr="Носов и Незнайка, прототипы, тайны, рецензия детск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01105"/>
            <a:ext cx="3430334" cy="1930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038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! Местоимения ТЫ, ВЫ на письме запятыми не выделяются.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27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Переделайте предложения так, чтобы получились побудительные предложения с обращениями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1525" y="162880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/>
              <a:t>Люди Земли борются за охрану окружающей среды.</a:t>
            </a:r>
            <a:endParaRPr lang="ru-RU" sz="3600" dirty="0"/>
          </a:p>
          <a:p>
            <a:pPr algn="just"/>
            <a:r>
              <a:rPr lang="ru-RU" sz="3600" i="1" dirty="0"/>
              <a:t>Ребята охраняют зелёные насаждения.</a:t>
            </a:r>
            <a:endParaRPr lang="ru-RU" sz="3600" dirty="0"/>
          </a:p>
        </p:txBody>
      </p:sp>
      <p:pic>
        <p:nvPicPr>
          <p:cNvPr id="2050" name="Picture 2" descr="Любите и берегите приро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90" y="4192222"/>
            <a:ext cx="3573668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5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Переделайте предложения так, чтобы получились побудительные предложения с обращениями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1525" y="162880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>
                <a:solidFill>
                  <a:srgbClr val="00B050"/>
                </a:solidFill>
              </a:rPr>
              <a:t>Люди </a:t>
            </a:r>
            <a:r>
              <a:rPr lang="ru-RU" sz="3600" b="1" i="1" dirty="0" smtClean="0">
                <a:solidFill>
                  <a:srgbClr val="00B050"/>
                </a:solidFill>
              </a:rPr>
              <a:t>Земли</a:t>
            </a:r>
            <a:r>
              <a:rPr lang="ru-RU" sz="3600" i="1" dirty="0" smtClean="0"/>
              <a:t>! Боритесь </a:t>
            </a:r>
            <a:r>
              <a:rPr lang="ru-RU" sz="3600" i="1" dirty="0"/>
              <a:t>за охрану окружающей </a:t>
            </a:r>
            <a:r>
              <a:rPr lang="ru-RU" sz="3600" i="1" dirty="0" smtClean="0"/>
              <a:t>среды.</a:t>
            </a:r>
            <a:endParaRPr lang="ru-RU" sz="3600" dirty="0"/>
          </a:p>
          <a:p>
            <a:pPr algn="just"/>
            <a:r>
              <a:rPr lang="ru-RU" sz="3600" b="1" i="1" dirty="0" smtClean="0">
                <a:solidFill>
                  <a:srgbClr val="00B050"/>
                </a:solidFill>
              </a:rPr>
              <a:t>Ребята</a:t>
            </a:r>
            <a:r>
              <a:rPr lang="ru-RU" sz="3600" i="1" dirty="0" smtClean="0"/>
              <a:t>! Охраняйте </a:t>
            </a:r>
            <a:r>
              <a:rPr lang="ru-RU" sz="3600" i="1" dirty="0"/>
              <a:t>зелёные насаждения.</a:t>
            </a:r>
            <a:endParaRPr lang="ru-RU" sz="3600" dirty="0"/>
          </a:p>
        </p:txBody>
      </p:sp>
      <p:pic>
        <p:nvPicPr>
          <p:cNvPr id="2050" name="Picture 2" descr="Любите и берегите приро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90" y="4192222"/>
            <a:ext cx="3573668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230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Надо запомнить!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1628799"/>
            <a:ext cx="40884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/>
              <a:t>Здра</a:t>
            </a:r>
            <a:r>
              <a:rPr lang="ru-RU" sz="4000" b="1" i="1" u="sng" dirty="0">
                <a:solidFill>
                  <a:srgbClr val="FF0000"/>
                </a:solidFill>
              </a:rPr>
              <a:t>в</a:t>
            </a:r>
            <a:r>
              <a:rPr lang="ru-RU" sz="4000" b="1" i="1" dirty="0"/>
              <a:t>ствуйт</a:t>
            </a:r>
            <a:r>
              <a:rPr lang="ru-RU" sz="4000" b="1" i="1" u="sng" dirty="0">
                <a:solidFill>
                  <a:srgbClr val="FF0000"/>
                </a:solidFill>
              </a:rPr>
              <a:t>е</a:t>
            </a:r>
            <a:endParaRPr lang="ru-RU" sz="4000" dirty="0">
              <a:solidFill>
                <a:srgbClr val="FF0000"/>
              </a:solidFill>
            </a:endParaRPr>
          </a:p>
          <a:p>
            <a:r>
              <a:rPr lang="ru-RU" sz="4000" b="1" i="1" dirty="0"/>
              <a:t>До св</a:t>
            </a:r>
            <a:r>
              <a:rPr lang="ru-RU" sz="4000" b="1" i="1" u="sng" dirty="0">
                <a:solidFill>
                  <a:srgbClr val="FF0000"/>
                </a:solidFill>
              </a:rPr>
              <a:t>и</a:t>
            </a:r>
            <a:r>
              <a:rPr lang="ru-RU" sz="4000" b="1" i="1" dirty="0"/>
              <a:t>дан</a:t>
            </a:r>
            <a:r>
              <a:rPr lang="ru-RU" sz="4000" b="1" i="1" u="sng" dirty="0">
                <a:solidFill>
                  <a:srgbClr val="FF0000"/>
                </a:solidFill>
              </a:rPr>
              <a:t>и</a:t>
            </a:r>
            <a:r>
              <a:rPr lang="ru-RU" sz="4000" b="1" i="1" dirty="0"/>
              <a:t>я</a:t>
            </a:r>
            <a:endParaRPr lang="ru-RU" sz="4000" dirty="0"/>
          </a:p>
          <a:p>
            <a:r>
              <a:rPr lang="ru-RU" sz="4000" b="1" i="1" dirty="0"/>
              <a:t>Сп</a:t>
            </a:r>
            <a:r>
              <a:rPr lang="ru-RU" sz="4000" b="1" i="1" u="sng" dirty="0">
                <a:solidFill>
                  <a:srgbClr val="FF0000"/>
                </a:solidFill>
              </a:rPr>
              <a:t>а</a:t>
            </a:r>
            <a:r>
              <a:rPr lang="ru-RU" sz="4000" b="1" i="1" dirty="0"/>
              <a:t>сиб</a:t>
            </a:r>
            <a:r>
              <a:rPr lang="ru-RU" sz="4000" b="1" i="1" u="sng" dirty="0">
                <a:solidFill>
                  <a:srgbClr val="FF0000"/>
                </a:solidFill>
              </a:rPr>
              <a:t>о</a:t>
            </a:r>
            <a:endParaRPr lang="ru-RU" sz="4000" dirty="0">
              <a:solidFill>
                <a:srgbClr val="FF0000"/>
              </a:solidFill>
            </a:endParaRPr>
          </a:p>
          <a:p>
            <a:r>
              <a:rPr lang="ru-RU" sz="4000" b="1" i="1" dirty="0"/>
              <a:t>П</a:t>
            </a:r>
            <a:r>
              <a:rPr lang="ru-RU" sz="4000" b="1" i="1" u="sng" dirty="0">
                <a:solidFill>
                  <a:srgbClr val="FF0000"/>
                </a:solidFill>
              </a:rPr>
              <a:t>о</a:t>
            </a:r>
            <a:r>
              <a:rPr lang="ru-RU" sz="4000" b="1" i="1" dirty="0"/>
              <a:t>жалу</a:t>
            </a:r>
            <a:r>
              <a:rPr lang="ru-RU" sz="4000" b="1" i="1" u="sng" dirty="0">
                <a:solidFill>
                  <a:srgbClr val="FF0000"/>
                </a:solidFill>
              </a:rPr>
              <a:t>й</a:t>
            </a:r>
            <a:r>
              <a:rPr lang="ru-RU" sz="4000" b="1" i="1" dirty="0"/>
              <a:t>ст</a:t>
            </a:r>
            <a:r>
              <a:rPr lang="ru-RU" sz="4000" b="1" i="1" u="sng" dirty="0">
                <a:solidFill>
                  <a:srgbClr val="FF0000"/>
                </a:solidFill>
              </a:rPr>
              <a:t>а</a:t>
            </a:r>
            <a:endParaRPr lang="ru-RU" sz="4000" dirty="0">
              <a:solidFill>
                <a:srgbClr val="FF0000"/>
              </a:solidFill>
            </a:endParaRPr>
          </a:p>
          <a:p>
            <a:r>
              <a:rPr lang="ru-RU" sz="4000" b="1" i="1" dirty="0"/>
              <a:t>Бл</a:t>
            </a:r>
            <a:r>
              <a:rPr lang="ru-RU" sz="4000" b="1" i="1" u="sng" dirty="0">
                <a:solidFill>
                  <a:srgbClr val="FF0000"/>
                </a:solidFill>
              </a:rPr>
              <a:t>а</a:t>
            </a:r>
            <a:r>
              <a:rPr lang="ru-RU" sz="4000" b="1" i="1" dirty="0"/>
              <a:t>г</a:t>
            </a:r>
            <a:r>
              <a:rPr lang="ru-RU" sz="4000" b="1" i="1" u="sng" dirty="0">
                <a:solidFill>
                  <a:srgbClr val="FF0000"/>
                </a:solidFill>
              </a:rPr>
              <a:t>о</a:t>
            </a:r>
            <a:r>
              <a:rPr lang="ru-RU" sz="4000" b="1" i="1" dirty="0"/>
              <a:t>д</a:t>
            </a:r>
            <a:r>
              <a:rPr lang="ru-RU" sz="4000" b="1" i="1" u="sng" dirty="0">
                <a:solidFill>
                  <a:srgbClr val="FF0000"/>
                </a:solidFill>
              </a:rPr>
              <a:t>а</a:t>
            </a:r>
            <a:r>
              <a:rPr lang="ru-RU" sz="4000" b="1" i="1" dirty="0"/>
              <a:t>рю</a:t>
            </a:r>
            <a:endParaRPr lang="ru-RU" sz="4000" dirty="0"/>
          </a:p>
          <a:p>
            <a:r>
              <a:rPr lang="ru-RU" sz="4000" b="1" i="1" dirty="0"/>
              <a:t>Изв</a:t>
            </a:r>
            <a:r>
              <a:rPr lang="ru-RU" sz="4000" b="1" i="1" u="sng" dirty="0">
                <a:solidFill>
                  <a:srgbClr val="FF0000"/>
                </a:solidFill>
              </a:rPr>
              <a:t>и</a:t>
            </a:r>
            <a:r>
              <a:rPr lang="ru-RU" sz="4000" b="1" i="1" dirty="0"/>
              <a:t>нит</a:t>
            </a:r>
            <a:r>
              <a:rPr lang="ru-RU" sz="4000" b="1" i="1" u="sng" dirty="0">
                <a:solidFill>
                  <a:srgbClr val="FF0000"/>
                </a:solidFill>
              </a:rPr>
              <a:t>е</a:t>
            </a:r>
            <a:endParaRPr lang="ru-RU" sz="4000" dirty="0">
              <a:solidFill>
                <a:srgbClr val="FF0000"/>
              </a:solidFill>
            </a:endParaRPr>
          </a:p>
          <a:p>
            <a:r>
              <a:rPr lang="ru-RU" sz="4000" b="1" i="1" dirty="0"/>
              <a:t>Буд</a:t>
            </a:r>
            <a:r>
              <a:rPr lang="ru-RU" sz="4000" b="1" i="1" u="sng" dirty="0">
                <a:solidFill>
                  <a:srgbClr val="FF0000"/>
                </a:solidFill>
              </a:rPr>
              <a:t>ь</a:t>
            </a:r>
            <a:r>
              <a:rPr lang="ru-RU" sz="4000" b="1" i="1" dirty="0"/>
              <a:t>т</a:t>
            </a:r>
            <a:r>
              <a:rPr lang="ru-RU" sz="4000" b="1" i="1" u="sng" dirty="0">
                <a:solidFill>
                  <a:srgbClr val="FF0000"/>
                </a:solidFill>
              </a:rPr>
              <a:t>е</a:t>
            </a:r>
            <a:r>
              <a:rPr lang="ru-RU" sz="4000" b="1" i="1" dirty="0"/>
              <a:t> д</a:t>
            </a:r>
            <a:r>
              <a:rPr lang="ru-RU" sz="4000" b="1" i="1" u="sng" dirty="0">
                <a:solidFill>
                  <a:srgbClr val="FF0000"/>
                </a:solidFill>
              </a:rPr>
              <a:t>о</a:t>
            </a:r>
            <a:r>
              <a:rPr lang="ru-RU" sz="4000" b="1" i="1" dirty="0"/>
              <a:t>бры</a:t>
            </a:r>
            <a:endParaRPr lang="ru-RU" sz="4000" dirty="0"/>
          </a:p>
        </p:txBody>
      </p:sp>
      <p:pic>
        <p:nvPicPr>
          <p:cNvPr id="11266" name="Picture 2" descr="Web-квест &quot;Незнайка и его друзья&quot; - Твой первый учит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85196"/>
            <a:ext cx="1728788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81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Надо запомнить!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799"/>
            <a:ext cx="82350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FF3399"/>
                </a:solidFill>
              </a:rPr>
              <a:t>Здравствуйте</a:t>
            </a:r>
            <a:r>
              <a:rPr lang="ru-RU" sz="3600" b="1" i="1" dirty="0" smtClean="0"/>
              <a:t>, </a:t>
            </a:r>
            <a:r>
              <a:rPr lang="ru-RU" sz="3600" b="1" i="1" dirty="0" smtClean="0">
                <a:solidFill>
                  <a:srgbClr val="00B050"/>
                </a:solidFill>
              </a:rPr>
              <a:t>Мария Ивановна</a:t>
            </a:r>
            <a:r>
              <a:rPr lang="ru-RU" sz="3600" b="1" i="1" dirty="0" smtClean="0"/>
              <a:t>!</a:t>
            </a:r>
            <a:endParaRPr lang="ru-RU" sz="3600" dirty="0"/>
          </a:p>
          <a:p>
            <a:pPr algn="just"/>
            <a:r>
              <a:rPr lang="ru-RU" sz="3600" b="1" i="1" dirty="0">
                <a:solidFill>
                  <a:srgbClr val="FF3399"/>
                </a:solidFill>
              </a:rPr>
              <a:t>До </a:t>
            </a:r>
            <a:r>
              <a:rPr lang="ru-RU" sz="3600" b="1" i="1" dirty="0" smtClean="0">
                <a:solidFill>
                  <a:srgbClr val="FF3399"/>
                </a:solidFill>
              </a:rPr>
              <a:t>свидания</a:t>
            </a:r>
            <a:r>
              <a:rPr lang="ru-RU" sz="3600" b="1" i="1" dirty="0" smtClean="0"/>
              <a:t>, </a:t>
            </a:r>
            <a:r>
              <a:rPr lang="ru-RU" sz="3600" b="1" i="1" dirty="0" smtClean="0">
                <a:solidFill>
                  <a:srgbClr val="00B050"/>
                </a:solidFill>
              </a:rPr>
              <a:t>Пётр Сергеевич</a:t>
            </a:r>
            <a:r>
              <a:rPr lang="ru-RU" sz="3600" b="1" i="1" dirty="0" smtClean="0"/>
              <a:t>.</a:t>
            </a:r>
            <a:endParaRPr lang="ru-RU" sz="3600" dirty="0"/>
          </a:p>
          <a:p>
            <a:pPr algn="just"/>
            <a:r>
              <a:rPr lang="ru-RU" sz="3600" b="1" i="1" dirty="0" smtClean="0">
                <a:solidFill>
                  <a:srgbClr val="FF3399"/>
                </a:solidFill>
              </a:rPr>
              <a:t>Спасибо</a:t>
            </a:r>
            <a:r>
              <a:rPr lang="ru-RU" sz="3600" b="1" i="1" dirty="0" smtClean="0"/>
              <a:t>, </a:t>
            </a:r>
            <a:r>
              <a:rPr lang="ru-RU" sz="3600" b="1" i="1" dirty="0" smtClean="0">
                <a:solidFill>
                  <a:srgbClr val="00B050"/>
                </a:solidFill>
              </a:rPr>
              <a:t>Витя</a:t>
            </a:r>
            <a:r>
              <a:rPr lang="ru-RU" sz="3600" b="1" i="1" dirty="0" smtClean="0"/>
              <a:t>, за помощь.</a:t>
            </a:r>
            <a:endParaRPr lang="ru-RU" sz="3600" dirty="0"/>
          </a:p>
          <a:p>
            <a:pPr algn="just"/>
            <a:r>
              <a:rPr lang="ru-RU" sz="3600" b="1" i="1" dirty="0" smtClean="0">
                <a:solidFill>
                  <a:srgbClr val="FF3399"/>
                </a:solidFill>
              </a:rPr>
              <a:t>Пожалуйста</a:t>
            </a:r>
            <a:r>
              <a:rPr lang="ru-RU" sz="3600" b="1" i="1" dirty="0" smtClean="0"/>
              <a:t>, </a:t>
            </a:r>
            <a:r>
              <a:rPr lang="ru-RU" sz="3600" b="1" i="1" dirty="0" smtClean="0">
                <a:solidFill>
                  <a:srgbClr val="00B050"/>
                </a:solidFill>
              </a:rPr>
              <a:t>Гена</a:t>
            </a:r>
            <a:r>
              <a:rPr lang="ru-RU" sz="3600" b="1" i="1" dirty="0" smtClean="0"/>
              <a:t>, вызови скорую.</a:t>
            </a:r>
            <a:endParaRPr lang="ru-RU" sz="3600" dirty="0"/>
          </a:p>
          <a:p>
            <a:pPr algn="just"/>
            <a:r>
              <a:rPr lang="ru-RU" sz="3600" b="1" i="1" dirty="0" smtClean="0">
                <a:solidFill>
                  <a:srgbClr val="FF3399"/>
                </a:solidFill>
              </a:rPr>
              <a:t>Благодарю</a:t>
            </a:r>
            <a:r>
              <a:rPr lang="ru-RU" sz="3600" b="1" i="1" dirty="0" smtClean="0"/>
              <a:t>, </a:t>
            </a:r>
            <a:r>
              <a:rPr lang="ru-RU" sz="3600" b="1" i="1" dirty="0" smtClean="0">
                <a:solidFill>
                  <a:srgbClr val="00B050"/>
                </a:solidFill>
              </a:rPr>
              <a:t>товарищи</a:t>
            </a:r>
            <a:r>
              <a:rPr lang="ru-RU" sz="3600" b="1" i="1" dirty="0" smtClean="0"/>
              <a:t>, за содействие.</a:t>
            </a:r>
            <a:endParaRPr lang="ru-RU" sz="3600" dirty="0"/>
          </a:p>
          <a:p>
            <a:pPr algn="just"/>
            <a:r>
              <a:rPr lang="ru-RU" sz="3600" b="1" i="1" dirty="0" smtClean="0">
                <a:solidFill>
                  <a:srgbClr val="FF3399"/>
                </a:solidFill>
              </a:rPr>
              <a:t>Извините</a:t>
            </a:r>
            <a:r>
              <a:rPr lang="ru-RU" sz="3600" b="1" i="1" dirty="0" smtClean="0"/>
              <a:t>, </a:t>
            </a:r>
            <a:r>
              <a:rPr lang="ru-RU" sz="3600" b="1" i="1" dirty="0" smtClean="0">
                <a:solidFill>
                  <a:srgbClr val="00B050"/>
                </a:solidFill>
              </a:rPr>
              <a:t>Елена Александровна</a:t>
            </a:r>
            <a:r>
              <a:rPr lang="ru-RU" sz="3600" b="1" i="1" dirty="0" smtClean="0"/>
              <a:t>, можно спросить?</a:t>
            </a:r>
            <a:endParaRPr lang="ru-RU" sz="3600" dirty="0"/>
          </a:p>
          <a:p>
            <a:pPr algn="just"/>
            <a:r>
              <a:rPr lang="ru-RU" sz="3600" b="1" i="1" dirty="0">
                <a:solidFill>
                  <a:srgbClr val="FF3399"/>
                </a:solidFill>
              </a:rPr>
              <a:t>Будьте </a:t>
            </a:r>
            <a:r>
              <a:rPr lang="ru-RU" sz="3600" b="1" i="1" dirty="0" smtClean="0">
                <a:solidFill>
                  <a:srgbClr val="FF3399"/>
                </a:solidFill>
              </a:rPr>
              <a:t>добры</a:t>
            </a:r>
            <a:r>
              <a:rPr lang="ru-RU" sz="3600" b="1" i="1" dirty="0" smtClean="0"/>
              <a:t>, </a:t>
            </a:r>
            <a:r>
              <a:rPr lang="ru-RU" sz="3600" b="1" i="1" dirty="0" smtClean="0">
                <a:solidFill>
                  <a:srgbClr val="00B050"/>
                </a:solidFill>
              </a:rPr>
              <a:t>Иван Алексеевич</a:t>
            </a:r>
            <a:r>
              <a:rPr lang="ru-RU" sz="3600" b="1" i="1" dirty="0" smtClean="0"/>
              <a:t>, повторите предложение.</a:t>
            </a:r>
            <a:endParaRPr lang="ru-RU" sz="3600" dirty="0"/>
          </a:p>
        </p:txBody>
      </p:sp>
      <p:pic>
        <p:nvPicPr>
          <p:cNvPr id="5" name="Picture 2" descr="Незнайка - биография, главные герои и актеры, фразы - 24С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82" y="1268760"/>
            <a:ext cx="1591118" cy="212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50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Найди ошибку!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799"/>
            <a:ext cx="82350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/>
              <a:t>Слушай, </a:t>
            </a:r>
            <a:r>
              <a:rPr lang="ru-RU" sz="3600" i="1" dirty="0"/>
              <a:t>Незнайка выручи меня.</a:t>
            </a:r>
            <a:endParaRPr lang="ru-RU" sz="3600" dirty="0"/>
          </a:p>
          <a:p>
            <a:r>
              <a:rPr lang="ru-RU" sz="3600" i="1" dirty="0" smtClean="0"/>
              <a:t>Эй братец, </a:t>
            </a:r>
            <a:r>
              <a:rPr lang="ru-RU" sz="3600" i="1" dirty="0"/>
              <a:t>загораешь?</a:t>
            </a:r>
            <a:endParaRPr lang="ru-RU" sz="3600" dirty="0"/>
          </a:p>
          <a:p>
            <a:r>
              <a:rPr lang="ru-RU" sz="3600" i="1" dirty="0"/>
              <a:t>Получай свою </a:t>
            </a:r>
            <a:r>
              <a:rPr lang="ru-RU" sz="3600" i="1" dirty="0" smtClean="0"/>
              <a:t>одежду, товарищ, </a:t>
            </a:r>
            <a:r>
              <a:rPr lang="ru-RU" sz="3600" i="1" dirty="0"/>
              <a:t>по несчастью.</a:t>
            </a:r>
            <a:endParaRPr lang="ru-RU" sz="3600" dirty="0"/>
          </a:p>
          <a:p>
            <a:r>
              <a:rPr lang="ru-RU" sz="3600" i="1" dirty="0" smtClean="0"/>
              <a:t>Скажи, Незнайка, </a:t>
            </a:r>
            <a:r>
              <a:rPr lang="ru-RU" sz="3600" i="1" dirty="0"/>
              <a:t>какая муха тебя укусила?</a:t>
            </a:r>
            <a:endParaRPr lang="ru-RU" sz="3600" dirty="0"/>
          </a:p>
          <a:p>
            <a:r>
              <a:rPr lang="ru-RU" sz="3600" i="1" dirty="0"/>
              <a:t>Цветик </a:t>
            </a:r>
            <a:r>
              <a:rPr lang="ru-RU" sz="3600" i="1" dirty="0" smtClean="0"/>
              <a:t>научи, </a:t>
            </a:r>
            <a:r>
              <a:rPr lang="ru-RU" sz="3600" i="1" dirty="0"/>
              <a:t>меня сочинять стихи!</a:t>
            </a:r>
            <a:endParaRPr lang="ru-RU" sz="3600" dirty="0"/>
          </a:p>
          <a:p>
            <a:r>
              <a:rPr lang="ru-RU" sz="3600" i="1" dirty="0" smtClean="0"/>
              <a:t>Что-то, ты, </a:t>
            </a:r>
            <a:r>
              <a:rPr lang="ru-RU" sz="3600" i="1" dirty="0"/>
              <a:t>сегодня не весел.</a:t>
            </a:r>
            <a:endParaRPr lang="ru-RU" sz="3600" dirty="0"/>
          </a:p>
        </p:txBody>
      </p:sp>
      <p:pic>
        <p:nvPicPr>
          <p:cNvPr id="5" name="Picture 2" descr="Незнайка - биография, главные герои и актеры, фразы - 24С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82" y="1268760"/>
            <a:ext cx="1591118" cy="212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467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Проверь себя!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799"/>
            <a:ext cx="82350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/>
              <a:t>Слушай, </a:t>
            </a:r>
            <a:r>
              <a:rPr lang="ru-RU" sz="3600" b="1" i="1" dirty="0" smtClean="0">
                <a:solidFill>
                  <a:srgbClr val="00B050"/>
                </a:solidFill>
              </a:rPr>
              <a:t>Незнайка</a:t>
            </a:r>
            <a:r>
              <a:rPr lang="ru-RU" sz="3600" i="1" dirty="0" smtClean="0"/>
              <a:t>, </a:t>
            </a:r>
            <a:r>
              <a:rPr lang="ru-RU" sz="3600" i="1" dirty="0"/>
              <a:t>выручи меня.</a:t>
            </a:r>
            <a:endParaRPr lang="ru-RU" sz="3600" dirty="0"/>
          </a:p>
          <a:p>
            <a:r>
              <a:rPr lang="ru-RU" sz="3600" i="1" dirty="0" smtClean="0"/>
              <a:t>Эй, </a:t>
            </a:r>
            <a:r>
              <a:rPr lang="ru-RU" sz="3600" b="1" i="1" dirty="0" smtClean="0">
                <a:solidFill>
                  <a:srgbClr val="00B050"/>
                </a:solidFill>
              </a:rPr>
              <a:t>братец</a:t>
            </a:r>
            <a:r>
              <a:rPr lang="ru-RU" sz="3600" i="1" dirty="0" smtClean="0"/>
              <a:t>, </a:t>
            </a:r>
            <a:r>
              <a:rPr lang="ru-RU" sz="3600" i="1" dirty="0"/>
              <a:t>загораешь?</a:t>
            </a:r>
            <a:endParaRPr lang="ru-RU" sz="3600" dirty="0"/>
          </a:p>
          <a:p>
            <a:r>
              <a:rPr lang="ru-RU" sz="3600" i="1" dirty="0"/>
              <a:t>Получай свою </a:t>
            </a:r>
            <a:r>
              <a:rPr lang="ru-RU" sz="3600" i="1" dirty="0" smtClean="0"/>
              <a:t>одежду, </a:t>
            </a:r>
            <a:r>
              <a:rPr lang="ru-RU" sz="3600" b="1" i="1" dirty="0">
                <a:solidFill>
                  <a:srgbClr val="00B050"/>
                </a:solidFill>
              </a:rPr>
              <a:t>товарищ по несчастью</a:t>
            </a:r>
            <a:r>
              <a:rPr lang="ru-RU" sz="3600" i="1" dirty="0"/>
              <a:t>.</a:t>
            </a:r>
            <a:endParaRPr lang="ru-RU" sz="3600" dirty="0"/>
          </a:p>
          <a:p>
            <a:r>
              <a:rPr lang="ru-RU" sz="3600" i="1" dirty="0" smtClean="0"/>
              <a:t>Скажи, </a:t>
            </a:r>
            <a:r>
              <a:rPr lang="ru-RU" sz="3600" b="1" i="1" dirty="0" smtClean="0">
                <a:solidFill>
                  <a:srgbClr val="00B050"/>
                </a:solidFill>
              </a:rPr>
              <a:t>Незнайка</a:t>
            </a:r>
            <a:r>
              <a:rPr lang="ru-RU" sz="3600" i="1" dirty="0" smtClean="0"/>
              <a:t>, </a:t>
            </a:r>
            <a:r>
              <a:rPr lang="ru-RU" sz="3600" i="1" dirty="0"/>
              <a:t>какая муха тебя укусила?</a:t>
            </a:r>
            <a:endParaRPr lang="ru-RU" sz="3600" dirty="0"/>
          </a:p>
          <a:p>
            <a:r>
              <a:rPr lang="ru-RU" sz="3600" b="1" i="1" dirty="0" smtClean="0">
                <a:solidFill>
                  <a:srgbClr val="00B050"/>
                </a:solidFill>
              </a:rPr>
              <a:t>Цветик</a:t>
            </a:r>
            <a:r>
              <a:rPr lang="ru-RU" sz="3600" i="1" dirty="0" smtClean="0"/>
              <a:t>, </a:t>
            </a:r>
            <a:r>
              <a:rPr lang="ru-RU" sz="3600" i="1" dirty="0"/>
              <a:t>научи меня сочинять стихи!</a:t>
            </a:r>
            <a:endParaRPr lang="ru-RU" sz="3600" dirty="0"/>
          </a:p>
          <a:p>
            <a:r>
              <a:rPr lang="ru-RU" sz="3600" i="1" dirty="0"/>
              <a:t>Что-то ты сегодня не весел.</a:t>
            </a:r>
            <a:endParaRPr lang="ru-RU" sz="3600" dirty="0"/>
          </a:p>
        </p:txBody>
      </p:sp>
      <p:pic>
        <p:nvPicPr>
          <p:cNvPr id="5" name="Picture 2" descr="Незнайка - биография, главные герои и актеры, фразы - 24С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82" y="1268760"/>
            <a:ext cx="1591118" cy="212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125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399852"/>
            <a:ext cx="8572560" cy="135732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Домашнее задание</a:t>
            </a:r>
            <a:br>
              <a:rPr lang="ru-RU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Списать, расставить (где нужно) знаки препинания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ru-RU" sz="3200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3200" baseline="30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0" name="AutoShape 2" descr="data:image/jpeg;base64,/9j/4AAQSkZJRgABAQAAAQABAAD/2wCEAAkGBhQSEBAUEhQVFBUWFRQVFRQUFBUUFxUVGBQWFBgVFRUXHSYeGBkkGhQUHy8gIycpLCwtFiAxNTAqNSYtLCkBCQoKDgwOGg8PGiwkHB8sLC0sLCwpLCwpKSwsLCwsKSwsLCwsLSwsKiwqKSwsLCwsLCwsLCwsLCksLCksKSwpLP/AABEIAMIBAwMBIgACEQEDEQH/xAAcAAAABwEBAAAAAAAAAAAAAAAAAQIDBAUGBwj/xABLEAACAQIDBAcDCgMGBAQHAAABAhEAAwQSIQUxQVEGEyJhcYGRMlKxBxQjQnKCkqHB0RUzYlOissLw8RZzs+EkVGPSJTRDZHSDk//EABsBAAEFAQEAAAAAAAAAAAAAAAQAAQIDBQYH/8QAMREAAgIBAwIFAgQGAwAAAAAAAAECAxEEITESQRMyUWFxBSIUscHwBjNSgZGhQtHh/9oADAMBAAIRAxEAPwDYRRxShQoTBoiQtHFKihFLAhMUcUqKEUhCYoRSooEUhE20vZHgKk2x2R4Co1pxoJExMTrAjWOWoqQjaDwqUOQRiooZaAcUM1WjBxTd/EJbXM7BVlVliAMzEKok8SSABS89ck+URsWmIU4i5ntjt2CilLYy7+zJi4NJJJMHQwYCIyfSsnXopNy4FBZiFUCSzEAADeSToBTWL2ilu2924wS2ql2c7gu+fz/OvPfyg/KNd2hcKIWt4ZT2Le4vH17sbzyG4eMkuhM6btX5XbAuixgbT426dAV7FuePaIlgN5MARrNRm+VK1ZE4zEI9z/y+Ati4if0viLhKueeQgeNcMTEsqsqsQGADAGMwBkA8xOsVo+ivyd4rHQ6KLVnjfu9lNN+Xi58B4kU+BkdNw/y6YNnAazfRSYLnq2jvKqZ9JroeExaXbaXLbK6OMyupkMOYNc/2N8iuBtqDee5iW4kN1due4Jr6tWt2F0fs4MMmHLLabtdUz51VuLIW7SzxEkaA6ayzRLDLY0gigbo5j1FIN9feHqKiyWGGRRRRG+vvD1FJOIX3h6iotEsMOKKKScQvvL6j96ScSvvD1FRwPhi4ojTZxa+8PxD96ScYnvL+IU2B8Mdiipg45PeX8QpP8QT3h6io4HwyTSlFRP4gnvD1o12invD1pYH6WTQKOoo2invChT4G6WV+Tvb8TfvSTb72/EacoRVuDL6n6iOp72M95oNYHGfMn96axu2rdsqrMMwAOVQWbzCgx51W3+l4h2Nl+yNAsNmgcJg6076UJy9y3Fkf6JrPX9qNbxF0LLJI7DE6EABijHd2p01GnCr7DYkXUVrZkMOyY3HdqOYO8d1YdL7XFLkDPmc6bmlidJ5/lVNjwtiMptdy7x+37ZtkWBN05SFb6oLENm13rlgj+pTrIqrvYxhcLZ3DPC5VJiBJ0X6oE6n1qJibYKq6c1bQat2kP+UU61xU1dlBPMgae6J4VU5tkOuT4Nf0IwxPzi80ktktKzEkwgLMATrE3F/DVjcxLye0288TWH2R0q+bJcCW+tuGVW4bhyqCcxyoZABaWgRMCZ4QcLte8Wuw7Bi3WN29W0jSAOUchFW1zUeTZVNunqVlkHj1+Tofzlveb8Rouvb3m9TVVsN81rN1r3ZJBzLAVlJDKukkA6SSZjhVjRqw1kujhrIFxoLMoeWUKWXMZUNOUkd8H0qt6UW7L4VxiWyr9VvaZXg5ci/WbeI4gnhrVLcxPVbQuXeDN1bjfKLbt7hzGr/dI41mel3SMXbj3AZtW5WyODcM/ixH4Y76bJTbZGMXt7FV0v6aXL9izhYyLbVOshixuMqgCdNAImNdTv0rH1qMF0Ne/h1vFwj3LhyhwQCkTnnhuY+ArXYroBaFuyt6wbJhWW4rENdUEB8wOqkyPagjMIqOAVtvk5TVpsnZWIxtwW7Qa6wXi3ZRBpJZjCqNBXRekHybG5Ys4gWVs2guY9QMzG1My4MQcozAwd/aIrMYC2+AxDqGyuGz2bu5biRoJ3EEbx3mnGbxuTOjWycRs3H3jdIyWLDXLxRpR1ZD1aSR7TOVA0nQ8q6wDoPKsltPGDFKgCZEuFXZSMrO2QZmfiQoARZ96eVaTZl7PYsNxNu2T45BNOg2vHCJBFIIpZoop2XiDSTSyKSRURCYoiKVloiKbAhBojSooiKYcSaTNKK0MlRY4maUpoiKUgpDi6FKy0KkMThSbluQRJEiJUwR4HgaXFExqs54yW18AtlgAHhtSWyldd5zzJad4InWq91yAkaAb14eXI/lWo2hjsK/0d1wdxEFiBrMkr2dIG+sx0pFtSi2WZoGZzIYQQMuXLvYDXzoecd8ov0ukepujWuHz7Ij2+kl20txEKgM2ZSB2xIiADoCYGtQEx7nP2iJ7ZOhIYls0yOY3VFR53FZA07RbzjgfGnD7HpPhPPwqOTu6vpmljHpUE1775H12i3YWMpgtqN5Oug4RJ38xUO+5JMnMe/Sdee7u86NdSGmcrHcZ9rQjXXlSlPbUTMT9UjQjcSd9MLS6CnTL7Fu+/fcQEmGnITIManuERy7qcwt4g22YNAbVkC5spWDCsQJkxy0FHbtAMx3DTwBjUjyikZ2fRRpInfPMHdEfmaQTqI1+FJWvCaaZ03Zpt9Ta6n+XlGTfu751mZmeM1INYXBbQuWwiq1yBOhzokli3tEEKJJ4VsNnbQW9bDqCNSGUxKsN4Mb94IPEEUdXYpbHHQtrnJxg+PyM5tFCbl/L7Qull+0FXTwOo86zu2cLZFzB3ggOe+LbIwlTmkMSh0DgitVj0y4i+ObK48GRR/iVh5Vg+nGONrFYYoBKBbsGYZ88AkeCATUwSxfczp3RDCrcxl5nAY2LOeyG9lX7MufCV14VkMV8oz3MOMPiD86xlvE3ERrEFblt0Kgq6CG+kKgQNQBT/QvpHdtXbeIvrK3GKMiKxm08jsgjtRviZITlWYt3MPgNvWnAdcNbvo4ziWW2wBnszIEnvhedN3IHS+j3SFcTt3Dm3cuBRg7lq7hLiOhwxt5ZW4D2WJYHdyE1iOkWJy2cGD/AC/nSTyyKFMeE5vStDsTpDaN/bGMt2czX3u28PfBIKplCyyHUJIViQC2kRWS6d4z6KxZNsAFs63FOZCuVlgGAc3ak+XOkhGuRszs3D2VPMAyzDuJgfd76vtg/wDyuH/5YHpI/SszsrHC7ZslO2xtp2EGY5goBGm7WRrEca1GzgLa27BM3FtK7Abu0xG/7WaO4VMIo5JqJJjuP5U51BG9V04nOP0NMliNVgnUa99SVViASRMe6Piaz9U5J+wUMJhiZOkSYiTHqRpS1wc/W/L/AL1X4rHXA7jOeyxHspu4b1PA00doXf7Rv7n/ALao8S3GzHLf+H95/Kj+Yjmfy/aqVsfd99vWPgKScVc4u/43/eo9dr/5CLr+Hjm3939qHzAc29R+1UqvcP1rn/8AR/3p3qn4u3k7+m+mzb/UxizOAX+r1/7UOp4AsPT9qqrllhrnfQe+371Y4ROygk6rmmdZkcT41CxTSXUySG8TaiNZmd9MqaQ4bM0uzakAGIUAxpAo0rRqTUFkkPZqKiihV4xYVndtbVcnImZE3FyCvWH3VJHs+Gp8N+jpF61nVlMEERBAYfhOhquSyjnWYdLJE9ryCjT1qp2hai5qGExBtq3a8QJ1q1x1kW3YWrnYUsvaXMS0wcoH9WYAd26kopiWJXxIn7xGg8BQfBZpNTLS2qyKyykW4eEnxEecxTTX5kaKZ9mZZte74iafeSzESASYGh05gnUTvg7qbbEAISBoATv1A5kcqmelVWSnUpy+3Ky1+9x2xhC6ljqWhU1+sZIJPJdT92o9wEkdqAZkd43iY/ar7D2lUWlT2QpK6zpAH+Y1B2tZAZMu8ZmygCNZJPiTHoainucpovqtl2rcWtptLHoln/3JWuAq+3p4tA8SZ9DUzZtyB/UYjULpvADMIJ1PAVBFwkmd0tDQeIEEg8idfHupbMQMumZhqCScrHdHdPwqTN/WaZautw6ml+vbPt++xe4a9kuJcJZlVhmtlVLTMctdD4Gd9bTB2rcZrYCh4Y5RlnQCSOBgD0rBYMXGQ3nDdVGTOV7JYncSN0bteJitS/SvD2SiYi6LTG1auLmzEOrIDmBAOuYMCO7vq+jbKORqqennKubW3cq9o9NNntZS7cuZrmSRbtZ+tBIk2y0AAT72nGK5xs43NoY22LjGBJkQCltSWgEAayYnmauum/SPAOHXB4e21x/bxHVlQATJ6tT9Y+8QI4cxltg7YbDXldRPBgdMyneJ4d1EkbZZZ1JSEZQQSzZlUDUIiiQAT92TxJ7hVN0l6ONi7dl+yl4MEM7ijNABidVmfXysdm7TW+jtZec0sufejaZkYRplkEdzCpuLx9uyFN11UMQoJ4t+g7+FIrG8JhOoS1atiURG10DFxBn7xzUG2al62UuL2bgByHfbYgyVPA6+s8zT2KXszmyZSGJ4ZQZIPcRWa6TdKup6xbZPXMMkRpaWM2Zv/U7W7hOuopxig6P7UxVm62HtYwYZCzDNcZhazAxOitlJjfA7zXUNjYexgrD3L2LS7cuEPdxD3Ac5AhVXUkgSYG8z5Di+z8Ity8Ee6loNuuXM+SYkZigJAO6YMca0myuh9nr7KXcXYfrHVRbwjNeuNJ1lyAttQNSSZgaA1EthLDOs7K2gL9lLqghXzFZ3lQxVWI4SBMd9W1r2V8Kg2rKoqqgCqoCqo3BQIAHkKn2hovhQut8iDEUON/mXPtn4Co5NScYPpbn2gfVEP60hbGknyoRcEkMgVItYfQsxAUaszGAB4mpNnAcW07qpOkONDuE3W7YDHlnMwT4L/i7qeK6n0oaUklkubV1WH0ZDKfrKQZ8xUi3aA1NYy1tPqrk22XOSEcHWQTGokSwMeEmrzZ23CzFbxVQEZusHZBC+1K8DBB0OsHSrJ1SiQjZFieke0GtoBbUM7kQDuCAjOx1EwDoJ1JFW+zcQr20ZTIygDhwEgjgQQRHdWUxWJN24zkROiqd6oNwPeTJPjHCrzozZK2WPB3zr9knJPnkJ+9Ub44gn3FGeZYJF0dpvE/GglHc9o+J+NGtGw8qLhYFClAUKswImnwPoaSzEAkAkgSABvjWKB2hb/tE/Ev70X8Qt++n41/esz8RZ/SArRw9TO4jo91eDuMSzXlQsCswGjMY4n62p57qxt/EkmQZjXiRviQBWx2h0kdrsYd8qroxKhs5O4rmHZHfOvLicjtLDg3WZSRJzHIAqhiTOigAAkCY0mpRbfKND6TOiu90pZk+/pjcYcTPa3yBvUa8zSLqeypM6GT9owBHKfhS86kQRruOhbXdo3HjTD3ZMgxCxJIB04/7VI6yUo4y+5bWNpCLJbskSrd4yNqOeqjSoW0MXndW7SgAgBRJjfLaGR4bqav2gRxgRGXhI37t0GPOkWyYhlDiAQYgndz+tJ7qRjaf6TTp7nas+3t6iUvgrBk6zIGaZmd27lT6lnICgcpBBPsk6E6Tp+dFgsocFkJBIBIO4mADAMkbhV0uHtoQYIJ0BJYnXkCdKTIa76q9JmvpfU1s+xd9FLiJZ6lyMzs5FthIIKgFZ9lpysY76V0i6I4XEpZW8eqyAW7TKyrAjS325BGmg9Kpush1DBjDKwKyDlBmSRqIg6+BraY3BpdR7V1Q6MCGU7iJ7txmCCN1GUy6o49DBqveo6pTW+TmO2+j+zMApLXHxV76mHDoFnnd6oSF7swJ3d9Y3ZWw7mJa8VAVLSPduPHYRVBMeJPZA766he+TrZlpiblx1G/q2voungFDkVYfwazisK2HsE4bCzEWkCveKn2nLScuYcdTl1IECrukeNEpvCRzPoQ7fOBbBID23ll3ownI/rp354O+nuk95sTfLLa6tUHVBDda4Sykh2zNzY8AIAHiegbG6CLglxThuu6y3lzEdW1tV7fZGqsZRDqV9nfUXF21k2r1pwVbrDbzjLnZQDcUBwDI0zRrHdVMlPLWMY79mTjT4Tzanj2KXo2LhtrZvWWJR1vrdd7hDWyuWzaS2ezlNwFs39MVnunvR58LjLqOSy3D1lu4frz7WvMEkeQ510jZKuzq6IpRCioHZmzsB2R1gJCqiqTpniAI4Vosfs5MQuTEhbigz1cQgPCfrE+YnlUOm92xUV9uN3n8v8E46Z2JtLCfBxLYvRE4lAbeJwoP1rd92tOhn3SvaHepO/hXS+iHQFMCTcdhcvEFQVWEtg78k6kndJjwpvpPsmxhjhruHs27NwM4DJbTdkmYZSJB3GJGsGqW7ta+xk37pPMXCv91YH5VoR08mJaZwe50M1Jwx9nwIqp2NiWuYey7+0yAkxE7xMd8T51a4fTL51ma7yL5JIgC2DcuTwKf9JKkrbA19KRZtjPeJ4OP+mlVX8RUqpZ4JAJXiDGum+hHnCYkWd+9vnkdPKsRfl+vEEZ7jJyKpkUSe+AY7yK0Pz5OEn7rfrVPiLo69gAQLi5x9pYRvUZD61ZQ/v3IWxfSN3bKEKhjf2ROsjtSvGRvmoiXM13IZY2mBnLvLIAqiNC8sd1ScXgg+sdoCFndvBgjkYFHbjLbKjKM1oiNIm4h4caOeyBFyWKbBuMpNz6NQNRILnu00Ud8z4b61GGQZLcaQqiBuiNB5Uq9YIssW35Nec0WFHYt+ArN1Mm8ZDIJLggv7R8T8aUlJf2j4n40tK0IeVFouhSgKFWCK4qANw9KSsHfA8RS03Ck2VzMToeQYSImN3PSqXdvstjK8P7sFBdQkNrGZmLtuMSd3LQATwqO+W4Dktm4UHZCg6rEmCPq6eBPOrbaezwA7b/pNF4AFZOnPNP5U5sW7/MXnDePDXnuHrVMYdU9+5WtNKKdmd0ygXZVsMVlh1YXrBuU3IzNBInJ3THlUoWy49xeAgSR3giFHdE+FP4pJu3AdZcEiJzEquUQN+gGncKTicNegAKbRLsAXG9VIDNG+JMA84jjEJLM+lFNk7rnhttLb2RnFtkHQEQdd2imYOXxgiNIowRAzQxmRBJjTeJ1/3irnG4LVWdFYKsSskqAykdk6xAIME791QDhFzIcxhpPZUHJbIzKCwHZkZR5mpOLWzR1Ol+twhBQti00u26YMDhC5ncojd/Sdw75HlFWdyZymCGBCkjjEww46a6RuPjTXzcqpa28rqQoiMs5iFO6ZnXvjwmYWwbiXCnbe0UcLpLo8gaD2XXtcwQRuqKi28I57W6uzXW9TXHC/fcudi7OXLh7oIM2SraHVzlWYMxoGB131dJvHjTOEw3V20tzORQs8yN59Zqt6UX7iYYvaYoVdMxWJyEleI3Zik901pQjjCNCqCjFJGGac7ZvbztnPHPmIafOa6D0cX/weHjikz3lmJ/MmufXLpZmZjLMxZjAEsxkmBoNTuFaro90ks28OEuuFa2WAEEl1JzAqANfaK6cu+tGaxFZNGnCe5dY7AJ1dwwxbIxzF3J0Un3t3duqddtK/tKrayMyho7xO6qzYmO+eC63at21cIFBhn7IaXYbt/sqfM1ZpsoAAB7gUCAoYQAOAYqWjxNYV/wBWootdck8rnYtldDOCLtG0W6lQcv0kaA7upu6QCNPOlYPBdWSexujs2lQ7+YOo8qk/wlD7Za4AZAcggHnAAk6nUzvqm6RbQODayUGdHzhrbMdMuQyjGSPaOhkeFNp/q1V9yrjF78DK6OSv6dvphh33T6BB/mrKVY9INtjE3rZRWVUtGQ0Tnd5O4nQBBrVYa6Kvgqsacsouuje0rvznDWzdbq/5YViMsZGyDxkKAd/CugW7JB14GfXhXIiOBrQ7J6aXrQCPF1dAGeS6DxHtgd+ved1ZWv0k57w49AeUe6Nw+COZirRmM6rm4Rz7qzeNEXLgmYYrP2ez+lXmH2wHTOht3FAJJQmAYmCDqDpuNZZcWrZodTl1c5h2Tr7R4caxHGaX3Cq9Rw1Gv4VnIZFLdSS9wjghQqV721DZeSzymvxu2pEWtBxeP8APxPkONaroRtJXsdVue1M82VjIc8zOhPMA8ae+u7T1eOo8P9ssm+pYKK9ehZXtE+zG4k7iTy4zTbDKLaDUykeCEEt+XqRU7HJbdr5wdxXFpovooM2d+ZrYIhl7J0ExBifZqPhrIGoJMxLEySOHlruFE/i4zhlc+j7AddDct+DdsJHEg/1NuPnRKOXlFVNjEXOrQhvqjTKvARvjuqQHPG80xMC2unoKEdU8ZZfjAvF2gIjeT+hNNIKS9wkntEjgCI8900aGtCiMox3EPChRA0dE5HIPVkiNxpS2MpXWdI3RyppsQRdtqBMzOsc4qXfPsz73DwNUUwzXKT5ZjuTU0N3rAYXFO9lBGm468fECsh/FLtm/ZyWetR5R4YKyk66TpoATryO6tkTFxDzDL6Qw/WsztW2UvMVE5XzAc1IMgd+Vj6ChYS6bDRS6q3Eudh30bFyylGNohc2XU5gSUIJBbLPfE6RUHaGObEMLgIXQhBlBGQkEZ+JY79CImNaZzhtOIO7UMCNRpvU02MKwPZeBroy5tT5iPKjfCXieICKX2dIm/ibi5YRSWYKCHIgncSuXdpzp1FW2kDRVBJP5knvqqxdy4yMysM6lGtgDKucuyjNvJBAH4qnYe2zrbNxlOisVRSoLQD2pJkA8NKsjNSbSKIyUnhAeyTlZFgsCbi7uyLTXHY/1KFOvHdyjSdH8GbdkZhDFmMEQwQkAK34Q0cJo+iGEV7t53E5UyoCNGJINxhwOWLanlnNWd49pvtH41GGHY2gmmtKXUINZfprtDspYG9oe53Kp7KnxYT4J31f4/HLZtvcfco3Dex3BR3kwK5xfxDXHd3MsxzNy7gO4CAO4UZVDql7INissZuGMp/qAPnp8SKJz2kP2h6if8tHdQsCFBZoJAUSeyM0xyETPdRXtVkcIYeRn4fGjn3LjdfJ7c7GIXk6N+JSP8la2sJ0AxEX7q+/bBHflYfo59K3Yrz361Do1k/fD/wBIi+QVi/lCudvDryW63q1sD/Ca2tc66c4ucU/K3bRfODcP+MVL6HDq1kX6Jv8A1j9RIzttvbY7p39yiPjmoXLIYyeWndrMg8DpV90PxeFsOLmKW47LGRFRHTNAJdpYSZJgRA36mIqMU1s3bwshhaD/AEeeAwQ9oKQCd05d+sA8a75Ty+nAlLLxgOxsy8bTXQudFYqWXVtACSyDWO1EjkZiowM7q6J0Ys5MJY5sDcP32Lj8iKi7X6J27stb+iuHUkDsMf61594g85qhX4eHwJTMLrwLLOhysVzD3WjeO40k2hI03CI4b53bqmbR2bcsEC6uWdzTKN4N+hg91RWaN9XJwluiewc1J2XdurdVrGjqfaPsgHeH5g8t57t4XhNlM+rSi/3z5fV89e4Vc2bSooVQABwHx7z31mazWw6XXHfPPoOlkcuFYYW7KWFuNmuhNetfmxgdjUnLG8602p1o3ak8aw4xUVsOljgvdnPNsdxI/Of1qSWqBsltHHeD8RU2tSl5giqXIJpSmkUpKtIj4oUAKFIRVWdXDf8AqADwAI/U1Z3xoO4g/p+tQkw5AQANoRrlPrTpxEysXPEo0esVKEoRj05MZxk5ZSFXzoh5OPzkftVT0gtjrFb3lj0MfAira9qkCSZBiDwYH4TUba2BZ7SlVcsrHQKTodP2rMn2ZpVPEgbJtLdNvOivFpwcyq0FXReP+taVt3ZNtLbXLcWmELlVRkckx7I3MN+YctZ4I6PWXW42ZGUZHgspAklDxH9NM9Kcd2wo3W1zkc3YaDyUf36ac34iafZFdmK6pNlEBwG43AB9m2B+qH1qZsnC3HyWgBOUHPpAT3mXeCBA5Ex5QykGz/Tv7yxVT+bGrHG7KNzZvUpcFgXBbZr7ZiGA9q3dYarHA+yQI0nWbslCLcefX09/7GbpcOTyau+luxY1JRLS5gwPaB94HixJPiWjWaz2B6aWmScQRZedRDFWn3MoOvd6SKodrY3Las4RC5t2FVczgo11wJzlTqq6nKD48qqCJor6VoJQrlObeZPb49X7s3VFNFv0j26MRcyofo7e7QjO8QXgjcASB5niKpyedHV30V2R11zOw+jtkb/rXN4XwGjHyHE1t7VRJ+VF70U2J1VvrLg+kuDUHels6hPE7z5DhWKewbbMh3ozIfuMV/SfOuozWL6Y7OyX+tHs3t/dcVQCPvKAfutQ9U/vy+5XF7lb0ZxvU4m0ToFcKf8AlvKT5T/drq4rjF0R2uUz3qd/7+VdT6N7U6/DW3Jlh2H+0oGvmMrfernv4i0z+y5fD/NfqWPktBXJNuYnrL91vfvOfuqxj+6qjzrqe0MV1dq7cP1EdvRSR+cVyBB2vsgL56E/5fzqv+HKsznP2S/zu/yEhyaTcPZaN8H1jSjJp/AWc96ynvXba+RdZ/Ka7KWybJPY6Vas5FRB9VVX8Khf0o6Ux1mk1ksHRRbbuZrmU7lWCDzOpkcdMtVFrZ9tTKooPAgfDl5V0S5s20QuZR2dJ3EndqRqeOlJXZtogHq9NdCWO4lYIJ5g0HPTylJvPJYrElwYUUIrd/w6z/ZJw+rypfzO1/Zp+Bf2qv8ABv1JeN7GA8x60CBxI9a6AbKe6n4V/ai6pfdXl7K0/wCD9xvF9jEbMvRcAGubQxrHGfWrmrVktgyEWRoSqCRPCRuquxKKG7J8QOHdV1cPDWMjN53GqWlIpSVMQ8DR0kUKcYs81FNCkx3CufHFIY0knzmlZqboppCFnXSuf7Svl3uGCS90z3KLotye6Aq+YrexBHgf3/eqfbGxrYsX3RIcDOYLagXFvMMsxrkqyuSiwbVUuyOF23Mni7sN4fFSlz4Bq1fRy9NjLxtu6HwJzr/dcelZhMC964yIJMLcBLACP5bSSZ9k8Ad9aTYex7tkuXZGBVVOXMZZTo+oEaE6a8OVaNafJhwTRodp9HrOLtW+tXtBRluKcrrpwbiP6SCK59tHoZeRmFsrdUEiZFtvNW7Po3lXUsL/AC0+yPhVHe9pvtH40bTZKL2Zt0SaRz2x0XxLNHVlBxd2TKO+AxLeA/KtxgcEtm2ltPZURJ3k7yx7yZNPzQq+djnyXttgqPtLZ637T220nc3usNVYeB/KRxp+aVUMiOX3LbKzKwhlJVhyI3+X6EVa9Dts/NsR1bmLV2BPBWnsnyJI8GHu1ZdN9nqFGIBCtKo66/SDWCI+sAD4gdwrJOoYdx3H9RRNtcdXS65dyxPKOidO8b1eDYcXdEjmAS5Hnkj71c9trAA47z3k6n86k7S2+99cLaulc1kOc2cTdJyqhKnUMFBnnoajmhPo+klpaXCfOX/1+g8QU9gcX1V23cAzZGDZd06EEA8Drp3xUcNQmteW6wSxk6dh8WtxFdDKsJB3aHmOB4R3U9buFTI399Y3oZtaGNljo0va7miWUeIGYeDc61GKxiW1zXGCjv3k8gBqT3Csqa6W0U8ExsSxM8eepI8J3eVKGLbWJE6wsQTzhgcp8KzV/pEx0tJA9+5v8rY19SPCqq9irt09u5cyDgD1YbuypHZ8Znw31ZK5WRRq7/Si2hbM0gTLBhIYfVUf/UbhCrpxioGD6WvfuhbQMDfmyr70ZiFM+ydF5e0Kz1nAqs6AE6dkZQF90Rw58T6RYbCA64nhmCDwVCNPvMw8qqsk0v7ohGfU8GtbHngPzH7aeppN7FZhEEfePw4+dM0U1aXoK5dJEE6DgAAPQU3FG1JqJIFGtEaNRTDjwoUBR1IYnzRFqAoVzw4UTvoyaSW4D/ajWkOBju9aV/tSE3DwpScKQgsHYFtSLaKqcVVQBp3DjRgiIJgbz3acZ8KK2wEyTHIcaUzAGDJld+8ia36v5cfgw7Npv5LTC/y0+yPhVHePab7R+NXeF/lp9kVRYj228T8aavzB9AQoE0U0VEBAqhNJoUhyl6ZXVGFgiS1xAncQSxYfdVx96sNdnSPiPzkGtD0zxua+lsbrayftvBjyUL+KqCjqI/b8k48GL2ngbi3WzAkliQwBM8dDWlwFu51SdZJMagtlPdmAWd0caj9I8ebYs5T2g2f0EfnJq0t3g6qw3MAR51GEEptJlNcFGbWQs2VSSBAG5f8AQomUtvELxB3nxjcKWRRgUTgJDDkEFTlYEFSODAyD61d4e71gW4ZZmGrNqQdxXuAIIgQKo6sdjXCQ6BWaDmAVGbRvsjTtBvWhNTHbqB9QsrKLCjpSYW626zc8WAQf3yD+VTLWwnP8x1tryXtN+JgFHo1AZBFCT7EFLbOwRPaImTuVeLt3D8zpU7ZNoK1pV3A6Tx0Op7ydfOpga1ZQrZgsd5ksSYjMzHeeX6VXqSIjQjUHwoLUWLKS7BVdfSaGaImotraSEdo5T37vI1IW6p3MD4EH4UXGcZLKZYA0RozSSKQ4VLWiilKKQhwUKFCpCJ1A0KE1zpMSdKC/tQFAb/P9KcQYo1NJB30aGmEEiEmBSjZGU66j9STTaOQWjflaiZtW8h5f6Arcpwq0/b9DDt87+WXOE/lJ9mqK/wC2/ifjV7gj9Evgfiao73tN4n41OvkNoECio6KrgoFAsBJJgAEk8gNSfShULbVh3w19LfttbYKJiZ3gHvEjzpxHP7+JNx3uHe7M57sxkDyEDypujurlYq4KMN6sMpH3W1qDtLaa2kJkFtyqCCZ5xWkpRjH4LMpLJnOkGKz32jcvZHlv/Oan9GdpCOqY96fqv61E2TsZ8TeSyq/SPugwQN5Z94AA1kxWpPyN4kbr9j1uz+SUArH1dRnRlJz60LoVI2l0exOCwxu3mtXlQqG6suHAJygnMoB1IHnWNxvSZ20QZB6t68KL/ERwGu+KW5e7Q2olkamW4KN/nyFdY6P9FTYsIC1sO6o90l9c5UdndoFkgDx51wTo9hDfxmGQ657tsGddMwn8pr0K2pJrK1urksJFdc5WtvhIkDZB9+1+L/tVbf6JFnZuutakn2jpUmKUKzJaly2Zd0P1If8Awj/9xa9T+9H/AMJj/wAxa/P96l0Kr8X2/wBjeG/Uh/8ACiccQnkp/wDdSsL0ZtW3zi+s6/UPEc81SYoqSva4F4fuO/MbX9sPwH96P5nZ/tj5LTEUmKn+Kmx+j3JPzSxxut+H/tVetONSFonT2ym3kfpwOUKFCjMjk2hR0Vc+OEaIHWjoopDhEcqMHcaOkpvbyP5H9qSGEOdTRE/6/Kg+80U1sVP7F8GFd/Ml8lzhD9Evn8TVM79pvE/GrrBD6JfD9aouc8z8aur5D6OAFqKaBFJq8KFTQzczA3kncBvJNJrKfKRt35vgyint35QdyD2z6EL9402SMnhZZzTpht753jLt0ex7Fscra6L67/EmqWirW/Jx0Z+d4sM4mzZh3ncxnsW/MiT3Kaczt5P5OgfJx0U+aYfrbg+nvAEzvS2dVTuJ0Y+Q4VrCaNmmkManwHwj0rBnPlEeNmYrvFset5K4XXaPlRv5dmsPfu2l9Mz/AOWuMVAF1HmRr/kswOfaCtwtW7lzzjq1/Nx6V2cVzf5HcFCYu7zNu0PIF2+KV0gVl63lBWmWIZDNHSaOgAkOjoqFMIFJNHQNMIKiIoUdIcbYaUinTUcUfo+WNIdFCkxQrQwQJwoGioVgEgUKFCkOFRLvbwH60KFJCEPvNNruo6Fa9XkXwYN/8yXyXWC/lL5/E1SXN5+03xoUKIrD6OBNEaFCrQoQa5Z8rrH51YHDqBp/+y5+woUKRVd5GYUV2X5JkA2cxAEm/ck84VImhQqS5BKvMbHhSWoUKkw4wvyuH/wdn/nj/pvXJKFCoAV/nOxfJUP/AIcf/wAi7/gtVtFoUKzNbyg2jyIM0dChWcXgoUKFIcFA0KFMITQFFQpCAeNRbdChR+j5f9hpDs0KFCtE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6838" y="1628800"/>
            <a:ext cx="85928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/>
              <a:t>Не трещите морозы в заповедном бору!</a:t>
            </a:r>
          </a:p>
          <a:p>
            <a:pPr algn="just"/>
            <a:r>
              <a:rPr lang="ru-RU" sz="3600" i="1" dirty="0" smtClean="0"/>
              <a:t>К утру мороз крепчал.</a:t>
            </a:r>
          </a:p>
          <a:p>
            <a:pPr algn="just"/>
            <a:r>
              <a:rPr lang="ru-RU" sz="3600" i="1" dirty="0" smtClean="0"/>
              <a:t>Вылезайте муравьи после зимней стужи.</a:t>
            </a:r>
          </a:p>
          <a:p>
            <a:pPr algn="just"/>
            <a:r>
              <a:rPr lang="ru-RU" sz="3600" i="1" dirty="0" smtClean="0"/>
              <a:t>Муравьи санитары леса.</a:t>
            </a:r>
          </a:p>
          <a:p>
            <a:pPr algn="just"/>
            <a:r>
              <a:rPr lang="ru-RU" sz="3600" i="1" smtClean="0"/>
              <a:t>Я люблю тебя Россия!</a:t>
            </a:r>
            <a:endParaRPr lang="ru-RU" sz="3600" i="1" dirty="0" smtClean="0"/>
          </a:p>
          <a:p>
            <a:pPr algn="just"/>
            <a:r>
              <a:rPr lang="ru-RU" sz="3600" i="1" dirty="0" smtClean="0"/>
              <a:t>Серебристая дорога ты зовёшь меня куда?</a:t>
            </a:r>
          </a:p>
          <a:p>
            <a:pPr algn="just"/>
            <a:r>
              <a:rPr lang="ru-RU" sz="3600" i="1" dirty="0" smtClean="0"/>
              <a:t>Я вижу вас родные степи.</a:t>
            </a:r>
          </a:p>
          <a:p>
            <a:pPr algn="just"/>
            <a:endParaRPr lang="ru-RU" sz="3600" i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56984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Что такое </a:t>
            </a:r>
            <a:r>
              <a:rPr lang="ru-RU" sz="3600" b="1" dirty="0" smtClean="0">
                <a:solidFill>
                  <a:srgbClr val="FF0000"/>
                </a:solidFill>
              </a:rPr>
              <a:t>обращение?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2627" y="1988840"/>
            <a:ext cx="58326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</a:rPr>
              <a:t>Свет мой, зеркальце!</a:t>
            </a:r>
            <a:r>
              <a:rPr lang="ru-RU" sz="3200" i="1" dirty="0">
                <a:solidFill>
                  <a:srgbClr val="00B050"/>
                </a:solidFill>
              </a:rPr>
              <a:t> </a:t>
            </a:r>
            <a:r>
              <a:rPr lang="ru-RU" sz="3200" i="1" dirty="0"/>
              <a:t>скажи</a:t>
            </a:r>
            <a:endParaRPr lang="ru-RU" sz="3200" dirty="0"/>
          </a:p>
          <a:p>
            <a:r>
              <a:rPr lang="ru-RU" sz="3200" i="1" dirty="0"/>
              <a:t>Да всю правду доложи:</a:t>
            </a:r>
            <a:endParaRPr lang="ru-RU" sz="3200" dirty="0"/>
          </a:p>
          <a:p>
            <a:r>
              <a:rPr lang="ru-RU" sz="3200" i="1" dirty="0"/>
              <a:t>Я ль на свете всех милее,</a:t>
            </a:r>
            <a:endParaRPr lang="ru-RU" sz="3200" dirty="0"/>
          </a:p>
          <a:p>
            <a:r>
              <a:rPr lang="ru-RU" sz="3200" i="1" dirty="0"/>
              <a:t>Всех румяней и белее? &lt;…&gt;</a:t>
            </a:r>
            <a:endParaRPr lang="ru-RU" sz="3200" dirty="0"/>
          </a:p>
          <a:p>
            <a:r>
              <a:rPr lang="ru-RU" sz="3200" i="1" dirty="0"/>
              <a:t>Ты, конечно, спору нет;</a:t>
            </a:r>
            <a:endParaRPr lang="ru-RU" sz="3200" dirty="0"/>
          </a:p>
          <a:p>
            <a:r>
              <a:rPr lang="ru-RU" sz="3200" i="1" dirty="0"/>
              <a:t>Ты, </a:t>
            </a:r>
            <a:r>
              <a:rPr lang="ru-RU" sz="3200" b="1" i="1" dirty="0">
                <a:solidFill>
                  <a:srgbClr val="00B050"/>
                </a:solidFill>
              </a:rPr>
              <a:t>царица</a:t>
            </a:r>
            <a:r>
              <a:rPr lang="ru-RU" sz="3200" b="1" i="1" dirty="0"/>
              <a:t>,</a:t>
            </a:r>
            <a:r>
              <a:rPr lang="ru-RU" sz="3200" i="1" dirty="0"/>
              <a:t> всех милее,</a:t>
            </a:r>
            <a:endParaRPr lang="ru-RU" sz="3200" dirty="0"/>
          </a:p>
          <a:p>
            <a:r>
              <a:rPr lang="ru-RU" sz="3200" i="1" dirty="0"/>
              <a:t>Всех румяней и белее…</a:t>
            </a:r>
            <a:endParaRPr lang="ru-RU" sz="3200" dirty="0"/>
          </a:p>
        </p:txBody>
      </p:sp>
      <p:pic>
        <p:nvPicPr>
          <p:cNvPr id="8" name="Picture 2" descr="Незнайка - биография, главные герои и актеры, фразы - 24С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36911"/>
            <a:ext cx="1970341" cy="26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68850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en-US" sz="8800" dirty="0" smtClean="0"/>
              <a:t>[</a:t>
            </a:r>
            <a:r>
              <a:rPr lang="ru-RU" sz="8800" dirty="0" smtClean="0"/>
              <a:t>О,          </a:t>
            </a:r>
            <a:r>
              <a:rPr lang="en-US" sz="8800" dirty="0" smtClean="0"/>
              <a:t>]</a:t>
            </a:r>
            <a:r>
              <a:rPr lang="ru-RU" sz="8800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en-US" sz="8800" dirty="0" smtClean="0"/>
              <a:t>[</a:t>
            </a:r>
            <a:r>
              <a:rPr lang="ru-RU" sz="8800" dirty="0" smtClean="0"/>
              <a:t>О!         </a:t>
            </a:r>
            <a:r>
              <a:rPr lang="en-US" sz="8800" dirty="0" smtClean="0"/>
              <a:t>]</a:t>
            </a:r>
          </a:p>
          <a:p>
            <a:pPr algn="ctr" eaLnBrk="1" hangingPunct="1">
              <a:buFontTx/>
              <a:buNone/>
            </a:pPr>
            <a:r>
              <a:rPr lang="en-US" sz="8800" dirty="0" smtClean="0"/>
              <a:t>[</a:t>
            </a:r>
            <a:r>
              <a:rPr lang="ru-RU" sz="8800" dirty="0" smtClean="0"/>
              <a:t>     ,о,    </a:t>
            </a:r>
            <a:r>
              <a:rPr lang="en-US" sz="8800" dirty="0" smtClean="0"/>
              <a:t>]</a:t>
            </a:r>
            <a:endParaRPr lang="ru-RU" sz="8800" dirty="0"/>
          </a:p>
          <a:p>
            <a:pPr algn="ctr" eaLnBrk="1" hangingPunct="1">
              <a:buFontTx/>
              <a:buNone/>
            </a:pPr>
            <a:r>
              <a:rPr lang="en-US" sz="8800" dirty="0" smtClean="0"/>
              <a:t> [</a:t>
            </a:r>
            <a:r>
              <a:rPr lang="ru-RU" sz="8800" dirty="0" smtClean="0"/>
              <a:t>          , о</a:t>
            </a:r>
            <a:r>
              <a:rPr lang="en-US" sz="8800" dirty="0" smtClean="0"/>
              <a:t>]</a:t>
            </a:r>
            <a:endParaRPr lang="ru-RU" sz="8800" dirty="0" smtClean="0"/>
          </a:p>
          <a:p>
            <a:pPr algn="ctr" eaLnBrk="1" hangingPunct="1">
              <a:buFontTx/>
              <a:buNone/>
            </a:pPr>
            <a:endParaRPr lang="ru-RU" sz="8800" dirty="0" smtClean="0"/>
          </a:p>
          <a:p>
            <a:pPr algn="ctr" eaLnBrk="1" hangingPunct="1">
              <a:buFontTx/>
              <a:buNone/>
            </a:pPr>
            <a:endParaRPr lang="ru-RU" sz="8800" dirty="0" smtClean="0"/>
          </a:p>
        </p:txBody>
      </p:sp>
      <p:sp>
        <p:nvSpPr>
          <p:cNvPr id="1126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F5557206-432B-4296-A91C-539266880C4D}" type="slidenum">
              <a:rPr lang="ru-RU" smtClean="0">
                <a:latin typeface="Times New Roman" pitchFamily="18" charset="0"/>
              </a:rPr>
              <a:pPr/>
              <a:t>3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11268" name="Заголовок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329612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Какие знаки препинания ставятся при обращении?</a:t>
            </a:r>
          </a:p>
        </p:txBody>
      </p:sp>
    </p:spTree>
    <p:extLst>
      <p:ext uri="{BB962C8B-B14F-4D97-AF65-F5344CB8AC3E}">
        <p14:creationId xmlns:p14="http://schemas.microsoft.com/office/powerpoint/2010/main" val="1658267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Спиши предложения, расставь знаки препинания, построй схемы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038" y="1484784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/>
              <a:t>Братцы что он про меня сочиняет?</a:t>
            </a:r>
            <a:endParaRPr lang="ru-RU" sz="3600" dirty="0"/>
          </a:p>
          <a:p>
            <a:pPr algn="just"/>
            <a:r>
              <a:rPr lang="ru-RU" sz="3600" i="1" dirty="0"/>
              <a:t>Я вам друзья открою тайну здешних мест.</a:t>
            </a:r>
            <a:endParaRPr lang="ru-RU" sz="3600" dirty="0"/>
          </a:p>
          <a:p>
            <a:pPr algn="just"/>
            <a:r>
              <a:rPr lang="ru-RU" sz="3600" i="1" dirty="0"/>
              <a:t>Вы нас очень напугали своим воздушным шаром!</a:t>
            </a:r>
            <a:endParaRPr lang="ru-RU" sz="3600" dirty="0"/>
          </a:p>
          <a:p>
            <a:pPr algn="just"/>
            <a:r>
              <a:rPr lang="ru-RU" sz="3600" i="1" dirty="0"/>
              <a:t>Ты </a:t>
            </a:r>
            <a:r>
              <a:rPr lang="ru-RU" sz="3600" i="1" dirty="0" err="1"/>
              <a:t>Пилюлькин</a:t>
            </a:r>
            <a:r>
              <a:rPr lang="ru-RU" sz="3600" i="1" dirty="0"/>
              <a:t> всё </a:t>
            </a:r>
            <a:r>
              <a:rPr lang="ru-RU" sz="3600" i="1" dirty="0" smtClean="0"/>
              <a:t>трудишься?</a:t>
            </a:r>
            <a:endParaRPr lang="ru-RU" sz="3600" dirty="0"/>
          </a:p>
        </p:txBody>
      </p:sp>
      <p:pic>
        <p:nvPicPr>
          <p:cNvPr id="1026" name="Picture 2" descr="Носов и Незнайка, прототипы, тайны, рецензия детск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04" y="4901105"/>
            <a:ext cx="3430334" cy="1930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90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Проверь себя!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038" y="1484784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00B050"/>
                </a:solidFill>
              </a:rPr>
              <a:t>Братцы</a:t>
            </a:r>
            <a:r>
              <a:rPr lang="ru-RU" sz="3600" i="1" dirty="0" smtClean="0"/>
              <a:t>, </a:t>
            </a:r>
            <a:r>
              <a:rPr lang="ru-RU" sz="3600" i="1" dirty="0"/>
              <a:t>что он про меня сочиняет</a:t>
            </a:r>
            <a:r>
              <a:rPr lang="ru-RU" sz="3600" i="1" dirty="0" smtClean="0"/>
              <a:t>? </a:t>
            </a:r>
            <a:r>
              <a:rPr lang="en-US" sz="4400" i="1" dirty="0" smtClean="0"/>
              <a:t>[</a:t>
            </a:r>
            <a:r>
              <a:rPr lang="ru-RU" sz="4400" i="1" dirty="0" smtClean="0"/>
              <a:t>О,        </a:t>
            </a:r>
            <a:r>
              <a:rPr lang="en-US" sz="4400" i="1" dirty="0" smtClean="0"/>
              <a:t>]</a:t>
            </a:r>
            <a:r>
              <a:rPr lang="ru-RU" sz="4400" i="1" dirty="0" smtClean="0"/>
              <a:t>?</a:t>
            </a:r>
            <a:endParaRPr lang="ru-RU" sz="4400" dirty="0"/>
          </a:p>
        </p:txBody>
      </p:sp>
      <p:pic>
        <p:nvPicPr>
          <p:cNvPr id="1026" name="Picture 2" descr="Носов и Незнайка, прототипы, тайны, рецензия детск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04" y="3645024"/>
            <a:ext cx="3430334" cy="1930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358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Спиши предложения, расставь знаки препинания, построй схемы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038" y="148478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 smtClean="0"/>
              <a:t>Я вам друзья открою </a:t>
            </a:r>
            <a:r>
              <a:rPr lang="ru-RU" sz="3600" i="1" dirty="0"/>
              <a:t>тайну здешних мест</a:t>
            </a:r>
            <a:r>
              <a:rPr lang="ru-RU" sz="3600" i="1" dirty="0" smtClean="0"/>
              <a:t>.</a:t>
            </a:r>
            <a:endParaRPr lang="ru-RU" sz="3600" dirty="0"/>
          </a:p>
          <a:p>
            <a:pPr algn="just"/>
            <a:endParaRPr lang="ru-RU" sz="3600" dirty="0"/>
          </a:p>
        </p:txBody>
      </p:sp>
      <p:pic>
        <p:nvPicPr>
          <p:cNvPr id="1026" name="Picture 2" descr="Носов и Незнайка, прототипы, тайны, рецензия детск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04" y="3501008"/>
            <a:ext cx="3430334" cy="1930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528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Проверь себя!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038" y="148478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 smtClean="0"/>
              <a:t>Я вам, </a:t>
            </a:r>
            <a:r>
              <a:rPr lang="ru-RU" sz="3600" b="1" i="1" dirty="0" smtClean="0">
                <a:solidFill>
                  <a:srgbClr val="00B050"/>
                </a:solidFill>
              </a:rPr>
              <a:t>друзья</a:t>
            </a:r>
            <a:r>
              <a:rPr lang="ru-RU" sz="3600" i="1" dirty="0" smtClean="0"/>
              <a:t>, </a:t>
            </a:r>
            <a:r>
              <a:rPr lang="ru-RU" sz="3600" i="1" dirty="0"/>
              <a:t>открою тайну здешних мест</a:t>
            </a:r>
            <a:r>
              <a:rPr lang="ru-RU" sz="3600" i="1" dirty="0" smtClean="0"/>
              <a:t>. </a:t>
            </a:r>
            <a:r>
              <a:rPr lang="en-US" sz="3600" i="1" dirty="0" smtClean="0"/>
              <a:t>[</a:t>
            </a:r>
            <a:r>
              <a:rPr lang="ru-RU" sz="3600" i="1" dirty="0" smtClean="0"/>
              <a:t>         ,о,        </a:t>
            </a:r>
            <a:r>
              <a:rPr lang="en-US" sz="3600" i="1" dirty="0" smtClean="0"/>
              <a:t>]</a:t>
            </a:r>
            <a:r>
              <a:rPr lang="ru-RU" sz="3600" i="1" dirty="0" smtClean="0"/>
              <a:t>.</a:t>
            </a:r>
            <a:endParaRPr lang="ru-RU" sz="3600" dirty="0"/>
          </a:p>
          <a:p>
            <a:pPr algn="just"/>
            <a:endParaRPr lang="ru-RU" sz="3600" dirty="0"/>
          </a:p>
        </p:txBody>
      </p:sp>
      <p:pic>
        <p:nvPicPr>
          <p:cNvPr id="1026" name="Picture 2" descr="Носов и Незнайка, прототипы, тайны, рецензия детск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42" y="3789040"/>
            <a:ext cx="3430334" cy="1930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696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Спиши предложения, расставь знаки препинания, построй схемы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038" y="148478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 smtClean="0"/>
              <a:t>Вы </a:t>
            </a:r>
            <a:r>
              <a:rPr lang="ru-RU" sz="3600" i="1" dirty="0"/>
              <a:t>нас очень напугали своим воздушным шаром</a:t>
            </a:r>
            <a:r>
              <a:rPr lang="ru-RU" sz="3600" i="1" dirty="0" smtClean="0"/>
              <a:t>!</a:t>
            </a:r>
            <a:endParaRPr lang="ru-RU" sz="3600" dirty="0"/>
          </a:p>
        </p:txBody>
      </p:sp>
      <p:pic>
        <p:nvPicPr>
          <p:cNvPr id="1026" name="Picture 2" descr="Носов и Незнайка, прототипы, тайны, рецензия детск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04" y="3717032"/>
            <a:ext cx="3430334" cy="1930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896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Проверь себя!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038" y="148478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 smtClean="0"/>
              <a:t>Вы </a:t>
            </a:r>
            <a:r>
              <a:rPr lang="ru-RU" sz="3600" i="1" dirty="0"/>
              <a:t>нас очень напугали своим воздушным шаром</a:t>
            </a:r>
            <a:r>
              <a:rPr lang="ru-RU" sz="3600" i="1" dirty="0" smtClean="0"/>
              <a:t>!</a:t>
            </a:r>
            <a:endParaRPr lang="ru-RU" sz="3600" dirty="0"/>
          </a:p>
        </p:txBody>
      </p:sp>
      <p:pic>
        <p:nvPicPr>
          <p:cNvPr id="1026" name="Picture 2" descr="Носов и Незнайка, прототипы, тайны, рецензия детской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04" y="3645024"/>
            <a:ext cx="3430334" cy="1930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>
            <a:stCxn id="3" idx="1"/>
          </p:cNvCxnSpPr>
          <p:nvPr/>
        </p:nvCxnSpPr>
        <p:spPr>
          <a:xfrm flipV="1">
            <a:off x="468038" y="2084948"/>
            <a:ext cx="647578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655871" y="2084947"/>
            <a:ext cx="1788337" cy="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655870" y="2220895"/>
            <a:ext cx="1788337" cy="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004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11903</TotalTime>
  <Words>549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Calibri</vt:lpstr>
      <vt:lpstr>Times New Roman</vt:lpstr>
      <vt:lpstr>Tw Cen MT</vt:lpstr>
      <vt:lpstr>Wingdings</vt:lpstr>
      <vt:lpstr>Wingdings 2</vt:lpstr>
      <vt:lpstr>Обычная</vt:lpstr>
      <vt:lpstr>Презентация PowerPoint</vt:lpstr>
      <vt:lpstr>Что такое обращение?</vt:lpstr>
      <vt:lpstr>Какие знаки препинания ставятся при обращении?</vt:lpstr>
      <vt:lpstr>Спиши предложения, расставь знаки препинания, построй схемы</vt:lpstr>
      <vt:lpstr>Проверь себя!</vt:lpstr>
      <vt:lpstr>Спиши предложения, расставь знаки препинания, построй схемы</vt:lpstr>
      <vt:lpstr>Проверь себя!</vt:lpstr>
      <vt:lpstr>Спиши предложения, расставь знаки препинания, построй схемы</vt:lpstr>
      <vt:lpstr>Проверь себя!</vt:lpstr>
      <vt:lpstr>Спиши предложения, расставь знаки препинания, построй схемы</vt:lpstr>
      <vt:lpstr>Проверь себя!</vt:lpstr>
      <vt:lpstr>Проверь себя!</vt:lpstr>
      <vt:lpstr>Переделайте предложения так, чтобы получились побудительные предложения с обращениями</vt:lpstr>
      <vt:lpstr>Переделайте предложения так, чтобы получились побудительные предложения с обращениями</vt:lpstr>
      <vt:lpstr>Надо запомнить!</vt:lpstr>
      <vt:lpstr>Надо запомнить!</vt:lpstr>
      <vt:lpstr>Найди ошибку!</vt:lpstr>
      <vt:lpstr>Проверь себя!</vt:lpstr>
      <vt:lpstr>Домашнее задание Списать, расставить (где нужно) знаки препинания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OLIGOLAS</cp:lastModifiedBy>
  <cp:revision>910</cp:revision>
  <dcterms:created xsi:type="dcterms:W3CDTF">2011-02-07T19:20:31Z</dcterms:created>
  <dcterms:modified xsi:type="dcterms:W3CDTF">2022-11-02T15:57:19Z</dcterms:modified>
</cp:coreProperties>
</file>