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57" r:id="rId4"/>
    <p:sldId id="260" r:id="rId5"/>
    <p:sldId id="288" r:id="rId6"/>
    <p:sldId id="262" r:id="rId7"/>
    <p:sldId id="287" r:id="rId8"/>
    <p:sldId id="264" r:id="rId9"/>
    <p:sldId id="263" r:id="rId10"/>
    <p:sldId id="328" r:id="rId11"/>
    <p:sldId id="329" r:id="rId12"/>
    <p:sldId id="331" r:id="rId13"/>
    <p:sldId id="265" r:id="rId14"/>
    <p:sldId id="327" r:id="rId15"/>
    <p:sldId id="326" r:id="rId16"/>
    <p:sldId id="32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6C41-35E0-421F-8CA9-32410C511FE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4505E-3574-4B44-A1B6-DD52B9437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10256.html" TargetMode="External"/><Relationship Id="rId3" Type="http://schemas.openxmlformats.org/officeDocument/2006/relationships/hyperlink" Target="http://smiles.33b.ru/smile.81026.html" TargetMode="External"/><Relationship Id="rId7" Type="http://schemas.openxmlformats.org/officeDocument/2006/relationships/image" Target="../media/image8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hyperlink" Target="http://smiles.33b.ru/smile.97872.html" TargetMode="External"/><Relationship Id="rId11" Type="http://schemas.openxmlformats.org/officeDocument/2006/relationships/image" Target="../media/image10.gif"/><Relationship Id="rId5" Type="http://schemas.openxmlformats.org/officeDocument/2006/relationships/image" Target="../media/image7.png"/><Relationship Id="rId10" Type="http://schemas.openxmlformats.org/officeDocument/2006/relationships/hyperlink" Target="http://smiles.33b.ru/smile.80704.html" TargetMode="External"/><Relationship Id="rId4" Type="http://schemas.openxmlformats.org/officeDocument/2006/relationships/image" Target="../media/image6.gif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836613"/>
            <a:ext cx="7416800" cy="5545137"/>
            <a:chOff x="1134" y="491"/>
            <a:chExt cx="14220" cy="9900"/>
          </a:xfrm>
        </p:grpSpPr>
        <p:sp>
          <p:nvSpPr>
            <p:cNvPr id="409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33" y="491"/>
              <a:ext cx="8255" cy="10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"/>
                  <a:cs typeface="Arial"/>
                </a:rPr>
                <a:t>Наш девиз:</a:t>
              </a:r>
            </a:p>
          </p:txBody>
        </p:sp>
        <p:sp>
          <p:nvSpPr>
            <p:cNvPr id="410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854" y="2651"/>
              <a:ext cx="13320" cy="576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не унывать!</a:t>
              </a:r>
            </a:p>
          </p:txBody>
        </p:sp>
        <p:pic>
          <p:nvPicPr>
            <p:cNvPr id="4101" name="Picture 7" descr="MCPE03211_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4" y="4091"/>
              <a:ext cx="3415" cy="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134" y="8231"/>
              <a:ext cx="14220" cy="2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Все пройти и все узнать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613" y="4365625"/>
            <a:ext cx="19939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7" descr="616b605d6a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2708275"/>
            <a:ext cx="5689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00814d960bce3fb6809b34c01327b64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84288" y="549275"/>
            <a:ext cx="12842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97c09fa0459e5fcc433e93f7ce4b3ea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18000"/>
          </a:blip>
          <a:srcRect/>
          <a:stretch>
            <a:fillRect/>
          </a:stretch>
        </p:blipFill>
        <p:spPr bwMode="auto">
          <a:xfrm>
            <a:off x="5435600" y="361156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1704087f7398b7526373f1b6516a7e8e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175" y="981075"/>
            <a:ext cx="16525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00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00814d960bce3fb6809b34c01327b64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144000" y="2060575"/>
            <a:ext cx="14763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844675"/>
            <a:ext cx="20161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87675" y="1052513"/>
            <a:ext cx="23939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чки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6892 -4.81481E-6 0.125 0.07477 0.125 0.16667 C 0.125 0.25857 0.06892 0.33334 4.44444E-6 0.33334 C -0.06893 0.33334 -0.125 0.25857 -0.125 0.16667 C -0.125 0.07477 -0.06893 -4.81481E-6 4.44444E-6 -4.81481E-6 Z " pathEditMode="relative" rAng="0" ptsTypes="fffff">
                                      <p:cBhvr>
                                        <p:cTn id="52" dur="2000" spd="-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873250"/>
          </a:xfrm>
        </p:spPr>
        <p:txBody>
          <a:bodyPr>
            <a:normAutofit fontScale="90000"/>
          </a:bodyPr>
          <a:lstStyle/>
          <a:p>
            <a:r>
              <a:rPr lang="ru-RU" sz="4800" b="1" smtClean="0">
                <a:solidFill>
                  <a:srgbClr val="006600"/>
                </a:solidFill>
              </a:rPr>
              <a:t>А люди какой профессии занимаются открытием нового, необычного?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4797425"/>
            <a:ext cx="481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ИССЛЕДОВАТЕЛИ</a:t>
            </a:r>
          </a:p>
        </p:txBody>
      </p:sp>
      <p:pic>
        <p:nvPicPr>
          <p:cNvPr id="46082" name="Picture 2" descr="&amp;CHcy;&amp;acy;&amp;scy;&amp;tcy;&amp;icy; &amp;rcy;&amp;acy;&amp;scy;&amp;tcy;&amp;iecy;&amp;ncy;&amp;icy;&amp;yacy;: &amp;kcy;&amp;ocy;&amp;rcy;&amp;iecy;&amp;ncy;&amp;softcy;, &amp;scy;&amp;tcy;&amp;iecy;&amp;bcy;&amp;iecy;&amp;lcy;&amp;softcy;, &amp;lcy;&amp;icy;&amp;scy;&amp;tcy;, &amp;tscy;&amp;vcy;&amp;iecy;&amp;tcy;&amp;ocy;&amp;kcy;, &amp;pcy;&amp;lcy;&amp;ocy;&amp;dcy; &amp;scy; &amp;scy;&amp;iecy;&amp;mcy;&amp;iecy;&amp;n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3100"/>
            <a:ext cx="28797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486400" cy="56673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0"/>
            <a:ext cx="8120090" cy="7143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Рисунок 15" descr="J0343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760838" cy="321471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микроско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214678" cy="28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214818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ВЫПОЛНИ СЛЕДУЮЩИЕ    ДЕЙСТВИЯ: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1. РАССМОТРИ;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2. ЗАПОМНИ И ЗАРИСУЙ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3. ВЫПОЛНИ ЗАДАНИЯ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Мыслительный прием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Раньше я думал…….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я думаю…….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интересно!</a:t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выбору: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сообщение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донорах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группах крови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составить кроссворд по теме «Организм человека»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5288" y="620713"/>
            <a:ext cx="8353425" cy="5276850"/>
            <a:chOff x="249" y="391"/>
            <a:chExt cx="5262" cy="3324"/>
          </a:xfrm>
        </p:grpSpPr>
        <p:sp>
          <p:nvSpPr>
            <p:cNvPr id="512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49" y="391"/>
              <a:ext cx="5262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CC0099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«Сначала я открывал то, что известно многим, </a:t>
              </a:r>
            </a:p>
          </p:txBody>
        </p:sp>
        <p:sp>
          <p:nvSpPr>
            <p:cNvPr id="512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6" y="1525"/>
              <a:ext cx="4482" cy="4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CC0099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затем то, что известно некоторым, </a:t>
              </a:r>
            </a:p>
          </p:txBody>
        </p:sp>
        <p:sp>
          <p:nvSpPr>
            <p:cNvPr id="512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12" y="2478"/>
              <a:ext cx="4610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CC0099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 а потом  начал открывать то, что неизвестно никому». </a:t>
              </a:r>
            </a:p>
          </p:txBody>
        </p:sp>
        <p:sp>
          <p:nvSpPr>
            <p:cNvPr id="51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62" y="3385"/>
              <a:ext cx="243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0099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К.Э. Циолковский </a:t>
              </a:r>
            </a:p>
          </p:txBody>
        </p:sp>
      </p:grpSp>
      <p:sp>
        <p:nvSpPr>
          <p:cNvPr id="5123" name="Rectangle 8"/>
          <p:cNvSpPr>
            <a:spLocks noChangeArrowheads="1"/>
          </p:cNvSpPr>
          <p:nvPr/>
        </p:nvSpPr>
        <p:spPr bwMode="auto">
          <a:xfrm flipV="1">
            <a:off x="-396875" y="692150"/>
            <a:ext cx="91440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-541338" y="32845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6" name="Picture 106" descr=",kjghjkg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0"/>
            <a:ext cx="3275012" cy="465137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027988" cy="908050"/>
          </a:xfrm>
        </p:spPr>
        <p:txBody>
          <a:bodyPr/>
          <a:lstStyle/>
          <a:p>
            <a:pPr algn="l"/>
            <a:r>
              <a:rPr lang="ru-RU">
                <a:solidFill>
                  <a:srgbClr val="000099"/>
                </a:solidFill>
                <a:latin typeface="Comic Sans MS" pitchFamily="66" charset="0"/>
              </a:rPr>
              <a:t>    Внутренние органы.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771775" y="3214688"/>
            <a:ext cx="576263" cy="574675"/>
          </a:xfrm>
          <a:prstGeom prst="rect">
            <a:avLst/>
          </a:prstGeom>
          <a:solidFill>
            <a:srgbClr val="47C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771775" y="1484313"/>
            <a:ext cx="576263" cy="574675"/>
          </a:xfrm>
          <a:prstGeom prst="rect">
            <a:avLst/>
          </a:prstGeom>
          <a:solidFill>
            <a:srgbClr val="47C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95513" y="2060575"/>
            <a:ext cx="3457575" cy="574675"/>
            <a:chOff x="1383" y="1298"/>
            <a:chExt cx="2178" cy="362"/>
          </a:xfrm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1746" y="1298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109" y="1298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383" y="1298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3198" y="1298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2835" y="1298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2472" y="1298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71775" y="2636838"/>
            <a:ext cx="3455988" cy="574675"/>
            <a:chOff x="1746" y="1661"/>
            <a:chExt cx="2177" cy="362"/>
          </a:xfrm>
        </p:grpSpPr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1746" y="1661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3560" y="1661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3198" y="1661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2835" y="1661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2472" y="1661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2109" y="1661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042988" y="3789363"/>
            <a:ext cx="3457575" cy="574675"/>
            <a:chOff x="657" y="2387"/>
            <a:chExt cx="2178" cy="362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746" y="2387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657" y="2387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1020" y="2387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383" y="2387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2472" y="2387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2109" y="2387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195513" y="4365625"/>
            <a:ext cx="2305050" cy="574675"/>
            <a:chOff x="1383" y="2750"/>
            <a:chExt cx="1452" cy="362"/>
          </a:xfrm>
        </p:grpSpPr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2472" y="2750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2109" y="2750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1383" y="2750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1746" y="2750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771775" y="4941888"/>
            <a:ext cx="4608513" cy="574675"/>
            <a:chOff x="1746" y="3113"/>
            <a:chExt cx="2903" cy="362"/>
          </a:xfrm>
        </p:grpSpPr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4286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3" name="Rectangle 33"/>
            <p:cNvSpPr>
              <a:spLocks noChangeArrowheads="1"/>
            </p:cNvSpPr>
            <p:nvPr/>
          </p:nvSpPr>
          <p:spPr bwMode="auto">
            <a:xfrm>
              <a:off x="3923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3560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5" name="Rectangle 35"/>
            <p:cNvSpPr>
              <a:spLocks noChangeArrowheads="1"/>
            </p:cNvSpPr>
            <p:nvPr/>
          </p:nvSpPr>
          <p:spPr bwMode="auto">
            <a:xfrm>
              <a:off x="3198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6" name="Rectangle 36"/>
            <p:cNvSpPr>
              <a:spLocks noChangeArrowheads="1"/>
            </p:cNvSpPr>
            <p:nvPr/>
          </p:nvSpPr>
          <p:spPr bwMode="auto">
            <a:xfrm>
              <a:off x="2835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2472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8" name="Rectangle 38"/>
            <p:cNvSpPr>
              <a:spLocks noChangeArrowheads="1"/>
            </p:cNvSpPr>
            <p:nvPr/>
          </p:nvSpPr>
          <p:spPr bwMode="auto">
            <a:xfrm>
              <a:off x="2109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1746" y="3113"/>
              <a:ext cx="363" cy="362"/>
            </a:xfrm>
            <a:prstGeom prst="rect">
              <a:avLst/>
            </a:prstGeom>
            <a:solidFill>
              <a:srgbClr val="4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7596188" y="5013325"/>
            <a:ext cx="1331912" cy="503238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25650" name="AutoShape 50"/>
          <p:cNvSpPr>
            <a:spLocks noChangeArrowheads="1"/>
          </p:cNvSpPr>
          <p:nvPr/>
        </p:nvSpPr>
        <p:spPr bwMode="auto">
          <a:xfrm>
            <a:off x="1116013" y="5661025"/>
            <a:ext cx="74168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1763713" y="5651500"/>
            <a:ext cx="6183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Как называется главное отделение</a:t>
            </a:r>
          </a:p>
          <a:p>
            <a:pPr algn="ctr"/>
            <a:r>
              <a:rPr lang="ru-RU"/>
              <a:t>«внутренней кухни»?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843213" y="1412875"/>
            <a:ext cx="496887" cy="4097338"/>
            <a:chOff x="1791" y="890"/>
            <a:chExt cx="313" cy="2581"/>
          </a:xfrm>
        </p:grpSpPr>
        <p:sp>
          <p:nvSpPr>
            <p:cNvPr id="25656" name="Text Box 56"/>
            <p:cNvSpPr txBox="1">
              <a:spLocks noChangeArrowheads="1"/>
            </p:cNvSpPr>
            <p:nvPr/>
          </p:nvSpPr>
          <p:spPr bwMode="auto">
            <a:xfrm>
              <a:off x="1791" y="890"/>
              <a:ext cx="3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ж</a:t>
              </a:r>
            </a:p>
          </p:txBody>
        </p:sp>
        <p:sp>
          <p:nvSpPr>
            <p:cNvPr id="25657" name="Text Box 57"/>
            <p:cNvSpPr txBox="1">
              <a:spLocks noChangeArrowheads="1"/>
            </p:cNvSpPr>
            <p:nvPr/>
          </p:nvSpPr>
          <p:spPr bwMode="auto">
            <a:xfrm>
              <a:off x="1791" y="1253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  <p:sp>
          <p:nvSpPr>
            <p:cNvPr id="25658" name="Text Box 58"/>
            <p:cNvSpPr txBox="1">
              <a:spLocks noChangeArrowheads="1"/>
            </p:cNvSpPr>
            <p:nvPr/>
          </p:nvSpPr>
          <p:spPr bwMode="auto">
            <a:xfrm>
              <a:off x="1796" y="1616"/>
              <a:ext cx="3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л</a:t>
              </a:r>
            </a:p>
          </p:txBody>
        </p:sp>
        <p:sp>
          <p:nvSpPr>
            <p:cNvPr id="25659" name="Text Box 59"/>
            <p:cNvSpPr txBox="1">
              <a:spLocks noChangeArrowheads="1"/>
            </p:cNvSpPr>
            <p:nvPr/>
          </p:nvSpPr>
          <p:spPr bwMode="auto">
            <a:xfrm>
              <a:off x="1837" y="1979"/>
              <a:ext cx="26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у</a:t>
              </a:r>
            </a:p>
          </p:txBody>
        </p:sp>
        <p:sp>
          <p:nvSpPr>
            <p:cNvPr id="25660" name="Text Box 60"/>
            <p:cNvSpPr txBox="1">
              <a:spLocks noChangeArrowheads="1"/>
            </p:cNvSpPr>
            <p:nvPr/>
          </p:nvSpPr>
          <p:spPr bwMode="auto">
            <a:xfrm>
              <a:off x="1791" y="2341"/>
              <a:ext cx="28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д</a:t>
              </a:r>
            </a:p>
          </p:txBody>
        </p:sp>
        <p:sp>
          <p:nvSpPr>
            <p:cNvPr id="25661" name="Text Box 61"/>
            <p:cNvSpPr txBox="1">
              <a:spLocks noChangeArrowheads="1"/>
            </p:cNvSpPr>
            <p:nvPr/>
          </p:nvSpPr>
          <p:spPr bwMode="auto">
            <a:xfrm>
              <a:off x="1791" y="2704"/>
              <a:ext cx="28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о</a:t>
              </a:r>
            </a:p>
          </p:txBody>
        </p:sp>
        <p:sp>
          <p:nvSpPr>
            <p:cNvPr id="25662" name="Text Box 62"/>
            <p:cNvSpPr txBox="1">
              <a:spLocks noChangeArrowheads="1"/>
            </p:cNvSpPr>
            <p:nvPr/>
          </p:nvSpPr>
          <p:spPr bwMode="auto">
            <a:xfrm>
              <a:off x="1791" y="3067"/>
              <a:ext cx="25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</p:grpSp>
      <p:sp>
        <p:nvSpPr>
          <p:cNvPr id="25664" name="Text Box 64"/>
          <p:cNvSpPr txBox="1">
            <a:spLocks noChangeArrowheads="1"/>
          </p:cNvSpPr>
          <p:nvPr/>
        </p:nvSpPr>
        <p:spPr bwMode="auto">
          <a:xfrm>
            <a:off x="1258888" y="5589588"/>
            <a:ext cx="7232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Как называют соседку желудка,</a:t>
            </a:r>
          </a:p>
          <a:p>
            <a:pPr algn="ctr"/>
            <a:r>
              <a:rPr lang="ru-RU"/>
              <a:t>находящуюся с правой стороны от него?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2203450" y="1989138"/>
            <a:ext cx="3354388" cy="641350"/>
            <a:chOff x="1388" y="1253"/>
            <a:chExt cx="2113" cy="404"/>
          </a:xfrm>
        </p:grpSpPr>
        <p:sp>
          <p:nvSpPr>
            <p:cNvPr id="25665" name="Text Box 65"/>
            <p:cNvSpPr txBox="1">
              <a:spLocks noChangeArrowheads="1"/>
            </p:cNvSpPr>
            <p:nvPr/>
          </p:nvSpPr>
          <p:spPr bwMode="auto">
            <a:xfrm>
              <a:off x="1388" y="1253"/>
              <a:ext cx="3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п</a:t>
              </a:r>
            </a:p>
          </p:txBody>
        </p:sp>
        <p:sp>
          <p:nvSpPr>
            <p:cNvPr id="25666" name="Text Box 66"/>
            <p:cNvSpPr txBox="1">
              <a:spLocks noChangeArrowheads="1"/>
            </p:cNvSpPr>
            <p:nvPr/>
          </p:nvSpPr>
          <p:spPr bwMode="auto">
            <a:xfrm>
              <a:off x="2159" y="1253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ч</a:t>
              </a:r>
            </a:p>
          </p:txBody>
        </p:sp>
        <p:sp>
          <p:nvSpPr>
            <p:cNvPr id="25667" name="Text Box 67"/>
            <p:cNvSpPr txBox="1">
              <a:spLocks noChangeArrowheads="1"/>
            </p:cNvSpPr>
            <p:nvPr/>
          </p:nvSpPr>
          <p:spPr bwMode="auto">
            <a:xfrm>
              <a:off x="2517" y="1253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  <p:sp>
          <p:nvSpPr>
            <p:cNvPr id="25668" name="Text Box 68"/>
            <p:cNvSpPr txBox="1">
              <a:spLocks noChangeArrowheads="1"/>
            </p:cNvSpPr>
            <p:nvPr/>
          </p:nvSpPr>
          <p:spPr bwMode="auto">
            <a:xfrm>
              <a:off x="2880" y="1253"/>
              <a:ext cx="27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н</a:t>
              </a:r>
            </a:p>
          </p:txBody>
        </p:sp>
        <p:sp>
          <p:nvSpPr>
            <p:cNvPr id="25669" name="Text Box 69"/>
            <p:cNvSpPr txBox="1">
              <a:spLocks noChangeArrowheads="1"/>
            </p:cNvSpPr>
            <p:nvPr/>
          </p:nvSpPr>
          <p:spPr bwMode="auto">
            <a:xfrm>
              <a:off x="3243" y="1253"/>
              <a:ext cx="25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ь</a:t>
              </a:r>
            </a:p>
          </p:txBody>
        </p:sp>
      </p:grp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2339975" y="5651500"/>
            <a:ext cx="4911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При помощи какого органа</a:t>
            </a:r>
          </a:p>
          <a:p>
            <a:pPr algn="ctr"/>
            <a:r>
              <a:rPr lang="ru-RU"/>
              <a:t>осуществляется дыхание?</a:t>
            </a:r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2771775" y="836613"/>
            <a:ext cx="503238" cy="5048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1619250" y="2060575"/>
            <a:ext cx="503238" cy="5048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2195513" y="2708275"/>
            <a:ext cx="503237" cy="5048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468313" y="3789363"/>
            <a:ext cx="503237" cy="5048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676" name="Oval 76"/>
          <p:cNvSpPr>
            <a:spLocks noChangeArrowheads="1"/>
          </p:cNvSpPr>
          <p:nvPr/>
        </p:nvSpPr>
        <p:spPr bwMode="auto">
          <a:xfrm>
            <a:off x="1547813" y="4437063"/>
            <a:ext cx="503237" cy="5048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677" name="Oval 77"/>
          <p:cNvSpPr>
            <a:spLocks noChangeArrowheads="1"/>
          </p:cNvSpPr>
          <p:nvPr/>
        </p:nvSpPr>
        <p:spPr bwMode="auto">
          <a:xfrm>
            <a:off x="2195513" y="5013325"/>
            <a:ext cx="503237" cy="5048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3419475" y="2565400"/>
            <a:ext cx="2740025" cy="641350"/>
            <a:chOff x="2154" y="1616"/>
            <a:chExt cx="1726" cy="404"/>
          </a:xfrm>
        </p:grpSpPr>
        <p:sp>
          <p:nvSpPr>
            <p:cNvPr id="25679" name="Text Box 79"/>
            <p:cNvSpPr txBox="1">
              <a:spLocks noChangeArrowheads="1"/>
            </p:cNvSpPr>
            <p:nvPr/>
          </p:nvSpPr>
          <p:spPr bwMode="auto">
            <a:xfrm>
              <a:off x="2154" y="1616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ё</a:t>
              </a:r>
            </a:p>
          </p:txBody>
        </p:sp>
        <p:sp>
          <p:nvSpPr>
            <p:cNvPr id="25680" name="Text Box 80"/>
            <p:cNvSpPr txBox="1">
              <a:spLocks noChangeArrowheads="1"/>
            </p:cNvSpPr>
            <p:nvPr/>
          </p:nvSpPr>
          <p:spPr bwMode="auto">
            <a:xfrm>
              <a:off x="2517" y="1616"/>
              <a:ext cx="2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г</a:t>
              </a:r>
            </a:p>
          </p:txBody>
        </p:sp>
        <p:sp>
          <p:nvSpPr>
            <p:cNvPr id="25681" name="Text Box 81"/>
            <p:cNvSpPr txBox="1">
              <a:spLocks noChangeArrowheads="1"/>
            </p:cNvSpPr>
            <p:nvPr/>
          </p:nvSpPr>
          <p:spPr bwMode="auto">
            <a:xfrm>
              <a:off x="2925" y="1616"/>
              <a:ext cx="25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  <p:sp>
          <p:nvSpPr>
            <p:cNvPr id="25682" name="Text Box 82"/>
            <p:cNvSpPr txBox="1">
              <a:spLocks noChangeArrowheads="1"/>
            </p:cNvSpPr>
            <p:nvPr/>
          </p:nvSpPr>
          <p:spPr bwMode="auto">
            <a:xfrm>
              <a:off x="3243" y="1616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и</a:t>
              </a:r>
            </a:p>
          </p:txBody>
        </p:sp>
        <p:sp>
          <p:nvSpPr>
            <p:cNvPr id="25683" name="Text Box 83"/>
            <p:cNvSpPr txBox="1">
              <a:spLocks noChangeArrowheads="1"/>
            </p:cNvSpPr>
            <p:nvPr/>
          </p:nvSpPr>
          <p:spPr bwMode="auto">
            <a:xfrm>
              <a:off x="3606" y="1616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</p:grp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1042988" y="5589588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Какой внутренний орган гонит кровь </a:t>
            </a:r>
          </a:p>
          <a:p>
            <a:pPr algn="ctr"/>
            <a:r>
              <a:rPr lang="ru-RU"/>
              <a:t>в сосуды и заставляет её обегать всё тело?</a:t>
            </a:r>
          </a:p>
        </p:txBody>
      </p: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1116013" y="3716338"/>
            <a:ext cx="3314700" cy="641350"/>
            <a:chOff x="703" y="2341"/>
            <a:chExt cx="2088" cy="404"/>
          </a:xfrm>
        </p:grpSpPr>
        <p:sp>
          <p:nvSpPr>
            <p:cNvPr id="25686" name="Text Box 86"/>
            <p:cNvSpPr txBox="1">
              <a:spLocks noChangeArrowheads="1"/>
            </p:cNvSpPr>
            <p:nvPr/>
          </p:nvSpPr>
          <p:spPr bwMode="auto">
            <a:xfrm>
              <a:off x="703" y="2341"/>
              <a:ext cx="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с</a:t>
              </a:r>
            </a:p>
          </p:txBody>
        </p:sp>
        <p:sp>
          <p:nvSpPr>
            <p:cNvPr id="25687" name="Text Box 87"/>
            <p:cNvSpPr txBox="1">
              <a:spLocks noChangeArrowheads="1"/>
            </p:cNvSpPr>
            <p:nvPr/>
          </p:nvSpPr>
          <p:spPr bwMode="auto">
            <a:xfrm>
              <a:off x="1066" y="2341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  <p:sp>
          <p:nvSpPr>
            <p:cNvPr id="25688" name="Text Box 88"/>
            <p:cNvSpPr txBox="1">
              <a:spLocks noChangeArrowheads="1"/>
            </p:cNvSpPr>
            <p:nvPr/>
          </p:nvSpPr>
          <p:spPr bwMode="auto">
            <a:xfrm>
              <a:off x="1429" y="2341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р</a:t>
              </a:r>
            </a:p>
          </p:txBody>
        </p:sp>
        <p:sp>
          <p:nvSpPr>
            <p:cNvPr id="25689" name="Text Box 89"/>
            <p:cNvSpPr txBox="1">
              <a:spLocks noChangeArrowheads="1"/>
            </p:cNvSpPr>
            <p:nvPr/>
          </p:nvSpPr>
          <p:spPr bwMode="auto">
            <a:xfrm>
              <a:off x="2154" y="2341"/>
              <a:ext cx="2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ц</a:t>
              </a:r>
            </a:p>
          </p:txBody>
        </p:sp>
        <p:sp>
          <p:nvSpPr>
            <p:cNvPr id="25690" name="Text Box 90"/>
            <p:cNvSpPr txBox="1">
              <a:spLocks noChangeArrowheads="1"/>
            </p:cNvSpPr>
            <p:nvPr/>
          </p:nvSpPr>
          <p:spPr bwMode="auto">
            <a:xfrm>
              <a:off x="2517" y="2341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</p:grp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1235075" y="5589588"/>
            <a:ext cx="6913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Этот орган называют «главным </a:t>
            </a:r>
          </a:p>
          <a:p>
            <a:pPr algn="ctr"/>
            <a:r>
              <a:rPr lang="ru-RU"/>
              <a:t>командным пунктом всего организма».</a:t>
            </a:r>
          </a:p>
        </p:txBody>
      </p: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2195513" y="4292600"/>
            <a:ext cx="2198687" cy="641350"/>
            <a:chOff x="1383" y="2704"/>
            <a:chExt cx="1385" cy="404"/>
          </a:xfrm>
        </p:grpSpPr>
        <p:sp>
          <p:nvSpPr>
            <p:cNvPr id="25693" name="Text Box 93"/>
            <p:cNvSpPr txBox="1">
              <a:spLocks noChangeArrowheads="1"/>
            </p:cNvSpPr>
            <p:nvPr/>
          </p:nvSpPr>
          <p:spPr bwMode="auto">
            <a:xfrm>
              <a:off x="1383" y="2704"/>
              <a:ext cx="3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м</a:t>
              </a:r>
            </a:p>
          </p:txBody>
        </p:sp>
        <p:sp>
          <p:nvSpPr>
            <p:cNvPr id="25694" name="Text Box 94"/>
            <p:cNvSpPr txBox="1">
              <a:spLocks noChangeArrowheads="1"/>
            </p:cNvSpPr>
            <p:nvPr/>
          </p:nvSpPr>
          <p:spPr bwMode="auto">
            <a:xfrm>
              <a:off x="2154" y="2704"/>
              <a:ext cx="2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з</a:t>
              </a:r>
            </a:p>
          </p:txBody>
        </p:sp>
        <p:sp>
          <p:nvSpPr>
            <p:cNvPr id="25695" name="Text Box 95"/>
            <p:cNvSpPr txBox="1">
              <a:spLocks noChangeArrowheads="1"/>
            </p:cNvSpPr>
            <p:nvPr/>
          </p:nvSpPr>
          <p:spPr bwMode="auto">
            <a:xfrm>
              <a:off x="2517" y="2704"/>
              <a:ext cx="2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г</a:t>
              </a:r>
            </a:p>
          </p:txBody>
        </p:sp>
      </p:grp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1979613" y="5661025"/>
            <a:ext cx="5888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Какой орган «внутренней кухни»</a:t>
            </a:r>
          </a:p>
          <a:p>
            <a:pPr algn="ctr"/>
            <a:r>
              <a:rPr lang="ru-RU"/>
              <a:t>похож на извилистый лабиринт?</a:t>
            </a:r>
          </a:p>
        </p:txBody>
      </p: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3376613" y="4868863"/>
            <a:ext cx="3910012" cy="641350"/>
            <a:chOff x="2127" y="3067"/>
            <a:chExt cx="2463" cy="404"/>
          </a:xfrm>
        </p:grpSpPr>
        <p:sp>
          <p:nvSpPr>
            <p:cNvPr id="25698" name="Text Box 98"/>
            <p:cNvSpPr txBox="1">
              <a:spLocks noChangeArrowheads="1"/>
            </p:cNvSpPr>
            <p:nvPr/>
          </p:nvSpPr>
          <p:spPr bwMode="auto">
            <a:xfrm>
              <a:off x="2127" y="3067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и</a:t>
              </a:r>
            </a:p>
          </p:txBody>
        </p:sp>
        <p:sp>
          <p:nvSpPr>
            <p:cNvPr id="25699" name="Text Box 99"/>
            <p:cNvSpPr txBox="1">
              <a:spLocks noChangeArrowheads="1"/>
            </p:cNvSpPr>
            <p:nvPr/>
          </p:nvSpPr>
          <p:spPr bwMode="auto">
            <a:xfrm>
              <a:off x="2497" y="3067"/>
              <a:ext cx="33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ш</a:t>
              </a:r>
            </a:p>
          </p:txBody>
        </p:sp>
        <p:sp>
          <p:nvSpPr>
            <p:cNvPr id="25700" name="Text Box 100"/>
            <p:cNvSpPr txBox="1">
              <a:spLocks noChangeArrowheads="1"/>
            </p:cNvSpPr>
            <p:nvPr/>
          </p:nvSpPr>
          <p:spPr bwMode="auto">
            <a:xfrm>
              <a:off x="2880" y="3067"/>
              <a:ext cx="2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  <p:sp>
          <p:nvSpPr>
            <p:cNvPr id="25701" name="Text Box 101"/>
            <p:cNvSpPr txBox="1">
              <a:spLocks noChangeArrowheads="1"/>
            </p:cNvSpPr>
            <p:nvPr/>
          </p:nvSpPr>
          <p:spPr bwMode="auto">
            <a:xfrm>
              <a:off x="3243" y="3067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ч</a:t>
              </a:r>
            </a:p>
          </p:txBody>
        </p:sp>
        <p:sp>
          <p:nvSpPr>
            <p:cNvPr id="25702" name="Text Box 102"/>
            <p:cNvSpPr txBox="1">
              <a:spLocks noChangeArrowheads="1"/>
            </p:cNvSpPr>
            <p:nvPr/>
          </p:nvSpPr>
          <p:spPr bwMode="auto">
            <a:xfrm>
              <a:off x="3606" y="3067"/>
              <a:ext cx="27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н</a:t>
              </a:r>
            </a:p>
          </p:txBody>
        </p:sp>
        <p:sp>
          <p:nvSpPr>
            <p:cNvPr id="25703" name="Text Box 103"/>
            <p:cNvSpPr txBox="1">
              <a:spLocks noChangeArrowheads="1"/>
            </p:cNvSpPr>
            <p:nvPr/>
          </p:nvSpPr>
          <p:spPr bwMode="auto">
            <a:xfrm>
              <a:off x="3969" y="3067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и</a:t>
              </a:r>
            </a:p>
          </p:txBody>
        </p:sp>
        <p:sp>
          <p:nvSpPr>
            <p:cNvPr id="25704" name="Text Box 104"/>
            <p:cNvSpPr txBox="1">
              <a:spLocks noChangeArrowheads="1"/>
            </p:cNvSpPr>
            <p:nvPr/>
          </p:nvSpPr>
          <p:spPr bwMode="auto">
            <a:xfrm>
              <a:off x="4332" y="3067"/>
              <a:ext cx="25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5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5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5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5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5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5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200026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Разных групп у нас она 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Но на цвет у всех одна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928670"/>
            <a:ext cx="272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Отгадайте загадку: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11430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Удивительная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4972056" cy="2071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8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жидкость-</a:t>
            </a:r>
            <a:endParaRPr lang="ru-RU" sz="8600" dirty="0" smtClean="0"/>
          </a:p>
          <a:p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335756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1812" y="3357562"/>
            <a:ext cx="3032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кровь</a:t>
            </a:r>
            <a:endParaRPr lang="ru-RU" sz="8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715536" cy="458312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что такое кровь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из чего состоит кровь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для чего нужна кровь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143380"/>
            <a:ext cx="8643966" cy="366707"/>
          </a:xfrm>
        </p:spPr>
        <p:txBody>
          <a:bodyPr>
            <a:normAutofit fontScale="55000" lnSpcReduction="20000"/>
          </a:bodyPr>
          <a:lstStyle/>
          <a:p>
            <a:endParaRPr lang="ru-RU" sz="36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ли кровь считать жидкостью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капля кров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40005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chebnik-santehnika.ru/wp-content/uploads/protechka-v-vodoprovode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350046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000112"/>
          <a:ext cx="8352928" cy="5528243"/>
        </p:xfrm>
        <a:graphic>
          <a:graphicData uri="http://schemas.openxmlformats.org/drawingml/2006/table">
            <a:tbl>
              <a:tblPr/>
              <a:tblGrid>
                <a:gridCol w="713022"/>
                <a:gridCol w="6775027"/>
                <a:gridCol w="864879"/>
              </a:tblGrid>
              <a:tr h="357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писок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утверждений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Главная составляющая крови- это вода, которая называется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плазмой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Красные кровяные тельца-эритроциты- имеют форму сплющенного диска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Красные клетки –  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эритроциты</a:t>
                      </a:r>
                      <a:r>
                        <a:rPr lang="ru-RU" sz="2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переносят кислород и углекислый газ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Кровяные пластинки –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тромбоциты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помогают крови сворачиваться и ремонтировать поврежденный сосуд</a:t>
                      </a:r>
                      <a:endParaRPr lang="ru-RU" sz="2000" dirty="0"/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Белые кровяные клетки- лейкоциты защищают организм от попавших в него бактерий. 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Вместе с кровью лейкоциты патрулируют весь организм, обнаруживают и уничтожают вирусы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бактерии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Лейкоцитам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помогают антитела - это такие маячки, которые прикрепляются  к вирусам, бактериям и подают сигнал лейкоцитам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8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89" name="TextBox 3"/>
          <p:cNvSpPr txBox="1">
            <a:spLocks noChangeArrowheads="1"/>
          </p:cNvSpPr>
          <p:nvPr/>
        </p:nvSpPr>
        <p:spPr bwMode="auto">
          <a:xfrm>
            <a:off x="1403350" y="188913"/>
            <a:ext cx="4176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6600"/>
                </a:solidFill>
              </a:rPr>
              <a:t>ЭЙ АР ГАЙД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00"/>
                </a:solidFill>
              </a:rPr>
              <a:t>ТАЙМД-ПЭА-ШЭА</a:t>
            </a:r>
          </a:p>
        </p:txBody>
      </p:sp>
      <p:pic>
        <p:nvPicPr>
          <p:cNvPr id="15363" name="Picture 2" descr="D:\Admin\Мои документы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341438"/>
            <a:ext cx="7488238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293</Words>
  <Application>Microsoft Office PowerPoint</Application>
  <PresentationFormat>Экран (4:3)</PresentationFormat>
  <Paragraphs>88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    Внутренние органы.</vt:lpstr>
      <vt:lpstr>Разных групп у нас она  Но на цвет у всех одна </vt:lpstr>
      <vt:lpstr>Удивительная</vt:lpstr>
      <vt:lpstr>а) что такое кровь б) из чего состоит кровь в) для чего нужна кровь</vt:lpstr>
      <vt:lpstr>Можно ли кровь считать жидкостью?</vt:lpstr>
      <vt:lpstr>Слайд 8</vt:lpstr>
      <vt:lpstr>ТАЙМД-ПЭА-ШЭА</vt:lpstr>
      <vt:lpstr>Слайд 10</vt:lpstr>
      <vt:lpstr>А люди какой профессии занимаются открытием нового, необычного? </vt:lpstr>
      <vt:lpstr>Слайд 12</vt:lpstr>
      <vt:lpstr>Работа в группе</vt:lpstr>
      <vt:lpstr>Мыслительный прием</vt:lpstr>
      <vt:lpstr>Это интересно! </vt:lpstr>
      <vt:lpstr>        Домашнее задание. по выбору:  а) Подготовить сообщение  о донорах или о группах крови. б) составить кроссворд по теме «Организм человека»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65</cp:revision>
  <dcterms:created xsi:type="dcterms:W3CDTF">2015-10-15T03:22:49Z</dcterms:created>
  <dcterms:modified xsi:type="dcterms:W3CDTF">2015-10-28T18:42:34Z</dcterms:modified>
</cp:coreProperties>
</file>