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5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88" d="100"/>
          <a:sy n="88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387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223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40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563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646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652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887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80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9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256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D47DE-3D3D-4613-A1D7-E6B09D6B05BC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3B4C7-F8E0-4BFA-B30D-F3CFC2902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01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3.wdp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9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png"/><Relationship Id="rId3" Type="http://schemas.openxmlformats.org/officeDocument/2006/relationships/image" Target="../media/image71.png"/><Relationship Id="rId21" Type="http://schemas.openxmlformats.org/officeDocument/2006/relationships/image" Target="../media/image89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png"/><Relationship Id="rId2" Type="http://schemas.openxmlformats.org/officeDocument/2006/relationships/image" Target="../media/image3.png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29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24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23" Type="http://schemas.openxmlformats.org/officeDocument/2006/relationships/image" Target="../media/image91.png"/><Relationship Id="rId28" Type="http://schemas.openxmlformats.org/officeDocument/2006/relationships/image" Target="../media/image96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783632" y="2924944"/>
              <a:ext cx="7128792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6000"/>
                </a:lnSpc>
                <a:spcAft>
                  <a:spcPts val="800"/>
                </a:spcAft>
              </a:pPr>
              <a:r>
                <a:rPr lang="ru-RU" sz="4000" b="1" dirty="0">
                  <a:solidFill>
                    <a:srgbClr val="00CC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ТЕМА «ДЕРЕВО ЗНАНИЙ»</a:t>
              </a:r>
              <a:endParaRPr lang="ru-RU" sz="4000" dirty="0">
                <a:solidFill>
                  <a:srgbClr val="00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8135581" y="6021288"/>
              <a:ext cx="3284232" cy="586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ru-RU" sz="1200" b="1" dirty="0" smtClean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Выполнила: учитель-логопед Винская Ю.Н.</a:t>
              </a:r>
            </a:p>
            <a:p>
              <a:pPr>
                <a:spcAft>
                  <a:spcPts val="800"/>
                </a:spcAft>
              </a:pPr>
              <a:r>
                <a:rPr lang="ru-RU" sz="1200" b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МБДОУ д/с № 7 г. Дивногорск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02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6008" y="0"/>
            <a:ext cx="12192000" cy="6858000"/>
            <a:chOff x="16008" y="0"/>
            <a:chExt cx="12192000" cy="6858000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08" y="0"/>
              <a:ext cx="12192000" cy="6858000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4272052" y="328983"/>
              <a:ext cx="36799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   </a:t>
              </a:r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Окончание занятия</a:t>
              </a:r>
              <a:endParaRPr lang="ru-RU" sz="2800" dirty="0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586" y="188640"/>
              <a:ext cx="2322777" cy="3097036"/>
            </a:xfrm>
            <a:prstGeom prst="rect">
              <a:avLst/>
            </a:prstGeom>
          </p:spPr>
        </p:pic>
        <p:grpSp>
          <p:nvGrpSpPr>
            <p:cNvPr id="15" name="Группа 14"/>
            <p:cNvGrpSpPr/>
            <p:nvPr/>
          </p:nvGrpSpPr>
          <p:grpSpPr>
            <a:xfrm>
              <a:off x="3935760" y="1484784"/>
              <a:ext cx="4850325" cy="5157192"/>
              <a:chOff x="3219485" y="124690"/>
              <a:chExt cx="6332660" cy="6733310"/>
            </a:xfrm>
          </p:grpSpPr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7334772">
                <a:off x="3408485" y="3094392"/>
                <a:ext cx="1134000" cy="1512000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8999629">
                <a:off x="3977762" y="1901957"/>
                <a:ext cx="1158341" cy="1548518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869593">
                <a:off x="7684013" y="3737709"/>
                <a:ext cx="1101191" cy="1476000"/>
              </a:xfrm>
              <a:prstGeom prst="rect">
                <a:avLst/>
              </a:prstGeom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759937">
                <a:off x="8232120" y="2415286"/>
                <a:ext cx="1128049" cy="1512000"/>
              </a:xfrm>
              <a:prstGeom prst="rect">
                <a:avLst/>
              </a:prstGeom>
            </p:spPr>
          </p:pic>
          <p:pic>
            <p:nvPicPr>
              <p:cNvPr id="10" name="Рисунок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0828">
                <a:off x="7537176" y="1459795"/>
                <a:ext cx="1131667" cy="1512860"/>
              </a:xfrm>
              <a:prstGeom prst="rect">
                <a:avLst/>
              </a:prstGeom>
            </p:spPr>
          </p:pic>
          <p:pic>
            <p:nvPicPr>
              <p:cNvPr id="8" name="Рисунок 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316177">
                <a:off x="5622388" y="57395"/>
                <a:ext cx="1386276" cy="1520866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9868443">
                <a:off x="4032086" y="502864"/>
                <a:ext cx="1084956" cy="1447560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75802">
                <a:off x="6787737" y="555862"/>
                <a:ext cx="1074330" cy="1440000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346658" y="1102877"/>
                <a:ext cx="4066384" cy="57551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0712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58000"/>
            <a:chOff x="-25749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5749" y="0"/>
              <a:ext cx="12192000" cy="6858000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4054025" y="116632"/>
              <a:ext cx="4064655" cy="6472019"/>
              <a:chOff x="4079774" y="116632"/>
              <a:chExt cx="4064655" cy="6472019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3236133" y="1680354"/>
                <a:ext cx="5751938" cy="4064655"/>
              </a:xfrm>
              <a:prstGeom prst="rect">
                <a:avLst/>
              </a:prstGeom>
            </p:spPr>
          </p:pic>
          <p:sp>
            <p:nvSpPr>
              <p:cNvPr id="3" name="Прямоугольник 2"/>
              <p:cNvSpPr/>
              <p:nvPr/>
            </p:nvSpPr>
            <p:spPr>
              <a:xfrm>
                <a:off x="4383911" y="116632"/>
                <a:ext cx="3456384" cy="5564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15000"/>
                  </a:lnSpc>
                </a:pPr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«Дерево знаний»</a:t>
                </a:r>
                <a:endParaRPr lang="ru-RU" sz="28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208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2783632" y="116632"/>
              <a:ext cx="7250318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Игровое упражнение «Змейка», «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комарик» </a:t>
              </a:r>
              <a:endPara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26" y="204595"/>
              <a:ext cx="2316681" cy="309094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3407" y="935285"/>
              <a:ext cx="9564702" cy="4720500"/>
            </a:xfrm>
            <a:prstGeom prst="rect">
              <a:avLst/>
            </a:prstGeom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344" y="4437112"/>
              <a:ext cx="1342195" cy="1801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2169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-13850" y="-9768"/>
            <a:ext cx="12205850" cy="7250523"/>
            <a:chOff x="-13850" y="-9768"/>
            <a:chExt cx="12205850" cy="7250523"/>
          </a:xfrm>
        </p:grpSpPr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98927" y="2844163"/>
              <a:ext cx="2804403" cy="1438781"/>
            </a:xfrm>
            <a:prstGeom prst="rect">
              <a:avLst/>
            </a:prstGeom>
          </p:spPr>
        </p:pic>
        <p:sp>
          <p:nvSpPr>
            <p:cNvPr id="2" name="Прямоугольник 1"/>
            <p:cNvSpPr/>
            <p:nvPr/>
          </p:nvSpPr>
          <p:spPr>
            <a:xfrm>
              <a:off x="2488258" y="35753"/>
              <a:ext cx="7353295" cy="5878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Игровое упражнение «Камень», «пёрышко</a:t>
              </a:r>
              <a:r>
                <a:rPr lang="ru-RU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»</a:t>
              </a:r>
              <a:endParaRPr lang="ru-RU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450" y="104869"/>
              <a:ext cx="1669792" cy="2232248"/>
            </a:xfrm>
            <a:prstGeom prst="rect">
              <a:avLst/>
            </a:prstGeom>
          </p:spPr>
        </p:pic>
        <p:grpSp>
          <p:nvGrpSpPr>
            <p:cNvPr id="50" name="Группа 49"/>
            <p:cNvGrpSpPr/>
            <p:nvPr/>
          </p:nvGrpSpPr>
          <p:grpSpPr>
            <a:xfrm>
              <a:off x="6169361" y="1998378"/>
              <a:ext cx="2900108" cy="1440000"/>
              <a:chOff x="1415480" y="560656"/>
              <a:chExt cx="3548180" cy="1767993"/>
            </a:xfrm>
          </p:grpSpPr>
          <p:pic>
            <p:nvPicPr>
              <p:cNvPr id="45" name="Рисунок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5480" y="560656"/>
                <a:ext cx="3548180" cy="1767993"/>
              </a:xfrm>
              <a:prstGeom prst="rect">
                <a:avLst/>
              </a:prstGeom>
            </p:spPr>
          </p:pic>
          <p:pic>
            <p:nvPicPr>
              <p:cNvPr id="29" name="Picture 11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6" t="11466" r="3897" b="14561"/>
              <a:stretch/>
            </p:blipFill>
            <p:spPr bwMode="auto">
              <a:xfrm rot="20412995">
                <a:off x="2212630" y="1308995"/>
                <a:ext cx="1690025" cy="10080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2" name="Группа 51"/>
            <p:cNvGrpSpPr/>
            <p:nvPr/>
          </p:nvGrpSpPr>
          <p:grpSpPr>
            <a:xfrm>
              <a:off x="1742448" y="175860"/>
              <a:ext cx="2939704" cy="1440000"/>
              <a:chOff x="800088" y="2748435"/>
              <a:chExt cx="3548180" cy="1767993"/>
            </a:xfrm>
          </p:grpSpPr>
          <p:pic>
            <p:nvPicPr>
              <p:cNvPr id="48" name="Рисунок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0088" y="2748435"/>
                <a:ext cx="3548180" cy="1767993"/>
              </a:xfrm>
              <a:prstGeom prst="rect">
                <a:avLst/>
              </a:prstGeom>
            </p:spPr>
          </p:pic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25000"/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" t="1884" r="1039" b="1730"/>
              <a:stretch/>
            </p:blipFill>
            <p:spPr bwMode="auto">
              <a:xfrm>
                <a:off x="1763485" y="3499252"/>
                <a:ext cx="1426085" cy="875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3" name="Группа 52"/>
            <p:cNvGrpSpPr/>
            <p:nvPr/>
          </p:nvGrpSpPr>
          <p:grpSpPr>
            <a:xfrm>
              <a:off x="120774" y="1980966"/>
              <a:ext cx="2922076" cy="1440000"/>
              <a:chOff x="4477410" y="2534215"/>
              <a:chExt cx="3548180" cy="1767993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77410" y="2534215"/>
                <a:ext cx="3548180" cy="1767993"/>
              </a:xfrm>
              <a:prstGeom prst="rect">
                <a:avLst/>
              </a:prstGeom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1" t="6422" r="3622" b="11426"/>
              <a:stretch/>
            </p:blipFill>
            <p:spPr bwMode="auto">
              <a:xfrm>
                <a:off x="5357445" y="3085871"/>
                <a:ext cx="1512168" cy="1159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4" name="Группа 53"/>
            <p:cNvGrpSpPr/>
            <p:nvPr/>
          </p:nvGrpSpPr>
          <p:grpSpPr>
            <a:xfrm>
              <a:off x="9221897" y="3186562"/>
              <a:ext cx="2887944" cy="1439009"/>
              <a:chOff x="191344" y="4645603"/>
              <a:chExt cx="3548180" cy="1767993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1344" y="4645603"/>
                <a:ext cx="3548180" cy="1767993"/>
              </a:xfrm>
              <a:prstGeom prst="rect">
                <a:avLst/>
              </a:prstGeom>
            </p:spPr>
          </p:pic>
          <p:pic>
            <p:nvPicPr>
              <p:cNvPr id="36" name="Picture 5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5" t="8472" r="4061" b="3153"/>
              <a:stretch/>
            </p:blipFill>
            <p:spPr bwMode="auto">
              <a:xfrm>
                <a:off x="1147957" y="5305073"/>
                <a:ext cx="1426357" cy="1043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9" name="Группа 68"/>
            <p:cNvGrpSpPr/>
            <p:nvPr/>
          </p:nvGrpSpPr>
          <p:grpSpPr>
            <a:xfrm>
              <a:off x="9566673" y="5286584"/>
              <a:ext cx="2146378" cy="1954171"/>
              <a:chOff x="4960262" y="5207488"/>
              <a:chExt cx="2582478" cy="2351219"/>
            </a:xfrm>
          </p:grpSpPr>
          <p:sp>
            <p:nvSpPr>
              <p:cNvPr id="38" name="Прямоугольный треугольник 37"/>
              <p:cNvSpPr/>
              <p:nvPr/>
            </p:nvSpPr>
            <p:spPr>
              <a:xfrm rot="7943716">
                <a:off x="5075891" y="5091859"/>
                <a:ext cx="2351219" cy="2582478"/>
              </a:xfrm>
              <a:prstGeom prst="rtTriangl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Picture 9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6" t="7691" r="2473" b="7825"/>
              <a:stretch/>
            </p:blipFill>
            <p:spPr bwMode="auto">
              <a:xfrm>
                <a:off x="5495416" y="5220333"/>
                <a:ext cx="1512168" cy="11034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51" name="Группа 50"/>
            <p:cNvGrpSpPr/>
            <p:nvPr/>
          </p:nvGrpSpPr>
          <p:grpSpPr>
            <a:xfrm>
              <a:off x="6021694" y="460834"/>
              <a:ext cx="3000646" cy="1440000"/>
              <a:chOff x="5077994" y="580834"/>
              <a:chExt cx="3548180" cy="1767993"/>
            </a:xfrm>
          </p:grpSpPr>
          <p:pic>
            <p:nvPicPr>
              <p:cNvPr id="46" name="Рисунок 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77994" y="580834"/>
                <a:ext cx="3548180" cy="1767993"/>
              </a:xfrm>
              <a:prstGeom prst="rect">
                <a:avLst/>
              </a:prstGeom>
            </p:spPr>
          </p:pic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6" t="8371" r="3004" b="7620"/>
              <a:stretch/>
            </p:blipFill>
            <p:spPr bwMode="auto">
              <a:xfrm>
                <a:off x="5879976" y="1298112"/>
                <a:ext cx="1728192" cy="955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1" name="Группа 60"/>
            <p:cNvGrpSpPr/>
            <p:nvPr/>
          </p:nvGrpSpPr>
          <p:grpSpPr>
            <a:xfrm>
              <a:off x="9232596" y="98616"/>
              <a:ext cx="2808312" cy="1440000"/>
              <a:chOff x="8120084" y="134744"/>
              <a:chExt cx="3548180" cy="1767993"/>
            </a:xfrm>
          </p:grpSpPr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20084" y="134744"/>
                <a:ext cx="3548180" cy="1767993"/>
              </a:xfrm>
              <a:prstGeom prst="rect">
                <a:avLst/>
              </a:prstGeom>
            </p:spPr>
          </p:pic>
          <p:pic>
            <p:nvPicPr>
              <p:cNvPr id="56" name="Picture 5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82604" y="540651"/>
                <a:ext cx="1348628" cy="1252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2" name="Группа 61"/>
            <p:cNvGrpSpPr/>
            <p:nvPr/>
          </p:nvGrpSpPr>
          <p:grpSpPr>
            <a:xfrm>
              <a:off x="9232596" y="1672774"/>
              <a:ext cx="2830517" cy="1440000"/>
              <a:chOff x="6910588" y="2163087"/>
              <a:chExt cx="3548180" cy="1767993"/>
            </a:xfrm>
          </p:grpSpPr>
          <p:pic>
            <p:nvPicPr>
              <p:cNvPr id="60" name="Рисунок 5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10588" y="2163087"/>
                <a:ext cx="3548180" cy="1767993"/>
              </a:xfrm>
              <a:prstGeom prst="rect">
                <a:avLst/>
              </a:prstGeom>
            </p:spPr>
          </p:pic>
          <p:pic>
            <p:nvPicPr>
              <p:cNvPr id="59" name="Picture 11"/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90" t="1735" r="14118" b="5494"/>
              <a:stretch/>
            </p:blipFill>
            <p:spPr bwMode="auto">
              <a:xfrm rot="19464229">
                <a:off x="8199985" y="2486814"/>
                <a:ext cx="940397" cy="12999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5" name="Группа 64"/>
            <p:cNvGrpSpPr/>
            <p:nvPr/>
          </p:nvGrpSpPr>
          <p:grpSpPr>
            <a:xfrm>
              <a:off x="230646" y="3560587"/>
              <a:ext cx="2812204" cy="1440000"/>
              <a:chOff x="895528" y="3678868"/>
              <a:chExt cx="3548180" cy="1767993"/>
            </a:xfrm>
          </p:grpSpPr>
          <p:pic>
            <p:nvPicPr>
              <p:cNvPr id="64" name="Рисунок 6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5528" y="3678868"/>
                <a:ext cx="3548180" cy="1767993"/>
              </a:xfrm>
              <a:prstGeom prst="rect">
                <a:avLst/>
              </a:prstGeom>
            </p:spPr>
          </p:pic>
          <p:pic>
            <p:nvPicPr>
              <p:cNvPr id="63" name="Picture 3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11" t="2860" r="11489" b="3390"/>
              <a:stretch/>
            </p:blipFill>
            <p:spPr bwMode="auto">
              <a:xfrm>
                <a:off x="1897686" y="4160040"/>
                <a:ext cx="990059" cy="1172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8" name="Группа 67"/>
            <p:cNvGrpSpPr/>
            <p:nvPr/>
          </p:nvGrpSpPr>
          <p:grpSpPr>
            <a:xfrm>
              <a:off x="230646" y="5134174"/>
              <a:ext cx="2864392" cy="1440000"/>
              <a:chOff x="8329451" y="4880906"/>
              <a:chExt cx="3542083" cy="1774090"/>
            </a:xfrm>
          </p:grpSpPr>
          <p:pic>
            <p:nvPicPr>
              <p:cNvPr id="67" name="Рисунок 6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329451" y="4880906"/>
                <a:ext cx="3542083" cy="1774090"/>
              </a:xfrm>
              <a:prstGeom prst="rect">
                <a:avLst/>
              </a:prstGeom>
            </p:spPr>
          </p:pic>
          <p:pic>
            <p:nvPicPr>
              <p:cNvPr id="66" name="Picture 5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80" t="2674" r="22422" b="1869"/>
              <a:stretch/>
            </p:blipFill>
            <p:spPr bwMode="auto">
              <a:xfrm>
                <a:off x="9595144" y="5068676"/>
                <a:ext cx="665363" cy="1552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098176" y="3489454"/>
              <a:ext cx="2926334" cy="1438781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142138" y="5046885"/>
              <a:ext cx="2920237" cy="1438781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2846627">
              <a:off x="1864979" y="1746451"/>
              <a:ext cx="2895851" cy="1438781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798947" y="1200040"/>
              <a:ext cx="2950720" cy="144487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051789" y="4471784"/>
              <a:ext cx="2932430" cy="1444877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-13850" y="-9768"/>
              <a:ext cx="12205850" cy="6867768"/>
            </a:xfrm>
            <a:prstGeom prst="rect">
              <a:avLst/>
            </a:pr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22113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22337" y="227824"/>
            <a:ext cx="10580631" cy="6238241"/>
            <a:chOff x="263352" y="260648"/>
            <a:chExt cx="10580631" cy="623824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903604" y="260648"/>
              <a:ext cx="7940379" cy="6227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  <a:tabLst>
                  <a:tab pos="1762125" algn="l"/>
                </a:tabLst>
              </a:pPr>
              <a:r>
                <a:rPr lang="ru-RU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Игровое упражнение «Пальчики </a:t>
              </a:r>
              <a:r>
                <a:rPr lang="ru-RU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играют»</a:t>
              </a:r>
              <a:endPara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60984" y="3573016"/>
              <a:ext cx="2976031" cy="292587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3352" y="260648"/>
              <a:ext cx="2310584" cy="3097036"/>
            </a:xfrm>
            <a:prstGeom prst="rect">
              <a:avLst/>
            </a:prstGeom>
          </p:spPr>
        </p:pic>
        <p:pic>
          <p:nvPicPr>
            <p:cNvPr id="1026" name="Picture 2" descr="https://relaksy.ru/wa-data/public/shop/products/86/07/786/images/3291/3291.750x0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048" y="1412776"/>
              <a:ext cx="4162871" cy="317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386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/>
          <p:cNvGrpSpPr/>
          <p:nvPr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"/>
              <a:ext cx="12192000" cy="6857999"/>
            </a:xfrm>
            <a:prstGeom prst="rect">
              <a:avLst/>
            </a:prstGeom>
          </p:spPr>
        </p:pic>
        <p:grpSp>
          <p:nvGrpSpPr>
            <p:cNvPr id="32" name="Группа 31"/>
            <p:cNvGrpSpPr/>
            <p:nvPr/>
          </p:nvGrpSpPr>
          <p:grpSpPr>
            <a:xfrm>
              <a:off x="263352" y="188640"/>
              <a:ext cx="11679013" cy="5824303"/>
              <a:chOff x="-22165" y="95913"/>
              <a:chExt cx="11679013" cy="5824303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2351584" y="95913"/>
                <a:ext cx="9073008" cy="5878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Игровое упражнение «Колокольчик», «</a:t>
                </a:r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наушники»</a:t>
                </a:r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3"/>
              <a:srcRect l="-1250" t="-1354" r="-1" b="1"/>
              <a:stretch/>
            </p:blipFill>
            <p:spPr>
              <a:xfrm>
                <a:off x="10485935" y="916809"/>
                <a:ext cx="1130992" cy="1297023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505055" y="2746515"/>
                <a:ext cx="1151793" cy="1306842"/>
              </a:xfrm>
              <a:prstGeom prst="rect">
                <a:avLst/>
              </a:prstGeom>
            </p:spPr>
          </p:pic>
          <p:grpSp>
            <p:nvGrpSpPr>
              <p:cNvPr id="5" name="Группа 4"/>
              <p:cNvGrpSpPr/>
              <p:nvPr/>
            </p:nvGrpSpPr>
            <p:grpSpPr>
              <a:xfrm>
                <a:off x="2423592" y="879656"/>
                <a:ext cx="7324438" cy="5040560"/>
                <a:chOff x="279005" y="96589"/>
                <a:chExt cx="8433734" cy="6417297"/>
              </a:xfrm>
            </p:grpSpPr>
            <p:grpSp>
              <p:nvGrpSpPr>
                <p:cNvPr id="6" name="Группа 5"/>
                <p:cNvGrpSpPr/>
                <p:nvPr/>
              </p:nvGrpSpPr>
              <p:grpSpPr>
                <a:xfrm>
                  <a:off x="282349" y="143890"/>
                  <a:ext cx="1463336" cy="1416374"/>
                  <a:chOff x="282349" y="143890"/>
                  <a:chExt cx="1463336" cy="1416374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282349" y="143890"/>
                    <a:ext cx="1463336" cy="1416374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7" name="Группа 26"/>
                  <p:cNvGrpSpPr/>
                  <p:nvPr/>
                </p:nvGrpSpPr>
                <p:grpSpPr>
                  <a:xfrm>
                    <a:off x="356766" y="395575"/>
                    <a:ext cx="1342274" cy="966391"/>
                    <a:chOff x="107504" y="404664"/>
                    <a:chExt cx="2058820" cy="1356719"/>
                  </a:xfrm>
                </p:grpSpPr>
                <p:sp>
                  <p:nvSpPr>
                    <p:cNvPr id="28" name="Трапеция 27"/>
                    <p:cNvSpPr/>
                    <p:nvPr/>
                  </p:nvSpPr>
                  <p:spPr>
                    <a:xfrm rot="5400000">
                      <a:off x="12144" y="926357"/>
                      <a:ext cx="504054" cy="313334"/>
                    </a:xfrm>
                    <a:prstGeom prst="trapezoid">
                      <a:avLst/>
                    </a:prstGeom>
                    <a:solidFill>
                      <a:srgbClr val="92D050"/>
                    </a:solidFill>
                    <a:ln w="25400" cap="flat" cmpd="sng" algn="ctr">
                      <a:solidFill>
                        <a:srgbClr val="92D05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Трапеция 28"/>
                    <p:cNvSpPr/>
                    <p:nvPr/>
                  </p:nvSpPr>
                  <p:spPr>
                    <a:xfrm rot="16200000">
                      <a:off x="1741699" y="910426"/>
                      <a:ext cx="504056" cy="345194"/>
                    </a:xfrm>
                    <a:prstGeom prst="trapezoid">
                      <a:avLst/>
                    </a:prstGeom>
                    <a:solidFill>
                      <a:srgbClr val="92D050"/>
                    </a:solidFill>
                    <a:ln w="25400" cap="flat" cmpd="sng" algn="ctr">
                      <a:solidFill>
                        <a:srgbClr val="92D05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pic>
                  <p:nvPicPr>
                    <p:cNvPr id="30" name="Picture 3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sharpenSoften amount="50000"/>
                              </a14:imgEffect>
                              <a14:imgEffect>
                                <a14:saturation sat="300000"/>
                              </a14:imgEffect>
                            </a14:imgLayer>
                          </a14:imgProps>
                        </a:ex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1181" t="11181" r="12922" b="10643"/>
                    <a:stretch/>
                  </p:blipFill>
                  <p:spPr bwMode="auto">
                    <a:xfrm>
                      <a:off x="237507" y="404664"/>
                      <a:ext cx="1756220" cy="135671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pic>
              <p:nvPicPr>
                <p:cNvPr id="7" name="Picture 4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005" y="1712884"/>
                  <a:ext cx="1470025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8" name="Picture 5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1809" y="1712884"/>
                  <a:ext cx="1470025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" name="Picture 6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11409" y="133815"/>
                  <a:ext cx="1470025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" name="Picture 7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2811" y="128239"/>
                  <a:ext cx="1463675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" name="Picture 8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8169" y="1752320"/>
                  <a:ext cx="1450975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" name="Picture 9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3810" y="128239"/>
                  <a:ext cx="1463675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" name="Picture 10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3810" y="1687961"/>
                  <a:ext cx="1517650" cy="15176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" name="Picture 11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64288" y="96589"/>
                  <a:ext cx="1506537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" name="Picture 12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0800" y="1712885"/>
                  <a:ext cx="1470025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" name="Picture 13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2910" y="5013176"/>
                  <a:ext cx="1487487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14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561" y="3402642"/>
                  <a:ext cx="1500187" cy="14636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" name="Рисунок 17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11409" y="3402642"/>
                  <a:ext cx="1469263" cy="1463167"/>
                </a:xfrm>
                <a:prstGeom prst="rect">
                  <a:avLst/>
                </a:prstGeom>
              </p:spPr>
            </p:pic>
            <p:pic>
              <p:nvPicPr>
                <p:cNvPr id="19" name="Рисунок 18"/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37769" y="5013176"/>
                  <a:ext cx="1469263" cy="1469263"/>
                </a:xfrm>
                <a:prstGeom prst="rect">
                  <a:avLst/>
                </a:prstGeom>
              </p:spPr>
            </p:pic>
            <p:pic>
              <p:nvPicPr>
                <p:cNvPr id="20" name="Рисунок 19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688196" y="3414445"/>
                  <a:ext cx="1572904" cy="1487553"/>
                </a:xfrm>
                <a:prstGeom prst="rect">
                  <a:avLst/>
                </a:prstGeom>
              </p:spPr>
            </p:pic>
            <p:pic>
              <p:nvPicPr>
                <p:cNvPr id="21" name="Рисунок 20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767451" y="5038526"/>
                  <a:ext cx="1493649" cy="1475360"/>
                </a:xfrm>
                <a:prstGeom prst="rect">
                  <a:avLst/>
                </a:prstGeom>
              </p:spPr>
            </p:pic>
            <p:pic>
              <p:nvPicPr>
                <p:cNvPr id="22" name="Рисунок 21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506217" y="5019273"/>
                  <a:ext cx="1469263" cy="1469263"/>
                </a:xfrm>
                <a:prstGeom prst="rect">
                  <a:avLst/>
                </a:prstGeom>
              </p:spPr>
            </p:pic>
            <p:pic>
              <p:nvPicPr>
                <p:cNvPr id="23" name="Рисунок 22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200800" y="5006746"/>
                  <a:ext cx="1511939" cy="1463167"/>
                </a:xfrm>
                <a:prstGeom prst="rect">
                  <a:avLst/>
                </a:prstGeom>
              </p:spPr>
            </p:pic>
            <p:pic>
              <p:nvPicPr>
                <p:cNvPr id="24" name="Рисунок 23"/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463541" y="3396546"/>
                  <a:ext cx="1511939" cy="1475360"/>
                </a:xfrm>
                <a:prstGeom prst="rect">
                  <a:avLst/>
                </a:prstGeom>
              </p:spPr>
            </p:pic>
            <p:pic>
              <p:nvPicPr>
                <p:cNvPr id="25" name="Рисунок 24"/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170697" y="3390450"/>
                  <a:ext cx="1530229" cy="1487553"/>
                </a:xfrm>
                <a:prstGeom prst="rect">
                  <a:avLst/>
                </a:prstGeom>
              </p:spPr>
            </p:pic>
          </p:grpSp>
          <p:pic>
            <p:nvPicPr>
              <p:cNvPr id="31" name="Рисунок 30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-22165" y="294583"/>
                <a:ext cx="2316681" cy="3097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829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19" name="Группа 18"/>
            <p:cNvGrpSpPr/>
            <p:nvPr/>
          </p:nvGrpSpPr>
          <p:grpSpPr>
            <a:xfrm>
              <a:off x="407368" y="188640"/>
              <a:ext cx="11353304" cy="6423834"/>
              <a:chOff x="263352" y="0"/>
              <a:chExt cx="11353304" cy="6423834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3431704" y="110938"/>
                <a:ext cx="6520438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Игровое упражнение «Дом на колёсах»</a:t>
                </a:r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8" name="Группа 17"/>
              <p:cNvGrpSpPr/>
              <p:nvPr/>
            </p:nvGrpSpPr>
            <p:grpSpPr>
              <a:xfrm>
                <a:off x="263352" y="0"/>
                <a:ext cx="11353304" cy="6423834"/>
                <a:chOff x="263352" y="0"/>
                <a:chExt cx="11353304" cy="6423834"/>
              </a:xfrm>
            </p:grpSpPr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3352" y="0"/>
                  <a:ext cx="2310584" cy="3097036"/>
                </a:xfrm>
                <a:prstGeom prst="rect">
                  <a:avLst/>
                </a:prstGeom>
              </p:spPr>
            </p:pic>
            <p:grpSp>
              <p:nvGrpSpPr>
                <p:cNvPr id="9" name="Группа 8"/>
                <p:cNvGrpSpPr/>
                <p:nvPr/>
              </p:nvGrpSpPr>
              <p:grpSpPr>
                <a:xfrm>
                  <a:off x="4947104" y="635528"/>
                  <a:ext cx="4102812" cy="2102646"/>
                  <a:chOff x="3042546" y="1387452"/>
                  <a:chExt cx="4102812" cy="2102646"/>
                </a:xfrm>
              </p:grpSpPr>
              <p:pic>
                <p:nvPicPr>
                  <p:cNvPr id="3" name="Рисунок 2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-3546" r="50000" b="-1"/>
                  <a:stretch/>
                </p:blipFill>
                <p:spPr>
                  <a:xfrm>
                    <a:off x="3042546" y="1387452"/>
                    <a:ext cx="3744416" cy="2102646"/>
                  </a:xfrm>
                  <a:prstGeom prst="rect">
                    <a:avLst/>
                  </a:prstGeom>
                </p:spPr>
              </p:pic>
              <p:pic>
                <p:nvPicPr>
                  <p:cNvPr id="6" name="Рисунок 5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l="96183" t="68810" r="-31" b="9908"/>
                  <a:stretch/>
                </p:blipFill>
                <p:spPr>
                  <a:xfrm>
                    <a:off x="6857326" y="2864828"/>
                    <a:ext cx="288032" cy="432048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0" name="Группа 9"/>
                <p:cNvGrpSpPr/>
                <p:nvPr/>
              </p:nvGrpSpPr>
              <p:grpSpPr>
                <a:xfrm>
                  <a:off x="2573936" y="2014439"/>
                  <a:ext cx="5688110" cy="2049152"/>
                  <a:chOff x="3719736" y="4005064"/>
                  <a:chExt cx="5688110" cy="2049152"/>
                </a:xfrm>
              </p:grpSpPr>
              <p:pic>
                <p:nvPicPr>
                  <p:cNvPr id="7" name="Рисунок 6"/>
                  <p:cNvPicPr>
                    <a:picLocks noChangeAspect="1"/>
                  </p:cNvPicPr>
                  <p:nvPr/>
                </p:nvPicPr>
                <p:blipFill rotWithShape="1">
                  <a:blip r:embed="rId5"/>
                  <a:srcRect t="-937" r="27862"/>
                  <a:stretch/>
                </p:blipFill>
                <p:spPr>
                  <a:xfrm>
                    <a:off x="3719736" y="4005064"/>
                    <a:ext cx="5400600" cy="2049152"/>
                  </a:xfrm>
                  <a:prstGeom prst="rect">
                    <a:avLst/>
                  </a:prstGeom>
                </p:spPr>
              </p:pic>
              <p:pic>
                <p:nvPicPr>
                  <p:cNvPr id="8" name="Рисунок 7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9121309" y="5445224"/>
                    <a:ext cx="286537" cy="432854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73256" y="4647056"/>
                  <a:ext cx="2007681" cy="1776778"/>
                </a:xfrm>
                <a:prstGeom prst="rect">
                  <a:avLst/>
                </a:prstGeom>
              </p:spPr>
            </p:pic>
            <p:pic>
              <p:nvPicPr>
                <p:cNvPr id="11" name="Рисунок 1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87932" y="4660477"/>
                  <a:ext cx="1959172" cy="1733848"/>
                </a:xfrm>
                <a:prstGeom prst="rect">
                  <a:avLst/>
                </a:prstGeom>
              </p:spPr>
            </p:pic>
            <p:pic>
              <p:nvPicPr>
                <p:cNvPr id="12" name="Рисунок 11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21138" y="4648957"/>
                  <a:ext cx="1955587" cy="1730676"/>
                </a:xfrm>
                <a:prstGeom prst="rect">
                  <a:avLst/>
                </a:prstGeom>
              </p:spPr>
            </p:pic>
            <p:pic>
              <p:nvPicPr>
                <p:cNvPr id="13" name="Рисунок 12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392144" y="4630969"/>
                  <a:ext cx="2025859" cy="1792865"/>
                </a:xfrm>
                <a:prstGeom prst="rect">
                  <a:avLst/>
                </a:prstGeom>
              </p:spPr>
            </p:pic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624392" y="817546"/>
                  <a:ext cx="1992264" cy="1759250"/>
                </a:xfrm>
                <a:prstGeom prst="rect">
                  <a:avLst/>
                </a:prstGeom>
              </p:spPr>
            </p:pic>
            <p:pic>
              <p:nvPicPr>
                <p:cNvPr id="15" name="Рисунок 14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624392" y="2700321"/>
                  <a:ext cx="1988203" cy="1794422"/>
                </a:xfrm>
                <a:prstGeom prst="rect">
                  <a:avLst/>
                </a:prstGeom>
              </p:spPr>
            </p:pic>
            <p:pic>
              <p:nvPicPr>
                <p:cNvPr id="16" name="Рисунок 15"/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624392" y="4615358"/>
                  <a:ext cx="1992264" cy="175925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08173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12" name="Группа 11"/>
            <p:cNvGrpSpPr/>
            <p:nvPr/>
          </p:nvGrpSpPr>
          <p:grpSpPr>
            <a:xfrm>
              <a:off x="623392" y="188640"/>
              <a:ext cx="10301491" cy="6371707"/>
              <a:chOff x="244682" y="131862"/>
              <a:chExt cx="10301491" cy="6371707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2675557" y="131862"/>
                <a:ext cx="7870616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1762125" algn="l"/>
                  </a:tabLst>
                </a:pPr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Игровое упражнение «Наши </a:t>
                </a:r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глазки отдыхают»</a:t>
                </a:r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2855640" y="836712"/>
                <a:ext cx="6984776" cy="5666857"/>
                <a:chOff x="2240699" y="271745"/>
                <a:chExt cx="7671205" cy="6453434"/>
              </a:xfrm>
            </p:grpSpPr>
            <p:pic>
              <p:nvPicPr>
                <p:cNvPr id="4" name="Рисунок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5400000">
                  <a:off x="2982082" y="-361893"/>
                  <a:ext cx="2025373" cy="3311849"/>
                </a:xfrm>
                <a:prstGeom prst="rect">
                  <a:avLst/>
                </a:prstGeom>
              </p:spPr>
            </p:pic>
            <p:pic>
              <p:nvPicPr>
                <p:cNvPr id="5" name="Рисунок 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7139847" y="-379091"/>
                  <a:ext cx="2010176" cy="3311848"/>
                </a:xfrm>
                <a:prstGeom prst="rect">
                  <a:avLst/>
                </a:prstGeom>
              </p:spPr>
            </p:pic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250880" y="2460217"/>
                  <a:ext cx="3508140" cy="1296000"/>
                </a:xfrm>
                <a:prstGeom prst="rect">
                  <a:avLst/>
                </a:prstGeom>
              </p:spPr>
            </p:pic>
            <p:pic>
              <p:nvPicPr>
                <p:cNvPr id="7" name="Рисунок 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25444" y="2492896"/>
                  <a:ext cx="3486460" cy="1296000"/>
                </a:xfrm>
                <a:prstGeom prst="rect">
                  <a:avLst/>
                </a:prstGeom>
              </p:spPr>
            </p:pic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40699" y="3959809"/>
                  <a:ext cx="3457666" cy="1296000"/>
                </a:xfrm>
                <a:prstGeom prst="rect">
                  <a:avLst/>
                </a:prstGeom>
              </p:spPr>
            </p:pic>
            <p:pic>
              <p:nvPicPr>
                <p:cNvPr id="9" name="Рисунок 8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77966" y="3949806"/>
                  <a:ext cx="3533938" cy="1296000"/>
                </a:xfrm>
                <a:prstGeom prst="rect">
                  <a:avLst/>
                </a:prstGeom>
              </p:spPr>
            </p:pic>
            <p:pic>
              <p:nvPicPr>
                <p:cNvPr id="10" name="Рисунок 9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97005" y="5383943"/>
                  <a:ext cx="3596952" cy="1341236"/>
                </a:xfrm>
                <a:prstGeom prst="rect">
                  <a:avLst/>
                </a:prstGeom>
              </p:spPr>
            </p:pic>
          </p:grpSp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4682" y="224365"/>
                <a:ext cx="2310584" cy="309703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7188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Группа 4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41" name="Группа 40"/>
            <p:cNvGrpSpPr/>
            <p:nvPr/>
          </p:nvGrpSpPr>
          <p:grpSpPr>
            <a:xfrm>
              <a:off x="191344" y="188640"/>
              <a:ext cx="11864102" cy="6483612"/>
              <a:chOff x="263352" y="120874"/>
              <a:chExt cx="11864102" cy="6483612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1724554" y="120874"/>
                <a:ext cx="9050683" cy="5564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28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Игровое упражнение «Угадай </a:t>
                </a:r>
                <a:r>
                  <a:rPr lang="ru-RU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слово и определи звуки»</a:t>
                </a:r>
                <a:endParaRPr lang="ru-RU" sz="2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96762" y="889765"/>
                <a:ext cx="5364945" cy="2743438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43136" y="3789040"/>
                <a:ext cx="4272195" cy="2815446"/>
              </a:xfrm>
              <a:prstGeom prst="rect">
                <a:avLst/>
              </a:prstGeom>
            </p:spPr>
          </p:pic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3352" y="188640"/>
                <a:ext cx="1648667" cy="2204007"/>
              </a:xfrm>
              <a:prstGeom prst="rect">
                <a:avLst/>
              </a:prstGeom>
            </p:spPr>
          </p:pic>
          <p:grpSp>
            <p:nvGrpSpPr>
              <p:cNvPr id="7" name="Группа 6"/>
              <p:cNvGrpSpPr/>
              <p:nvPr/>
            </p:nvGrpSpPr>
            <p:grpSpPr>
              <a:xfrm>
                <a:off x="7392144" y="1261641"/>
                <a:ext cx="4735310" cy="1555935"/>
                <a:chOff x="310446" y="135294"/>
                <a:chExt cx="8221994" cy="2262680"/>
              </a:xfrm>
            </p:grpSpPr>
            <p:grpSp>
              <p:nvGrpSpPr>
                <p:cNvPr id="8" name="Группа 7"/>
                <p:cNvGrpSpPr/>
                <p:nvPr/>
              </p:nvGrpSpPr>
              <p:grpSpPr>
                <a:xfrm>
                  <a:off x="467543" y="251592"/>
                  <a:ext cx="7579937" cy="2039947"/>
                  <a:chOff x="108089" y="85674"/>
                  <a:chExt cx="8442007" cy="2695191"/>
                </a:xfrm>
              </p:grpSpPr>
              <p:pic>
                <p:nvPicPr>
                  <p:cNvPr id="1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8089" y="644660"/>
                    <a:ext cx="1240097" cy="1216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28018" y="793265"/>
                    <a:ext cx="760648" cy="110668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2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418059">
                    <a:off x="1914026" y="1481159"/>
                    <a:ext cx="824119" cy="3286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62252" y="1406300"/>
                    <a:ext cx="895952" cy="47832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4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12039" y="1922157"/>
                    <a:ext cx="793690" cy="42522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5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356333" y="1608904"/>
                    <a:ext cx="704349" cy="8136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6" name="Picture 8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24137" y="1738067"/>
                    <a:ext cx="558006" cy="3286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7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02770" y="1204556"/>
                    <a:ext cx="689357" cy="6684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8" name="Picture 10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82143" y="1922157"/>
                    <a:ext cx="594554" cy="85870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9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42793" y="1708684"/>
                    <a:ext cx="553715" cy="3286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0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93083" y="1687114"/>
                    <a:ext cx="524197" cy="3286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1" name="Picture 15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924195" y="1192995"/>
                    <a:ext cx="548760" cy="65597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2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847053" y="1902374"/>
                    <a:ext cx="703043" cy="74484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43319" y="85674"/>
                    <a:ext cx="859148" cy="8561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20192489">
                    <a:off x="1934085" y="765161"/>
                    <a:ext cx="916837" cy="45720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25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44208" y="1516503"/>
                    <a:ext cx="681570" cy="7475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9" name="Прямоугольник 8"/>
                <p:cNvSpPr/>
                <p:nvPr/>
              </p:nvSpPr>
              <p:spPr>
                <a:xfrm>
                  <a:off x="310446" y="135294"/>
                  <a:ext cx="8221994" cy="2262680"/>
                </a:xfrm>
                <a:prstGeom prst="rect">
                  <a:avLst/>
                </a:prstGeom>
                <a:noFill/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" name="Группа 2"/>
              <p:cNvGrpSpPr/>
              <p:nvPr/>
            </p:nvGrpSpPr>
            <p:grpSpPr>
              <a:xfrm>
                <a:off x="7531387" y="3057234"/>
                <a:ext cx="2406027" cy="2458984"/>
                <a:chOff x="7531387" y="3057234"/>
                <a:chExt cx="2406027" cy="2458984"/>
              </a:xfrm>
            </p:grpSpPr>
            <p:grpSp>
              <p:nvGrpSpPr>
                <p:cNvPr id="26" name="Группа 25"/>
                <p:cNvGrpSpPr/>
                <p:nvPr/>
              </p:nvGrpSpPr>
              <p:grpSpPr>
                <a:xfrm>
                  <a:off x="7531387" y="3057234"/>
                  <a:ext cx="1122363" cy="1122363"/>
                  <a:chOff x="1071977" y="1121865"/>
                  <a:chExt cx="1122363" cy="1122363"/>
                </a:xfrm>
              </p:grpSpPr>
              <p:pic>
                <p:nvPicPr>
                  <p:cNvPr id="27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1977" y="1121865"/>
                    <a:ext cx="1122363" cy="11223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grpSp>
                <p:nvGrpSpPr>
                  <p:cNvPr id="28" name="Группа 27"/>
                  <p:cNvGrpSpPr/>
                  <p:nvPr/>
                </p:nvGrpSpPr>
                <p:grpSpPr>
                  <a:xfrm>
                    <a:off x="1351462" y="1252959"/>
                    <a:ext cx="563395" cy="638859"/>
                    <a:chOff x="1351462" y="1252959"/>
                    <a:chExt cx="563395" cy="638859"/>
                  </a:xfrm>
                </p:grpSpPr>
                <p:pic>
                  <p:nvPicPr>
                    <p:cNvPr id="2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351462" y="1252959"/>
                      <a:ext cx="563395" cy="6388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0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1508541" y="1696300"/>
                      <a:ext cx="249237" cy="1651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grpSp>
              <p:nvGrpSpPr>
                <p:cNvPr id="31" name="Группа 30"/>
                <p:cNvGrpSpPr/>
                <p:nvPr/>
              </p:nvGrpSpPr>
              <p:grpSpPr>
                <a:xfrm>
                  <a:off x="8783286" y="3070487"/>
                  <a:ext cx="1122363" cy="1122363"/>
                  <a:chOff x="1071977" y="1121865"/>
                  <a:chExt cx="1122363" cy="1122363"/>
                </a:xfrm>
              </p:grpSpPr>
              <p:pic>
                <p:nvPicPr>
                  <p:cNvPr id="32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1977" y="1121865"/>
                    <a:ext cx="1122363" cy="11223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3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97201" y="1263876"/>
                    <a:ext cx="871913" cy="83834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4" name="Группа 33"/>
                <p:cNvGrpSpPr/>
                <p:nvPr/>
              </p:nvGrpSpPr>
              <p:grpSpPr>
                <a:xfrm>
                  <a:off x="8851564" y="4419251"/>
                  <a:ext cx="1085850" cy="1096963"/>
                  <a:chOff x="107504" y="116632"/>
                  <a:chExt cx="1085850" cy="1096963"/>
                </a:xfrm>
              </p:grpSpPr>
              <p:pic>
                <p:nvPicPr>
                  <p:cNvPr id="35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07504" y="116632"/>
                    <a:ext cx="1085850" cy="10969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6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3931" y="272683"/>
                    <a:ext cx="812996" cy="784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grpSp>
              <p:nvGrpSpPr>
                <p:cNvPr id="37" name="Группа 36"/>
                <p:cNvGrpSpPr/>
                <p:nvPr/>
              </p:nvGrpSpPr>
              <p:grpSpPr>
                <a:xfrm>
                  <a:off x="7557299" y="4419255"/>
                  <a:ext cx="1090613" cy="1096963"/>
                  <a:chOff x="86337" y="188640"/>
                  <a:chExt cx="1090613" cy="1096963"/>
                </a:xfrm>
              </p:grpSpPr>
              <p:pic>
                <p:nvPicPr>
                  <p:cNvPr id="38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6337" y="188640"/>
                    <a:ext cx="1090613" cy="10969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39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0834" y="420412"/>
                    <a:ext cx="560387" cy="63341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0" name="Прямоугольник 39"/>
              <p:cNvSpPr/>
              <p:nvPr/>
            </p:nvSpPr>
            <p:spPr>
              <a:xfrm>
                <a:off x="10324999" y="3077130"/>
                <a:ext cx="1107208" cy="1130249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39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78</Words>
  <Application>Microsoft Office PowerPoint</Application>
  <PresentationFormat>Широкоэкранный</PresentationFormat>
  <Paragraphs>12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63</cp:revision>
  <dcterms:created xsi:type="dcterms:W3CDTF">2023-10-23T10:11:23Z</dcterms:created>
  <dcterms:modified xsi:type="dcterms:W3CDTF">2023-11-15T10:55:32Z</dcterms:modified>
</cp:coreProperties>
</file>