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5"/>
  </p:notesMasterIdLst>
  <p:sldIdLst>
    <p:sldId id="256" r:id="rId2"/>
    <p:sldId id="257" r:id="rId3"/>
    <p:sldId id="302" r:id="rId4"/>
    <p:sldId id="298" r:id="rId5"/>
    <p:sldId id="276" r:id="rId6"/>
    <p:sldId id="295" r:id="rId7"/>
    <p:sldId id="296" r:id="rId8"/>
    <p:sldId id="323" r:id="rId9"/>
    <p:sldId id="322" r:id="rId10"/>
    <p:sldId id="321" r:id="rId11"/>
    <p:sldId id="320" r:id="rId12"/>
    <p:sldId id="262" r:id="rId13"/>
    <p:sldId id="313" r:id="rId14"/>
    <p:sldId id="259" r:id="rId15"/>
    <p:sldId id="260" r:id="rId16"/>
    <p:sldId id="293" r:id="rId17"/>
    <p:sldId id="273" r:id="rId18"/>
    <p:sldId id="274" r:id="rId19"/>
    <p:sldId id="303" r:id="rId20"/>
    <p:sldId id="278" r:id="rId21"/>
    <p:sldId id="312" r:id="rId22"/>
    <p:sldId id="280" r:id="rId23"/>
    <p:sldId id="27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 autoAdjust="0"/>
    <p:restoredTop sz="94695" autoAdjust="0"/>
  </p:normalViewPr>
  <p:slideViewPr>
    <p:cSldViewPr>
      <p:cViewPr>
        <p:scale>
          <a:sx n="80" d="100"/>
          <a:sy n="80" d="100"/>
        </p:scale>
        <p:origin x="-8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06E7A-67DD-4AC7-A932-AD29226F4D4D}" type="doc">
      <dgm:prSet loTypeId="urn:microsoft.com/office/officeart/2005/8/layout/radial1" loCatId="cycle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B7CDE046-5AAF-4F8E-BAE6-EE5EDF43FD4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Участники проекта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346722D-141A-43E1-BA2D-C1FEAF1287BB}" type="parTrans" cxnId="{E5293899-DA19-48A4-A339-4E8A9E0ACC63}">
      <dgm:prSet/>
      <dgm:spPr/>
      <dgm:t>
        <a:bodyPr/>
        <a:lstStyle/>
        <a:p>
          <a:endParaRPr lang="ru-RU"/>
        </a:p>
      </dgm:t>
    </dgm:pt>
    <dgm:pt modelId="{54F5F4E9-D50E-4A30-A70F-66973D215B64}" type="sibTrans" cxnId="{E5293899-DA19-48A4-A339-4E8A9E0ACC63}">
      <dgm:prSet/>
      <dgm:spPr/>
      <dgm:t>
        <a:bodyPr/>
        <a:lstStyle/>
        <a:p>
          <a:endParaRPr lang="ru-RU"/>
        </a:p>
      </dgm:t>
    </dgm:pt>
    <dgm:pt modelId="{DB31CA59-79D2-4522-9B14-A0BB8975E1F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Дети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B794BA7-2AD2-4AA9-BDF5-B1171296B28F}" type="parTrans" cxnId="{A92B2545-B05E-4560-8505-0B05700B862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D9E41973-8848-4790-94D5-930C7CFAA160}" type="sibTrans" cxnId="{A92B2545-B05E-4560-8505-0B05700B8625}">
      <dgm:prSet/>
      <dgm:spPr/>
      <dgm:t>
        <a:bodyPr/>
        <a:lstStyle/>
        <a:p>
          <a:endParaRPr lang="ru-RU"/>
        </a:p>
      </dgm:t>
    </dgm:pt>
    <dgm:pt modelId="{08D335C6-30AC-451F-BDF5-BE7D06A63B0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Воспитатели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F4554BE-9552-4576-A420-A184881B314A}" type="parTrans" cxnId="{EF7B5A61-2C90-4E51-A36F-8CDD6A81E474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14651D8B-72EA-480D-BC3C-E26BFCDDA8E4}" type="sibTrans" cxnId="{EF7B5A61-2C90-4E51-A36F-8CDD6A81E474}">
      <dgm:prSet/>
      <dgm:spPr/>
      <dgm:t>
        <a:bodyPr/>
        <a:lstStyle/>
        <a:p>
          <a:endParaRPr lang="ru-RU"/>
        </a:p>
      </dgm:t>
    </dgm:pt>
    <dgm:pt modelId="{DF979020-A4C1-4845-980E-FC0C4611338F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076172D-943C-4B9C-8FA6-7C43D784A5B7}" type="parTrans" cxnId="{2C187368-5C8E-4BF3-92C0-AAC9938027D6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6DF932E4-D649-47E8-B619-B0C2CAA94420}" type="sibTrans" cxnId="{2C187368-5C8E-4BF3-92C0-AAC9938027D6}">
      <dgm:prSet/>
      <dgm:spPr/>
      <dgm:t>
        <a:bodyPr/>
        <a:lstStyle/>
        <a:p>
          <a:endParaRPr lang="ru-RU"/>
        </a:p>
      </dgm:t>
    </dgm:pt>
    <dgm:pt modelId="{CE349E3A-A1AD-428A-87ED-D36AA2058341}" type="pres">
      <dgm:prSet presAssocID="{3D306E7A-67DD-4AC7-A932-AD29226F4D4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F701FC-4288-41E9-A95A-7DAD48A6E4DB}" type="pres">
      <dgm:prSet presAssocID="{B7CDE046-5AAF-4F8E-BAE6-EE5EDF43FD4E}" presName="centerShape" presStyleLbl="node0" presStyleIdx="0" presStyleCnt="1" custScaleX="117440" custScaleY="113718"/>
      <dgm:spPr/>
      <dgm:t>
        <a:bodyPr/>
        <a:lstStyle/>
        <a:p>
          <a:endParaRPr lang="ru-RU"/>
        </a:p>
      </dgm:t>
    </dgm:pt>
    <dgm:pt modelId="{8A3C9BE0-8F98-483D-96EA-AE9D7619A3FB}" type="pres">
      <dgm:prSet presAssocID="{8B794BA7-2AD2-4AA9-BDF5-B1171296B28F}" presName="Name9" presStyleLbl="parChTrans1D2" presStyleIdx="0" presStyleCnt="3"/>
      <dgm:spPr/>
      <dgm:t>
        <a:bodyPr/>
        <a:lstStyle/>
        <a:p>
          <a:endParaRPr lang="ru-RU"/>
        </a:p>
      </dgm:t>
    </dgm:pt>
    <dgm:pt modelId="{AC3C4175-3D86-4ED5-AB5C-41D12B7DA175}" type="pres">
      <dgm:prSet presAssocID="{8B794BA7-2AD2-4AA9-BDF5-B1171296B28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DCEB8804-75B8-4F4E-BF95-44B4B9F15CCF}" type="pres">
      <dgm:prSet presAssocID="{DB31CA59-79D2-4522-9B14-A0BB8975E1F1}" presName="node" presStyleLbl="node1" presStyleIdx="0" presStyleCnt="3" custScaleX="90729" custScaleY="88121" custRadScaleRad="101112" custRadScaleInc="-7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9E07B-CF58-42C9-ABB2-275146959513}" type="pres">
      <dgm:prSet presAssocID="{2F4554BE-9552-4576-A420-A184881B314A}" presName="Name9" presStyleLbl="parChTrans1D2" presStyleIdx="1" presStyleCnt="3"/>
      <dgm:spPr/>
      <dgm:t>
        <a:bodyPr/>
        <a:lstStyle/>
        <a:p>
          <a:endParaRPr lang="ru-RU"/>
        </a:p>
      </dgm:t>
    </dgm:pt>
    <dgm:pt modelId="{35045CE5-1554-4FBB-BD8D-9FE9F8CA0E26}" type="pres">
      <dgm:prSet presAssocID="{2F4554BE-9552-4576-A420-A184881B314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ABEC386C-5CF8-42C1-B034-70EE21B42B85}" type="pres">
      <dgm:prSet presAssocID="{08D335C6-30AC-451F-BDF5-BE7D06A63B01}" presName="node" presStyleLbl="node1" presStyleIdx="1" presStyleCnt="3" custScaleX="132171" custScaleY="124032" custRadScaleRad="103698" custRadScaleInc="4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C4679-A478-4555-8956-76F2BB449EEC}" type="pres">
      <dgm:prSet presAssocID="{3076172D-943C-4B9C-8FA6-7C43D784A5B7}" presName="Name9" presStyleLbl="parChTrans1D2" presStyleIdx="2" presStyleCnt="3"/>
      <dgm:spPr/>
      <dgm:t>
        <a:bodyPr/>
        <a:lstStyle/>
        <a:p>
          <a:endParaRPr lang="ru-RU"/>
        </a:p>
      </dgm:t>
    </dgm:pt>
    <dgm:pt modelId="{D46AA211-C97F-4388-81A0-139FD52DBB36}" type="pres">
      <dgm:prSet presAssocID="{3076172D-943C-4B9C-8FA6-7C43D784A5B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FE3FE41C-FEEF-42CE-8892-682330AFF455}" type="pres">
      <dgm:prSet presAssocID="{DF979020-A4C1-4845-980E-FC0C4611338F}" presName="node" presStyleLbl="node1" presStyleIdx="2" presStyleCnt="3" custScaleX="112596" custScaleY="111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7B5A61-2C90-4E51-A36F-8CDD6A81E474}" srcId="{B7CDE046-5AAF-4F8E-BAE6-EE5EDF43FD4E}" destId="{08D335C6-30AC-451F-BDF5-BE7D06A63B01}" srcOrd="1" destOrd="0" parTransId="{2F4554BE-9552-4576-A420-A184881B314A}" sibTransId="{14651D8B-72EA-480D-BC3C-E26BFCDDA8E4}"/>
    <dgm:cxn modelId="{2C187368-5C8E-4BF3-92C0-AAC9938027D6}" srcId="{B7CDE046-5AAF-4F8E-BAE6-EE5EDF43FD4E}" destId="{DF979020-A4C1-4845-980E-FC0C4611338F}" srcOrd="2" destOrd="0" parTransId="{3076172D-943C-4B9C-8FA6-7C43D784A5B7}" sibTransId="{6DF932E4-D649-47E8-B619-B0C2CAA94420}"/>
    <dgm:cxn modelId="{E5293899-DA19-48A4-A339-4E8A9E0ACC63}" srcId="{3D306E7A-67DD-4AC7-A932-AD29226F4D4D}" destId="{B7CDE046-5AAF-4F8E-BAE6-EE5EDF43FD4E}" srcOrd="0" destOrd="0" parTransId="{D346722D-141A-43E1-BA2D-C1FEAF1287BB}" sibTransId="{54F5F4E9-D50E-4A30-A70F-66973D215B64}"/>
    <dgm:cxn modelId="{92B02C58-85DE-4834-95BB-9F446B649D4B}" type="presOf" srcId="{08D335C6-30AC-451F-BDF5-BE7D06A63B01}" destId="{ABEC386C-5CF8-42C1-B034-70EE21B42B85}" srcOrd="0" destOrd="0" presId="urn:microsoft.com/office/officeart/2005/8/layout/radial1"/>
    <dgm:cxn modelId="{0457A772-E45F-475E-B3ED-7556D5E66273}" type="presOf" srcId="{2F4554BE-9552-4576-A420-A184881B314A}" destId="{35045CE5-1554-4FBB-BD8D-9FE9F8CA0E26}" srcOrd="1" destOrd="0" presId="urn:microsoft.com/office/officeart/2005/8/layout/radial1"/>
    <dgm:cxn modelId="{4BDC30D9-C015-4B3B-8AE8-4E2A83E48B06}" type="presOf" srcId="{DB31CA59-79D2-4522-9B14-A0BB8975E1F1}" destId="{DCEB8804-75B8-4F4E-BF95-44B4B9F15CCF}" srcOrd="0" destOrd="0" presId="urn:microsoft.com/office/officeart/2005/8/layout/radial1"/>
    <dgm:cxn modelId="{77AE9B17-9B43-4123-B20C-C9FF50F16A9D}" type="presOf" srcId="{3076172D-943C-4B9C-8FA6-7C43D784A5B7}" destId="{D46AA211-C97F-4388-81A0-139FD52DBB36}" srcOrd="1" destOrd="0" presId="urn:microsoft.com/office/officeart/2005/8/layout/radial1"/>
    <dgm:cxn modelId="{72462DB6-6732-4784-A91A-FF0F1286F92F}" type="presOf" srcId="{8B794BA7-2AD2-4AA9-BDF5-B1171296B28F}" destId="{AC3C4175-3D86-4ED5-AB5C-41D12B7DA175}" srcOrd="1" destOrd="0" presId="urn:microsoft.com/office/officeart/2005/8/layout/radial1"/>
    <dgm:cxn modelId="{A92B2545-B05E-4560-8505-0B05700B8625}" srcId="{B7CDE046-5AAF-4F8E-BAE6-EE5EDF43FD4E}" destId="{DB31CA59-79D2-4522-9B14-A0BB8975E1F1}" srcOrd="0" destOrd="0" parTransId="{8B794BA7-2AD2-4AA9-BDF5-B1171296B28F}" sibTransId="{D9E41973-8848-4790-94D5-930C7CFAA160}"/>
    <dgm:cxn modelId="{03D74FF6-0FB8-48A0-B7D8-1012B386B3E0}" type="presOf" srcId="{DF979020-A4C1-4845-980E-FC0C4611338F}" destId="{FE3FE41C-FEEF-42CE-8892-682330AFF455}" srcOrd="0" destOrd="0" presId="urn:microsoft.com/office/officeart/2005/8/layout/radial1"/>
    <dgm:cxn modelId="{13B81F96-E628-4F7F-B693-3AFE32B91007}" type="presOf" srcId="{8B794BA7-2AD2-4AA9-BDF5-B1171296B28F}" destId="{8A3C9BE0-8F98-483D-96EA-AE9D7619A3FB}" srcOrd="0" destOrd="0" presId="urn:microsoft.com/office/officeart/2005/8/layout/radial1"/>
    <dgm:cxn modelId="{51B82D9F-B2AA-4DCD-B69D-FBE7CCC510FB}" type="presOf" srcId="{B7CDE046-5AAF-4F8E-BAE6-EE5EDF43FD4E}" destId="{6EF701FC-4288-41E9-A95A-7DAD48A6E4DB}" srcOrd="0" destOrd="0" presId="urn:microsoft.com/office/officeart/2005/8/layout/radial1"/>
    <dgm:cxn modelId="{3270AC99-5990-4CEE-8ECB-4444B87CE03C}" type="presOf" srcId="{2F4554BE-9552-4576-A420-A184881B314A}" destId="{6C09E07B-CF58-42C9-ABB2-275146959513}" srcOrd="0" destOrd="0" presId="urn:microsoft.com/office/officeart/2005/8/layout/radial1"/>
    <dgm:cxn modelId="{75EBFCEA-7A92-411A-931E-78B9736FE2D2}" type="presOf" srcId="{3076172D-943C-4B9C-8FA6-7C43D784A5B7}" destId="{0FFC4679-A478-4555-8956-76F2BB449EEC}" srcOrd="0" destOrd="0" presId="urn:microsoft.com/office/officeart/2005/8/layout/radial1"/>
    <dgm:cxn modelId="{26DCF7D9-646A-449A-A324-9E00FD7DB6E9}" type="presOf" srcId="{3D306E7A-67DD-4AC7-A932-AD29226F4D4D}" destId="{CE349E3A-A1AD-428A-87ED-D36AA2058341}" srcOrd="0" destOrd="0" presId="urn:microsoft.com/office/officeart/2005/8/layout/radial1"/>
    <dgm:cxn modelId="{415676A4-D7A0-4B9D-ADFC-6B821660ADFC}" type="presParOf" srcId="{CE349E3A-A1AD-428A-87ED-D36AA2058341}" destId="{6EF701FC-4288-41E9-A95A-7DAD48A6E4DB}" srcOrd="0" destOrd="0" presId="urn:microsoft.com/office/officeart/2005/8/layout/radial1"/>
    <dgm:cxn modelId="{4A9F3562-D2F0-4B59-9BFD-323E153D353F}" type="presParOf" srcId="{CE349E3A-A1AD-428A-87ED-D36AA2058341}" destId="{8A3C9BE0-8F98-483D-96EA-AE9D7619A3FB}" srcOrd="1" destOrd="0" presId="urn:microsoft.com/office/officeart/2005/8/layout/radial1"/>
    <dgm:cxn modelId="{383786CF-9D84-4370-8D4D-A14691CC0786}" type="presParOf" srcId="{8A3C9BE0-8F98-483D-96EA-AE9D7619A3FB}" destId="{AC3C4175-3D86-4ED5-AB5C-41D12B7DA175}" srcOrd="0" destOrd="0" presId="urn:microsoft.com/office/officeart/2005/8/layout/radial1"/>
    <dgm:cxn modelId="{D943DF62-2625-4253-BD83-B7D217B9FCC4}" type="presParOf" srcId="{CE349E3A-A1AD-428A-87ED-D36AA2058341}" destId="{DCEB8804-75B8-4F4E-BF95-44B4B9F15CCF}" srcOrd="2" destOrd="0" presId="urn:microsoft.com/office/officeart/2005/8/layout/radial1"/>
    <dgm:cxn modelId="{BD921C83-2D32-4C94-9D7B-2C09C43D2AD3}" type="presParOf" srcId="{CE349E3A-A1AD-428A-87ED-D36AA2058341}" destId="{6C09E07B-CF58-42C9-ABB2-275146959513}" srcOrd="3" destOrd="0" presId="urn:microsoft.com/office/officeart/2005/8/layout/radial1"/>
    <dgm:cxn modelId="{0D97C14D-DCE5-440A-9FCC-B23603318E66}" type="presParOf" srcId="{6C09E07B-CF58-42C9-ABB2-275146959513}" destId="{35045CE5-1554-4FBB-BD8D-9FE9F8CA0E26}" srcOrd="0" destOrd="0" presId="urn:microsoft.com/office/officeart/2005/8/layout/radial1"/>
    <dgm:cxn modelId="{228930D7-1CEA-4422-8515-00F38556EE20}" type="presParOf" srcId="{CE349E3A-A1AD-428A-87ED-D36AA2058341}" destId="{ABEC386C-5CF8-42C1-B034-70EE21B42B85}" srcOrd="4" destOrd="0" presId="urn:microsoft.com/office/officeart/2005/8/layout/radial1"/>
    <dgm:cxn modelId="{D6365FEA-E471-4B1D-B714-BDC60F71B47A}" type="presParOf" srcId="{CE349E3A-A1AD-428A-87ED-D36AA2058341}" destId="{0FFC4679-A478-4555-8956-76F2BB449EEC}" srcOrd="5" destOrd="0" presId="urn:microsoft.com/office/officeart/2005/8/layout/radial1"/>
    <dgm:cxn modelId="{DE1170D1-3141-44AD-8129-45D8E57483C3}" type="presParOf" srcId="{0FFC4679-A478-4555-8956-76F2BB449EEC}" destId="{D46AA211-C97F-4388-81A0-139FD52DBB36}" srcOrd="0" destOrd="0" presId="urn:microsoft.com/office/officeart/2005/8/layout/radial1"/>
    <dgm:cxn modelId="{D130B3B4-9A28-4B39-A678-83EDD632C457}" type="presParOf" srcId="{CE349E3A-A1AD-428A-87ED-D36AA2058341}" destId="{FE3FE41C-FEEF-42CE-8892-682330AFF455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701FC-4288-41E9-A95A-7DAD48A6E4DB}">
      <dsp:nvSpPr>
        <dsp:cNvPr id="0" name=""/>
        <dsp:cNvSpPr/>
      </dsp:nvSpPr>
      <dsp:spPr>
        <a:xfrm>
          <a:off x="2384280" y="2207879"/>
          <a:ext cx="2245128" cy="217397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Участники проекта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13071" y="2526250"/>
        <a:ext cx="1587546" cy="1537231"/>
      </dsp:txXfrm>
    </dsp:sp>
    <dsp:sp modelId="{8A3C9BE0-8F98-483D-96EA-AE9D7619A3FB}">
      <dsp:nvSpPr>
        <dsp:cNvPr id="0" name=""/>
        <dsp:cNvSpPr/>
      </dsp:nvSpPr>
      <dsp:spPr>
        <a:xfrm rot="16171609">
          <a:off x="3215808" y="1904280"/>
          <a:ext cx="559498" cy="47787"/>
        </a:xfrm>
        <a:custGeom>
          <a:avLst/>
          <a:gdLst/>
          <a:ahLst/>
          <a:cxnLst/>
          <a:rect l="0" t="0" r="0" b="0"/>
          <a:pathLst>
            <a:path>
              <a:moveTo>
                <a:pt x="0" y="23893"/>
              </a:moveTo>
              <a:lnTo>
                <a:pt x="559498" y="23893"/>
              </a:lnTo>
            </a:path>
          </a:pathLst>
        </a:custGeom>
        <a:noFill/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3481570" y="1914186"/>
        <a:ext cx="27974" cy="27974"/>
      </dsp:txXfrm>
    </dsp:sp>
    <dsp:sp modelId="{DCEB8804-75B8-4F4E-BF95-44B4B9F15CCF}">
      <dsp:nvSpPr>
        <dsp:cNvPr id="0" name=""/>
        <dsp:cNvSpPr/>
      </dsp:nvSpPr>
      <dsp:spPr>
        <a:xfrm>
          <a:off x="2619047" y="-36168"/>
          <a:ext cx="1734487" cy="16846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Дети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3057" y="210540"/>
        <a:ext cx="1226467" cy="1191213"/>
      </dsp:txXfrm>
    </dsp:sp>
    <dsp:sp modelId="{6C09E07B-CF58-42C9-ABB2-275146959513}">
      <dsp:nvSpPr>
        <dsp:cNvPr id="0" name=""/>
        <dsp:cNvSpPr/>
      </dsp:nvSpPr>
      <dsp:spPr>
        <a:xfrm rot="1793235">
          <a:off x="4462786" y="3860954"/>
          <a:ext cx="141195" cy="47787"/>
        </a:xfrm>
        <a:custGeom>
          <a:avLst/>
          <a:gdLst/>
          <a:ahLst/>
          <a:cxnLst/>
          <a:rect l="0" t="0" r="0" b="0"/>
          <a:pathLst>
            <a:path>
              <a:moveTo>
                <a:pt x="0" y="23893"/>
              </a:moveTo>
              <a:lnTo>
                <a:pt x="141195" y="23893"/>
              </a:lnTo>
            </a:path>
          </a:pathLst>
        </a:custGeom>
        <a:noFill/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529854" y="3881318"/>
        <a:ext cx="7059" cy="7059"/>
      </dsp:txXfrm>
    </dsp:sp>
    <dsp:sp modelId="{ABEC386C-5CF8-42C1-B034-70EE21B42B85}">
      <dsp:nvSpPr>
        <dsp:cNvPr id="0" name=""/>
        <dsp:cNvSpPr/>
      </dsp:nvSpPr>
      <dsp:spPr>
        <a:xfrm>
          <a:off x="4408594" y="3353651"/>
          <a:ext cx="2526744" cy="23711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Воспитатели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78627" y="3700898"/>
        <a:ext cx="1786678" cy="1676655"/>
      </dsp:txXfrm>
    </dsp:sp>
    <dsp:sp modelId="{0FFC4679-A478-4555-8956-76F2BB449EEC}">
      <dsp:nvSpPr>
        <dsp:cNvPr id="0" name=""/>
        <dsp:cNvSpPr/>
      </dsp:nvSpPr>
      <dsp:spPr>
        <a:xfrm rot="9000000">
          <a:off x="2261186" y="3903064"/>
          <a:ext cx="301683" cy="47787"/>
        </a:xfrm>
        <a:custGeom>
          <a:avLst/>
          <a:gdLst/>
          <a:ahLst/>
          <a:cxnLst/>
          <a:rect l="0" t="0" r="0" b="0"/>
          <a:pathLst>
            <a:path>
              <a:moveTo>
                <a:pt x="0" y="23893"/>
              </a:moveTo>
              <a:lnTo>
                <a:pt x="301683" y="23893"/>
              </a:lnTo>
            </a:path>
          </a:pathLst>
        </a:custGeom>
        <a:noFill/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2404486" y="3919416"/>
        <a:ext cx="15084" cy="15084"/>
      </dsp:txXfrm>
    </dsp:sp>
    <dsp:sp modelId="{FE3FE41C-FEEF-42CE-8892-682330AFF455}">
      <dsp:nvSpPr>
        <dsp:cNvPr id="0" name=""/>
        <dsp:cNvSpPr/>
      </dsp:nvSpPr>
      <dsp:spPr>
        <a:xfrm>
          <a:off x="275288" y="3473133"/>
          <a:ext cx="2152524" cy="21321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0518" y="3785384"/>
        <a:ext cx="1522064" cy="1507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DF3F55A-C221-4361-A121-2C57989EAF15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9D3B429-B354-4BFF-8F61-F95B5DD8C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71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45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660D3A-65D7-45F3-920C-04B810722FE7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A57CF-447A-44BB-80B4-92A79B843FC7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CC349-6C2E-4EA6-ACDC-E9D43141A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C5A35-D2BD-4AD1-B0EA-3ACF4C57AC03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7E622-67D7-45CF-A6EA-227DD247E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B62FB-6438-487C-A2B3-EB98851C8123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F3FCD-DB23-49D2-AB57-75273535F8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CA2F9-AB9F-431C-8BD6-9065FD902042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9CE6-F1B0-467B-92E6-4EA4F3697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91E46-2AFE-4BCE-BAC8-F4A4F139FC2E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B613F-1777-46E5-BF49-71523BEDC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5A07-D3B4-4DDB-BD24-29BF9B3B85B8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0AD2E-1FE3-439D-AC34-D44AF6809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92801-3459-4094-935F-68D70A7E920C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1BD9C-9030-4F53-8E2B-BDF05BE6ED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1AAAA-BCE6-4831-B316-05166384B098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A92E7-31CD-42BC-A1A7-D64A26002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5250-563E-4168-931C-E4AC06EC8777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81F6-8875-4729-ABAD-12DF895D6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349FC-847D-4583-9D7E-DC3BB708C85B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8A564-38BF-4F71-8AA4-09FC2157B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42726-299F-470D-A126-A7AD05394D7F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B627A-A6F8-40A2-951C-A7C230FB3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C71F5B31-0597-4774-B4F5-52FFC140457F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85BF13C7-C3B2-4B49-BBDC-64F6E0C52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5" r:id="rId9"/>
    <p:sldLayoutId id="2147483743" r:id="rId10"/>
    <p:sldLayoutId id="2147483744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Trebuchet MS" pitchFamily="34" charset="0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32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1403350" y="476250"/>
            <a:ext cx="6337300" cy="809625"/>
          </a:xfrm>
        </p:spPr>
        <p:txBody>
          <a:bodyPr/>
          <a:lstStyle/>
          <a:p>
            <a:pPr algn="ctr" eaLnBrk="1" hangingPunct="1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Муниципальное дошкольное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образовательное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етский сад комбинированного вида «Сказка»</a:t>
            </a: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9650" y="1857375"/>
            <a:ext cx="7450138" cy="4524375"/>
          </a:xfrm>
        </p:spPr>
        <p:txBody>
          <a:bodyPr anchor="b"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</a:pP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«Нестандартное оборудование для развития   </a:t>
            </a:r>
          </a:p>
          <a:p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двигательной активности детей»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</a:p>
          <a:p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1400" dirty="0" smtClean="0"/>
              <a:t>«</a:t>
            </a:r>
            <a:r>
              <a:rPr lang="ru-RU" sz="1400" dirty="0"/>
              <a:t>Забота о здоровье - это важнейший труд воспитателя. От 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                          жизнерадостности</a:t>
            </a:r>
            <a:r>
              <a:rPr lang="ru-RU" sz="1400" dirty="0"/>
              <a:t>, бодрости детей зависит их духовная 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                          жизнь</a:t>
            </a:r>
            <a:r>
              <a:rPr lang="ru-RU" sz="1400" dirty="0"/>
              <a:t>, мировоззрение, умственное развитие, прочность </a:t>
            </a:r>
            <a:r>
              <a:rPr lang="ru-RU" sz="1400" dirty="0" smtClean="0"/>
              <a:t>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знаний</a:t>
            </a:r>
            <a:r>
              <a:rPr lang="ru-RU" sz="1400" dirty="0"/>
              <a:t>, вера в свои силы»</a:t>
            </a:r>
          </a:p>
          <a:p>
            <a:r>
              <a:rPr lang="ru-RU" sz="1400" dirty="0" smtClean="0"/>
              <a:t>                                                                                    В</a:t>
            </a:r>
            <a:r>
              <a:rPr lang="ru-RU" sz="1400" dirty="0"/>
              <a:t>. А. Сухомлинский.</a:t>
            </a:r>
          </a:p>
          <a:p>
            <a:pPr algn="ctr" eaLnBrk="1" hangingPunct="1">
              <a:lnSpc>
                <a:spcPct val="80000"/>
              </a:lnSpc>
            </a:pP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ct val="80000"/>
              </a:lnSpc>
            </a:pPr>
            <a:endParaRPr lang="ru-RU" sz="2200" b="1" dirty="0" smtClean="0">
              <a:solidFill>
                <a:srgbClr val="8064A2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0"/>
          <p:cNvSpPr>
            <a:spLocks noGrp="1"/>
          </p:cNvSpPr>
          <p:nvPr>
            <p:ph type="title"/>
          </p:nvPr>
        </p:nvSpPr>
        <p:spPr>
          <a:xfrm>
            <a:off x="1009650" y="260350"/>
            <a:ext cx="7124700" cy="720725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Проблема проекта:</a:t>
            </a:r>
          </a:p>
        </p:txBody>
      </p:sp>
      <p:sp>
        <p:nvSpPr>
          <p:cNvPr id="15362" name="Объект 7"/>
          <p:cNvSpPr>
            <a:spLocks noGrp="1"/>
          </p:cNvSpPr>
          <p:nvPr>
            <p:ph idx="1"/>
          </p:nvPr>
        </p:nvSpPr>
        <p:spPr>
          <a:xfrm>
            <a:off x="1009650" y="1285875"/>
            <a:ext cx="7124700" cy="4303713"/>
          </a:xfrm>
        </p:spPr>
        <p:txBody>
          <a:bodyPr/>
          <a:lstStyle/>
          <a:p>
            <a:pPr algn="just" eaLnBrk="1" hangingPunct="1">
              <a:lnSpc>
                <a:spcPct val="105000"/>
              </a:lnSpc>
              <a:spcAft>
                <a:spcPts val="1000"/>
              </a:spcAft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современном обществе приоритетным становится интеллектуальное развитие ребенка. Дети в большинстве своем испытывают «двигательный дефицит», в результате:</a:t>
            </a:r>
          </a:p>
          <a:p>
            <a:pPr algn="just" eaLnBrk="1" hangingPunct="1">
              <a:lnSpc>
                <a:spcPct val="105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увеличивается статистическая нагрузка на определенные группы мышц; </a:t>
            </a:r>
          </a:p>
          <a:p>
            <a:pPr algn="just" eaLnBrk="1" hangingPunct="1">
              <a:lnSpc>
                <a:spcPct val="105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снижается сила и работоспособность мускулатуры; </a:t>
            </a:r>
          </a:p>
          <a:p>
            <a:pPr algn="just" eaLnBrk="1" hangingPunct="1">
              <a:lnSpc>
                <a:spcPct val="105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нарушаются функции организма. </a:t>
            </a:r>
          </a:p>
          <a:p>
            <a:pPr algn="just" eaLnBrk="1" hangingPunct="1">
              <a:lnSpc>
                <a:spcPct val="10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Поэтому необходимо вести поиск новых подходов для привлечения детей к занятиям физкультурой и спортом, развивая интерес к движению как жизненной потребности быть ловким, сильным, смелым.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Вид проекта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endParaRPr lang="ru-RU" smtClean="0">
              <a:cs typeface="Trebuchet MS" pitchFamily="34" charset="0"/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1009650" y="1412875"/>
            <a:ext cx="7124700" cy="2808288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Практико-ориентированный</a:t>
            </a: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содержанию: социально-педагогический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7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07375" cy="1727200"/>
          </a:xfrm>
        </p:spPr>
        <p:txBody>
          <a:bodyPr/>
          <a:lstStyle/>
          <a:p>
            <a:pPr algn="ctr">
              <a:spcBef>
                <a:spcPct val="20000"/>
              </a:spcBef>
              <a:spcAft>
                <a:spcPts val="6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проекта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Объект 8"/>
          <p:cNvSpPr>
            <a:spLocks noGrp="1"/>
          </p:cNvSpPr>
          <p:nvPr>
            <p:ph idx="1"/>
          </p:nvPr>
        </p:nvSpPr>
        <p:spPr>
          <a:xfrm>
            <a:off x="900113" y="1341438"/>
            <a:ext cx="7632700" cy="2303462"/>
          </a:xfrm>
        </p:spPr>
        <p:txBody>
          <a:bodyPr/>
          <a:lstStyle/>
          <a:p>
            <a:pPr lvl="0"/>
            <a:r>
              <a:rPr lang="ru-RU" sz="2400" dirty="0"/>
              <a:t>Создание условий для формирования двигательных умений и навыков у детей, способствующих повышению интереса к физкультурным занятиям.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3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124700" cy="923925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19458" name="Объект 4"/>
          <p:cNvSpPr>
            <a:spLocks noGrp="1"/>
          </p:cNvSpPr>
          <p:nvPr>
            <p:ph idx="1"/>
          </p:nvPr>
        </p:nvSpPr>
        <p:spPr>
          <a:xfrm>
            <a:off x="1115616" y="1916832"/>
            <a:ext cx="7739063" cy="3527425"/>
          </a:xfrm>
        </p:spPr>
        <p:txBody>
          <a:bodyPr/>
          <a:lstStyle/>
          <a:p>
            <a:pPr lvl="0"/>
            <a:r>
              <a:rPr lang="ru-RU" sz="2400" dirty="0"/>
              <a:t>Формировать двигательные умения и навыки;</a:t>
            </a:r>
          </a:p>
          <a:p>
            <a:pPr lvl="0"/>
            <a:r>
              <a:rPr lang="ru-RU" sz="2400" dirty="0" smtClean="0"/>
              <a:t>Развивать </a:t>
            </a:r>
            <a:r>
              <a:rPr lang="ru-RU" sz="2400" dirty="0"/>
              <a:t>творчество, фантазию при использовании нетрадиционного оборудования;</a:t>
            </a:r>
          </a:p>
          <a:p>
            <a:pPr lvl="0"/>
            <a:r>
              <a:rPr lang="ru-RU" sz="2400" dirty="0" smtClean="0"/>
              <a:t>Приобщать детей к здоровому образу жизни;</a:t>
            </a:r>
          </a:p>
          <a:p>
            <a:pPr lvl="0"/>
            <a:r>
              <a:rPr lang="ru-RU" sz="2400" dirty="0" smtClean="0"/>
              <a:t>Способствовать </a:t>
            </a:r>
            <a:r>
              <a:rPr lang="ru-RU" sz="2400" dirty="0"/>
              <a:t>развитию культуры движений;</a:t>
            </a:r>
          </a:p>
          <a:p>
            <a:pPr lvl="0"/>
            <a:r>
              <a:rPr lang="ru-RU" sz="2400" dirty="0"/>
              <a:t>Вызвать у детей интерес к использованию нетрадиционного оборудования на занятиях и в свободных видах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1009650" y="115888"/>
            <a:ext cx="7124700" cy="576262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Элементы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физкультурно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оздоровительной работы в образовательных областях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971550" y="1844675"/>
            <a:ext cx="7488238" cy="4105275"/>
          </a:xfrm>
        </p:spPr>
        <p:txBody>
          <a:bodyPr/>
          <a:lstStyle/>
          <a:p>
            <a:r>
              <a:rPr lang="ru-RU" sz="1800" b="1" dirty="0"/>
              <a:t>Физическое развитие: </a:t>
            </a:r>
            <a:r>
              <a:rPr lang="ru-RU" sz="1800" dirty="0"/>
              <a:t>совершенствовать технику основных движений; развивать физические качества; формировать потребность в ежедневной двигательной деятельности; проводить комплекс оздоровительных   мероприятий.</a:t>
            </a:r>
          </a:p>
          <a:p>
            <a:r>
              <a:rPr lang="ru-RU" sz="1800" b="1" dirty="0"/>
              <a:t>Социально-коммуникативное развитие: </a:t>
            </a:r>
            <a:r>
              <a:rPr lang="ru-RU" sz="1800" dirty="0"/>
              <a:t>создание на физкультурных занятиях педагогических ситуаций и ситуаций морального выбора, развитие нравственных качеств, поощрение проявлений смелости, находчивости, взаимовыручки, выдержки и пр., побуждение детей к самооценке и оценке действий и поведения сверстников; участие детей в расстановке и уборке физкультурного инвентаря и нестандартного  оборудования; формировать навыки безопасного поведения в подвижных и спортивных играх в непосредственно образовательной деятельности (НОД), при пользовании нестандартным спортивным инвентарем во время прогулок.</a:t>
            </a:r>
          </a:p>
          <a:p>
            <a:pPr>
              <a:buFont typeface="Wingdings" pitchFamily="2" charset="2"/>
              <a:buChar char="ü"/>
            </a:pPr>
            <a:endParaRPr lang="ru-RU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1009650" y="188913"/>
            <a:ext cx="7124700" cy="647700"/>
          </a:xfrm>
        </p:spPr>
        <p:txBody>
          <a:bodyPr/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Элементы физкультурно – оздоровительной работы в образовательных областях</a:t>
            </a:r>
            <a:endParaRPr lang="ru-RU" sz="2400" smtClean="0">
              <a:cs typeface="Trebuchet MS" pitchFamily="34" charset="0"/>
            </a:endParaRP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827584" y="1484784"/>
            <a:ext cx="7632700" cy="5256212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endParaRPr lang="ru-RU" sz="18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marL="0" indent="0">
              <a:buFont typeface="Wingdings 2" pitchFamily="18" charset="2"/>
              <a:buNone/>
            </a:pPr>
            <a:endParaRPr lang="ru-RU" sz="18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ru-RU" sz="1600" b="1" dirty="0"/>
              <a:t>Познание: </a:t>
            </a:r>
            <a:r>
              <a:rPr lang="ru-RU" sz="1600" dirty="0"/>
              <a:t>активизация мышления детей (через самостоятельный выбор игры, оборудования, пересчет мячей и пр.), специальные упражнения с нестандартным оборудованием  на ориентировку в пространстве, подвижные игры и упражнения, закрепляющие знания об окружающем (имитация движений животных, труда взрослых), построение конструкций для подвижных игр и упражнений (из нестандартного спортивного оборудования), просмотр и обсуждение познавательных книг, фильмов о спорте, спортсменах. </a:t>
            </a:r>
          </a:p>
          <a:p>
            <a:r>
              <a:rPr lang="ru-RU" sz="1600" b="1" dirty="0"/>
              <a:t>Речевое развитие: </a:t>
            </a:r>
            <a:r>
              <a:rPr lang="ru-RU" sz="1600" dirty="0"/>
              <a:t>проговаривание действий и называния упражнений, поощрение речевой активности детей в процессе двигательной деятельности, обсуждение пользы  занятий физической культурой, закреплять умение детей согласовывать движение со стихотворным текстом, закреплять знания детей о произведениях на сюжетных занятиях и развлечениях:  </a:t>
            </a:r>
          </a:p>
          <a:p>
            <a:r>
              <a:rPr lang="ru-RU" sz="1600" b="1" dirty="0"/>
              <a:t>Художественно-эстетическое развитие: </a:t>
            </a:r>
            <a:r>
              <a:rPr lang="ru-RU" sz="1600" dirty="0"/>
              <a:t>развитие артистических способностей в подвижных играх с использованием нестандартного оборудования; проведение игр, гимнастики и упражнений под музыкальное сопровождение; формирование эстетического отношения к окружающему миру ( внешний вид, оформление помещения).</a:t>
            </a:r>
          </a:p>
          <a:p>
            <a:pPr marL="0" indent="0">
              <a:buFont typeface="Wingdings 2" pitchFamily="18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itchFamily="18" charset="2"/>
              <a:buNone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itchFamily="18" charset="2"/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124700" cy="923925"/>
          </a:xfrm>
        </p:spPr>
        <p:txBody>
          <a:bodyPr/>
          <a:lstStyle/>
          <a:p>
            <a:r>
              <a:rPr lang="ru-RU" sz="2000" dirty="0" smtClean="0"/>
              <a:t>                     «Дорожка здоровья» </a:t>
            </a:r>
            <a:br>
              <a:rPr lang="ru-RU" sz="2000" dirty="0" smtClean="0"/>
            </a:br>
            <a:r>
              <a:rPr lang="ru-RU" sz="2000" dirty="0" smtClean="0"/>
              <a:t>         Разные виды ходьбы для профилактики      </a:t>
            </a:r>
            <a:br>
              <a:rPr lang="ru-RU" sz="2000" dirty="0" smtClean="0"/>
            </a:br>
            <a:r>
              <a:rPr lang="ru-RU" sz="2000" dirty="0" smtClean="0"/>
              <a:t>                          плоскостопия.</a:t>
            </a:r>
            <a:endParaRPr lang="ru-RU" sz="2000" dirty="0"/>
          </a:p>
        </p:txBody>
      </p:sp>
      <p:pic>
        <p:nvPicPr>
          <p:cNvPr id="4" name="Picture 8" descr="PIC_0074_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73785"/>
            <a:ext cx="8352928" cy="542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2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4700" cy="923925"/>
          </a:xfrm>
        </p:spPr>
        <p:txBody>
          <a:bodyPr/>
          <a:lstStyle/>
          <a:p>
            <a:r>
              <a:rPr lang="ru-RU" sz="1600" dirty="0" smtClean="0"/>
              <a:t>                               </a:t>
            </a:r>
            <a:r>
              <a:rPr lang="ru-RU" sz="2400" dirty="0" smtClean="0"/>
              <a:t>«Мягкая мишень»</a:t>
            </a:r>
            <a:br>
              <a:rPr lang="ru-RU" sz="2400" dirty="0" smtClean="0"/>
            </a:br>
            <a:r>
              <a:rPr lang="ru-RU" sz="1600" dirty="0" smtClean="0"/>
              <a:t>Координация </a:t>
            </a:r>
            <a:r>
              <a:rPr lang="ru-RU" sz="1600" dirty="0"/>
              <a:t>и ловкость – мишень держать двумя руками – подбрасывать мяч, ловить на мишень – мягкий вязаный мячик, метание в цель –мягкий вязаный мячик.</a:t>
            </a:r>
            <a:br>
              <a:rPr lang="ru-RU" sz="1600" dirty="0"/>
            </a:br>
            <a:r>
              <a:rPr lang="ru-RU" sz="1600" dirty="0"/>
              <a:t>Используются на физкультурных занятиях, эстафетах, в самостоятельной деятельности</a:t>
            </a:r>
          </a:p>
        </p:txBody>
      </p:sp>
      <p:pic>
        <p:nvPicPr>
          <p:cNvPr id="4" name="Picture 5" descr="PIC_007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262174" cy="471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2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124700" cy="923925"/>
          </a:xfrm>
        </p:spPr>
        <p:txBody>
          <a:bodyPr/>
          <a:lstStyle/>
          <a:p>
            <a:r>
              <a:rPr lang="ru-RU" sz="2000" dirty="0" smtClean="0"/>
              <a:t>          «</a:t>
            </a:r>
            <a:r>
              <a:rPr lang="ru-RU" sz="2000" dirty="0"/>
              <a:t>КАНАТ  И  ДОРОЖКА ИЗ  </a:t>
            </a:r>
            <a:r>
              <a:rPr lang="ru-RU" sz="2000" dirty="0" smtClean="0"/>
              <a:t>ПРОБОК»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используется </a:t>
            </a:r>
            <a:r>
              <a:rPr lang="ru-RU" sz="2000" dirty="0"/>
              <a:t>для ходьбы прямо, боком, сохраняя равновесие, осанку;   для перепрыгивания прямо, боком, справа – слева;   для подлезания,  в подвижных играх.</a:t>
            </a:r>
          </a:p>
        </p:txBody>
      </p:sp>
      <p:pic>
        <p:nvPicPr>
          <p:cNvPr id="4" name="Picture 5" descr="PIC_0073_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06575"/>
            <a:ext cx="8136904" cy="4834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1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4700" cy="923925"/>
          </a:xfrm>
        </p:spPr>
        <p:txBody>
          <a:bodyPr/>
          <a:lstStyle/>
          <a:p>
            <a:r>
              <a:rPr lang="ru-RU" sz="2000" dirty="0" smtClean="0"/>
              <a:t>                             «Ходули»</a:t>
            </a:r>
            <a:br>
              <a:rPr lang="ru-RU" sz="2000" dirty="0" smtClean="0"/>
            </a:br>
            <a:r>
              <a:rPr lang="ru-RU" sz="2000" dirty="0" smtClean="0"/>
              <a:t>Используются </a:t>
            </a:r>
            <a:r>
              <a:rPr lang="ru-RU" sz="2000" dirty="0"/>
              <a:t>для ходьбы - сохраняя равновесие, осанку, </a:t>
            </a:r>
            <a:r>
              <a:rPr lang="ru-RU" sz="2000" dirty="0" smtClean="0"/>
              <a:t>развивают </a:t>
            </a:r>
            <a:r>
              <a:rPr lang="ru-RU" sz="2000" dirty="0"/>
              <a:t>ловкость.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Picture 6" descr="PIC_0072_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5027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73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Требования, предъявляемые к нестандартному оборудованию</a:t>
            </a:r>
          </a:p>
        </p:txBody>
      </p:sp>
      <p:sp>
        <p:nvSpPr>
          <p:cNvPr id="3686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Нестандартное оборудование должно быть: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безопасным;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максимально эффективным;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удобным к применению;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компактным;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универсальным;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технологичным и простым в изготовлении;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эстетическим.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принципы использования нестандартного оборудования</a:t>
            </a:r>
          </a:p>
        </p:txBody>
      </p:sp>
      <p:sp>
        <p:nvSpPr>
          <p:cNvPr id="38914" name="Объект 4"/>
          <p:cNvSpPr>
            <a:spLocks noGrp="1"/>
          </p:cNvSpPr>
          <p:nvPr>
            <p:ph idx="1"/>
          </p:nvPr>
        </p:nvSpPr>
        <p:spPr>
          <a:xfrm>
            <a:off x="1043608" y="1916832"/>
            <a:ext cx="7124700" cy="4176712"/>
          </a:xfrm>
        </p:spPr>
        <p:txBody>
          <a:bodyPr/>
          <a:lstStyle/>
          <a:p>
            <a:pPr algn="just" defTabSz="91440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Оборудование может быть использовано на физкультурных занятиях и  в самостоятельной двигательной деятельности детей.</a:t>
            </a:r>
          </a:p>
          <a:p>
            <a:pPr algn="just" defTabSz="91440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Начиная упражнения с оборудованием от самых простых, следует постепенно переходить к более сложным, разнообразить движения.</a:t>
            </a:r>
          </a:p>
          <a:p>
            <a:pPr algn="just" defTabSz="91440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Важно чередовать упражнения так, чтобы нагрузка в движениях, идущих друг за другом, не приходилась на одни и те же группы мышц. Полезно использовать дыхательные упражнения на расслабление мышц.</a:t>
            </a:r>
          </a:p>
          <a:p>
            <a:pPr algn="just" defTabSz="91440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процессе выполнения упражнений необходимо внимательно следить за состоянием самочувствия детей, не допускать перегрузок.</a:t>
            </a:r>
          </a:p>
          <a:p>
            <a:pPr defTabSz="91440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1009650" y="115888"/>
            <a:ext cx="6802438" cy="649287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Участники проекта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98642070"/>
              </p:ext>
            </p:extLst>
          </p:nvPr>
        </p:nvGraphicFramePr>
        <p:xfrm>
          <a:off x="827584" y="692696"/>
          <a:ext cx="72008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899592" y="15719"/>
            <a:ext cx="7234237" cy="6477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реализации проекта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1042988" y="1052513"/>
            <a:ext cx="7273925" cy="5545137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  <a:buFont typeface="Wingdings" pitchFamily="2" charset="2"/>
              <a:buChar char="q"/>
            </a:pP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Подготовительный этап (декабрь 2013г.)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стартовой диагностики – выявление групп детей с низким уровнем развития физических качеств;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Анкетирование родителей;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Выявление потребности в нестандартном оборудовании; 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Изучение литературы по данной теме;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q"/>
            </a:pP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Практический этап (январь 2014г - апрель 2014г.)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картотеки нестандартного оборудования.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Изготовление оборудования совместно с родителями;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содержания занятий;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комплекса оздоровительно – образовательных и воспитательных мероприятий с использованием нестандартного оборудования.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q"/>
            </a:pP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Заключительный этап (май 2014г.)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Итоговая диагностика. Анализ;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опыта по итогам реализации проекта.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ü"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1009650" y="188913"/>
            <a:ext cx="7124700" cy="8636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</p:txBody>
      </p:sp>
      <p:sp>
        <p:nvSpPr>
          <p:cNvPr id="56322" name="Объект 2"/>
          <p:cNvSpPr>
            <a:spLocks noGrp="1"/>
          </p:cNvSpPr>
          <p:nvPr>
            <p:ph idx="1"/>
          </p:nvPr>
        </p:nvSpPr>
        <p:spPr>
          <a:xfrm>
            <a:off x="357188" y="981075"/>
            <a:ext cx="8286750" cy="4535488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уровне ребенка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Обогащение двигательного опыта; 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Стремление к достижению более высоких спортивных результатов; 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сноровки, внимания, ловкости,  умения быть в коллективе;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самооценки; 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своим поведением и деятельностью, способность предвидеть результаты и контролировать их выполнение; 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Бережное обращение с пособиями, применение  их творчески.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Навыки самостоятельной двигательной активности  при использовании нестандартного оборудования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</p:txBody>
      </p:sp>
      <p:sp>
        <p:nvSpPr>
          <p:cNvPr id="57346" name="Объект 2"/>
          <p:cNvSpPr>
            <a:spLocks noGrp="1"/>
          </p:cNvSpPr>
          <p:nvPr>
            <p:ph idx="1"/>
          </p:nvPr>
        </p:nvSpPr>
        <p:spPr>
          <a:xfrm>
            <a:off x="1009650" y="1484313"/>
            <a:ext cx="7124700" cy="2952750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уровне родителей: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Вовлечение  родителей в образовательное пространство.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интереса у родителей к физкультурно- оздоровительной работе.</a:t>
            </a:r>
          </a:p>
          <a:p>
            <a:pPr eaLnBrk="1" hangingPunct="1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1009650" y="115888"/>
            <a:ext cx="7124700" cy="649287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</p:txBody>
      </p:sp>
      <p:sp>
        <p:nvSpPr>
          <p:cNvPr id="58370" name="Объект 2"/>
          <p:cNvSpPr>
            <a:spLocks noGrp="1"/>
          </p:cNvSpPr>
          <p:nvPr>
            <p:ph idx="1"/>
          </p:nvPr>
        </p:nvSpPr>
        <p:spPr>
          <a:xfrm>
            <a:off x="1009650" y="1628775"/>
            <a:ext cx="7124700" cy="4608513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уровне педагога: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Предложена технология физического и психоэмоционального развития детей с использованием нестандартного оборудования.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Пополнение предметно – развивающей среды группы, путём создания нового нестандартного оборудования, помогающего полноценному физическому развитию детей;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Раскрытие творческого потенциала педагога;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профессиональной педагогической компетентности (стимулирование к самообразованию);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Обобщение и распространение опыта  работы по использованию нестандартного оборудования для двигательной среды.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Мотивация  педагогического  коллектива  на использование нестандартного оборудования в работе с детьми;</a:t>
            </a:r>
          </a:p>
          <a:p>
            <a:pPr algn="just" eaLnBrk="1" hangingPunct="1">
              <a:buFont typeface="Wingdings" pitchFamily="2" charset="2"/>
              <a:buChar char="ü"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ru-RU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</p:txBody>
      </p:sp>
      <p:sp>
        <p:nvSpPr>
          <p:cNvPr id="60418" name="Объект 2"/>
          <p:cNvSpPr>
            <a:spLocks noGrp="1"/>
          </p:cNvSpPr>
          <p:nvPr>
            <p:ph idx="1"/>
          </p:nvPr>
        </p:nvSpPr>
        <p:spPr>
          <a:xfrm>
            <a:off x="1009650" y="1806575"/>
            <a:ext cx="7124700" cy="3062288"/>
          </a:xfrm>
        </p:spPr>
        <p:txBody>
          <a:bodyPr/>
          <a:lstStyle/>
          <a:p>
            <a:pPr algn="just">
              <a:spcAft>
                <a:spcPct val="0"/>
              </a:spcAft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на уровне педагогических технологий: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Обогащение методов, приемов и форм работы  по развитию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двигательных способностей и физических качеств у детей посредством использования нестандартного оборудования.</a:t>
            </a:r>
          </a:p>
          <a:p>
            <a:pPr algn="just">
              <a:spcAft>
                <a:spcPct val="0"/>
              </a:spcAft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на уровне предметно-пространственной среды: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ct val="0"/>
              </a:spcAft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материально-технической базы для работы по данной теме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Продукт проекта</a:t>
            </a:r>
          </a:p>
        </p:txBody>
      </p:sp>
      <p:sp>
        <p:nvSpPr>
          <p:cNvPr id="61442" name="Объект 2"/>
          <p:cNvSpPr>
            <a:spLocks noGrp="1"/>
          </p:cNvSpPr>
          <p:nvPr>
            <p:ph idx="1"/>
          </p:nvPr>
        </p:nvSpPr>
        <p:spPr>
          <a:xfrm>
            <a:off x="899592" y="2348880"/>
            <a:ext cx="7200900" cy="2881312"/>
          </a:xfrm>
        </p:spPr>
        <p:txBody>
          <a:bodyPr/>
          <a:lstStyle/>
          <a:p>
            <a:pPr lvl="0"/>
            <a:r>
              <a:rPr lang="ru-RU" sz="1800" dirty="0"/>
              <a:t>Анкета для родителей « Здоровье вашего ребёнка».</a:t>
            </a:r>
          </a:p>
          <a:p>
            <a:pPr lvl="0"/>
            <a:r>
              <a:rPr lang="ru-RU" sz="1800" dirty="0"/>
              <a:t>Список предметов с описанием.</a:t>
            </a:r>
          </a:p>
          <a:p>
            <a:pPr lvl="0"/>
            <a:r>
              <a:rPr lang="ru-RU" sz="1800" dirty="0"/>
              <a:t>Нестандартное оборудование.</a:t>
            </a:r>
          </a:p>
          <a:p>
            <a:pPr lvl="0"/>
            <a:r>
              <a:rPr lang="ru-RU" sz="1800" dirty="0"/>
              <a:t>Картотека игр и упражнений для  детей с использованием нестандартного оборудования.</a:t>
            </a:r>
          </a:p>
          <a:p>
            <a:pPr lvl="0"/>
            <a:r>
              <a:rPr lang="ru-RU" sz="1800" dirty="0"/>
              <a:t>Разработка и оформление методики проведения игр и занятий с использованием нестандартного оборудования.</a:t>
            </a:r>
          </a:p>
          <a:p>
            <a:pPr lvl="0"/>
            <a:r>
              <a:rPr lang="ru-RU" sz="1800" dirty="0"/>
              <a:t>Мультимедийная презентация опыта.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4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191500" cy="3743325"/>
          </a:xfrm>
        </p:spPr>
        <p:txBody>
          <a:bodyPr/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/>
              <a:t>: </a:t>
            </a:r>
            <a:r>
              <a:rPr lang="ru-RU" sz="1800" dirty="0"/>
              <a:t>Вследствие реализации проекта у дошкольников выработалась устойчивая мотивация к систематическим занятиям физической культурой и спортом. Они ориентированы на здоровый образ жизни. Участие родителей в совместной деятельности наполнило ее новым содержанием, позволило использовать личный пример взрослых в физическом воспитании дошкольников и пропагандировать его среди других родителей. Физкультурные занятия с использованием нестандартного оборудования повышали двигательную активность и выносливость организма, оказывали положительное влияние на физическое, психическое и эмоциональное </a:t>
            </a:r>
            <a:r>
              <a:rPr lang="ru-RU" sz="1800" dirty="0" smtClean="0"/>
              <a:t>благополучие ребенка</a:t>
            </a:r>
            <a:r>
              <a:rPr lang="ru-RU" sz="1800" dirty="0"/>
              <a:t>. </a:t>
            </a:r>
            <a:r>
              <a:rPr lang="ru-RU" sz="1800" dirty="0" smtClean="0"/>
              <a:t>Повысилась активная родительская позиция в потребности дошкольников в движении обеспечивающая здоровую жизнедеятельность </a:t>
            </a:r>
            <a:br>
              <a:rPr lang="ru-RU" sz="1800" dirty="0" smtClean="0"/>
            </a:br>
            <a:r>
              <a:rPr lang="ru-RU" sz="1800" dirty="0" smtClean="0"/>
              <a:t>ребенка.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1009650" y="115888"/>
            <a:ext cx="7124700" cy="576262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Перспективы дальнейшего развития проекта</a:t>
            </a:r>
          </a:p>
        </p:txBody>
      </p:sp>
      <p:sp>
        <p:nvSpPr>
          <p:cNvPr id="66562" name="Объект 2"/>
          <p:cNvSpPr>
            <a:spLocks noGrp="1"/>
          </p:cNvSpPr>
          <p:nvPr>
            <p:ph idx="1"/>
          </p:nvPr>
        </p:nvSpPr>
        <p:spPr>
          <a:xfrm>
            <a:off x="1043608" y="548680"/>
            <a:ext cx="7124700" cy="4897437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Распространение опыта применения образовательной технологии «Движение с увлечением» применения нестандартного оборудования.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Продолжить работу по формированию двигательной активности детей с использованием нестандартного оборудования;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Продолжить оснащать физкультурный уголок, нестандартным оборудованием в соответствии с возрастными особенностями детей;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755650" y="676275"/>
            <a:ext cx="7777163" cy="3184525"/>
          </a:xfrm>
        </p:spPr>
        <p:txBody>
          <a:bodyPr/>
          <a:lstStyle/>
          <a:p>
            <a:pPr algn="ctr" eaLnBrk="1" hangingPunct="1"/>
            <a:r>
              <a:rPr lang="ru-RU" sz="4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68610" name="Picture 11" descr="a5cfad486d9931ff6735e75819751855"/>
          <p:cNvPicPr>
            <a:picLocks noChangeAspect="1" noChangeArrowheads="1"/>
          </p:cNvPicPr>
          <p:nvPr/>
        </p:nvPicPr>
        <p:blipFill>
          <a:blip r:embed="rId2">
            <a:lum bright="-12000" contrast="24000"/>
          </a:blip>
          <a:srcRect/>
          <a:stretch>
            <a:fillRect/>
          </a:stretch>
        </p:blipFill>
        <p:spPr bwMode="auto">
          <a:xfrm>
            <a:off x="3563938" y="3068638"/>
            <a:ext cx="29638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4632</TotalTime>
  <Words>1070</Words>
  <Application>Microsoft Office PowerPoint</Application>
  <PresentationFormat>Экран (4:3)</PresentationFormat>
  <Paragraphs>119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Spring</vt:lpstr>
      <vt:lpstr>Муниципальное дошкольное образовательное учреждение детский сад комбинированного вида «Сказка»</vt:lpstr>
      <vt:lpstr>Проблема проекта:</vt:lpstr>
      <vt:lpstr>Вид проекта </vt:lpstr>
      <vt:lpstr>Цель проекта </vt:lpstr>
      <vt:lpstr>Задачи:</vt:lpstr>
      <vt:lpstr>Элементы физкультурно – оздоровительной работы в образовательных областях</vt:lpstr>
      <vt:lpstr>Элементы физкультурно – оздоровительной работы в образовательных областях</vt:lpstr>
      <vt:lpstr>                     «Дорожка здоровья»           Разные виды ходьбы для профилактики                                 плоскостопия.</vt:lpstr>
      <vt:lpstr>                               «Мягкая мишень» Координация и ловкость – мишень держать двумя руками – подбрасывать мяч, ловить на мишень – мягкий вязаный мячик, метание в цель –мягкий вязаный мячик. Используются на физкультурных занятиях, эстафетах, в самостоятельной деятельности</vt:lpstr>
      <vt:lpstr>          «КАНАТ  И  ДОРОЖКА ИЗ  ПРОБОК»  используется для ходьбы прямо, боком, сохраняя равновесие, осанку;   для перепрыгивания прямо, боком, справа – слева;   для подлезания,  в подвижных играх.</vt:lpstr>
      <vt:lpstr>                             «Ходули» Используются для ходьбы - сохраняя равновесие, осанку, развивают ловкость. </vt:lpstr>
      <vt:lpstr>Требования, предъявляемые к нестандартному оборудованию</vt:lpstr>
      <vt:lpstr>Основные принципы использования нестандартного оборудования</vt:lpstr>
      <vt:lpstr>Участники проекта</vt:lpstr>
      <vt:lpstr>Этапы реализации проекта</vt:lpstr>
      <vt:lpstr>Ожидаемые результаты</vt:lpstr>
      <vt:lpstr>Ожидаемые результаты</vt:lpstr>
      <vt:lpstr>Ожидаемые результаты</vt:lpstr>
      <vt:lpstr>Ожидаемые результаты</vt:lpstr>
      <vt:lpstr>Продукт проекта</vt:lpstr>
      <vt:lpstr>ВЫВОД:  : Вследствие реализации проекта у дошкольников выработалась устойчивая мотивация к систематическим занятиям физической культурой и спортом. Они ориентированы на здоровый образ жизни. Участие родителей в совместной деятельности наполнило ее новым содержанием, позволило использовать личный пример взрослых в физическом воспитании дошкольников и пропагандировать его среди других родителей. Физкультурные занятия с использованием нестандартного оборудования повышали двигательную активность и выносливость организма, оказывали положительное влияние на физическое, психическое и эмоциональное благополучие ребенка. Повысилась активная родительская позиция в потребности дошкольников в движении обеспечивающая здоровую жизнедеятельность  ребенка.  </vt:lpstr>
      <vt:lpstr>Перспективы дальнейшего развития проекта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 комбинированного вида детский сад №52</dc:title>
  <dc:creator>Елена</dc:creator>
  <cp:lastModifiedBy>Евгений</cp:lastModifiedBy>
  <cp:revision>451</cp:revision>
  <dcterms:created xsi:type="dcterms:W3CDTF">2013-03-12T14:06:00Z</dcterms:created>
  <dcterms:modified xsi:type="dcterms:W3CDTF">2014-04-26T06:50:12Z</dcterms:modified>
</cp:coreProperties>
</file>