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74" r:id="rId5"/>
    <p:sldId id="261" r:id="rId6"/>
    <p:sldId id="276" r:id="rId7"/>
    <p:sldId id="277" r:id="rId8"/>
    <p:sldId id="279" r:id="rId9"/>
    <p:sldId id="278" r:id="rId10"/>
    <p:sldId id="280" r:id="rId11"/>
    <p:sldId id="266" r:id="rId12"/>
    <p:sldId id="263" r:id="rId13"/>
    <p:sldId id="265" r:id="rId14"/>
    <p:sldId id="281" r:id="rId15"/>
    <p:sldId id="282" r:id="rId16"/>
    <p:sldId id="262" r:id="rId17"/>
    <p:sldId id="267" r:id="rId18"/>
    <p:sldId id="28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1B570-5F20-4A71-BC81-10BEA7CE603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35F5-81CB-46C7-B7BB-1E32D494E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35F5-81CB-46C7-B7BB-1E32D494E7E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c61/0017b310-8f799965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692696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Ментальная арифметика как средство развития интеллектуальных способностей дошкольников.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22920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 Antiqua" pitchFamily="18" charset="0"/>
              </a:rPr>
              <a:t>Подготовила </a:t>
            </a:r>
            <a:r>
              <a:rPr lang="ru-RU" b="1" i="1" dirty="0" err="1" smtClean="0">
                <a:latin typeface="Book Antiqua" pitchFamily="18" charset="0"/>
              </a:rPr>
              <a:t>Латкина</a:t>
            </a:r>
            <a:r>
              <a:rPr lang="ru-RU" b="1" i="1" dirty="0" smtClean="0">
                <a:latin typeface="Book Antiqua" pitchFamily="18" charset="0"/>
              </a:rPr>
              <a:t> Н.А., воспитатель МБДОУ «Детский сад №23 «Золотой ключик»»</a:t>
            </a:r>
            <a:endParaRPr lang="ru-RU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3" name="Picture 5" descr="C:\Users\User\Desktop\изображения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890" y="315167"/>
            <a:ext cx="6945509" cy="52020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9496" cy="6884622"/>
          </a:xfrm>
          <a:prstGeom prst="rect">
            <a:avLst/>
          </a:prstGeom>
        </p:spPr>
      </p:pic>
      <p:pic>
        <p:nvPicPr>
          <p:cNvPr id="19457" name="Picture 1" descr="C:\Users\User\Desktop\изображения\648b0c7e-936b-4635-8dcf-f5ec7e844369.jpg"/>
          <p:cNvPicPr>
            <a:picLocks noChangeAspect="1" noChangeArrowheads="1"/>
          </p:cNvPicPr>
          <p:nvPr/>
        </p:nvPicPr>
        <p:blipFill>
          <a:blip r:embed="rId3" cstate="print"/>
          <a:srcRect r="460" b="25345"/>
          <a:stretch>
            <a:fillRect/>
          </a:stretch>
        </p:blipFill>
        <p:spPr bwMode="auto">
          <a:xfrm>
            <a:off x="827584" y="620688"/>
            <a:ext cx="2592288" cy="2592288"/>
          </a:xfrm>
          <a:prstGeom prst="rect">
            <a:avLst/>
          </a:prstGeom>
          <a:noFill/>
        </p:spPr>
      </p:pic>
      <p:pic>
        <p:nvPicPr>
          <p:cNvPr id="19458" name="Picture 2" descr="C:\Users\User\Desktop\изображения\9e62b483-fee2-4c9f-95c9-c175883aee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20688"/>
            <a:ext cx="2832315" cy="2124236"/>
          </a:xfrm>
          <a:prstGeom prst="rect">
            <a:avLst/>
          </a:prstGeom>
          <a:noFill/>
        </p:spPr>
      </p:pic>
      <p:pic>
        <p:nvPicPr>
          <p:cNvPr id="5" name="Рисунок 4" descr="https://3.bp.blogspot.com/-uKwXbKuSp8g/VHm6Mq7VkmI/AAAAAAAABME/NoCerln44TI/s1600/flashcards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429000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выступление МО познавательное развитие\e7248e73-78a3-41a6-931e-0ea9afe76de3.jpg"/>
          <p:cNvPicPr>
            <a:picLocks noChangeAspect="1" noChangeArrowheads="1"/>
          </p:cNvPicPr>
          <p:nvPr/>
        </p:nvPicPr>
        <p:blipFill>
          <a:blip r:embed="rId6" cstate="print"/>
          <a:srcRect t="6294" r="16138" b="2751"/>
          <a:stretch>
            <a:fillRect/>
          </a:stretch>
        </p:blipFill>
        <p:spPr bwMode="auto">
          <a:xfrm>
            <a:off x="5436096" y="2924944"/>
            <a:ext cx="2520280" cy="364459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C:\Users\User\Desktop\изображения\92a3b8c2-987e-46f8-823c-fe083c433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4056451" cy="3042338"/>
          </a:xfrm>
          <a:prstGeom prst="rect">
            <a:avLst/>
          </a:prstGeom>
          <a:noFill/>
        </p:spPr>
      </p:pic>
      <p:pic>
        <p:nvPicPr>
          <p:cNvPr id="9219" name="Picture 3" descr="C:\Users\User\Desktop\изображения\099320fe-6d6f-4d70-806c-f4a1f862b7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3816424" cy="28623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7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Рисование двумя руками одновременно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https://i.mycdn.me/image?id=858382074701&amp;t=3&amp;plc=WEB&amp;tkn=*C0MH5r5kdXxy5BcVn0Q322vnL9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80728"/>
            <a:ext cx="17281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240360" cy="360040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62068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Таблицы «</a:t>
            </a:r>
            <a:r>
              <a:rPr lang="ru-RU" sz="2800" b="1" dirty="0" err="1" smtClean="0"/>
              <a:t>Шульте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10244" name="Picture 4" descr="https://avatars.mds.yandex.net/get-zen_doc/2851998/pub_5ee0a4790b863023744197cb_5ee0b1a9d0540e5484cec59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3744416" cy="365774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s://sun9-16.userapi.com/impf/c848620/v848620428/12ee97/ILHs_TKlbRc.jpg?size=784x1080&amp;quality=96&amp;sign=1eee3e60a66aaad4470cf44182cfacc0&amp;type=album"/>
          <p:cNvPicPr/>
          <p:nvPr/>
        </p:nvPicPr>
        <p:blipFill>
          <a:blip r:embed="rId3" cstate="print"/>
          <a:srcRect l="4222" t="1563" r="2914" b="51900"/>
          <a:stretch>
            <a:fillRect/>
          </a:stretch>
        </p:blipFill>
        <p:spPr bwMode="auto">
          <a:xfrm>
            <a:off x="1331640" y="3501008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un9-16.userapi.com/impf/c848620/v848620428/12eec4/z-QG4LSRdHg.jpg?size=784x1080&amp;quality=96&amp;sign=5d802a33b20b526eb8be11e028166ec9&amp;type=album"/>
          <p:cNvPicPr/>
          <p:nvPr/>
        </p:nvPicPr>
        <p:blipFill>
          <a:blip r:embed="rId4" cstate="print"/>
          <a:srcRect l="4280" t="4257" r="2895" b="50960"/>
          <a:stretch>
            <a:fillRect/>
          </a:stretch>
        </p:blipFill>
        <p:spPr bwMode="auto">
          <a:xfrm>
            <a:off x="4644008" y="3429000"/>
            <a:ext cx="35283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476672"/>
            <a:ext cx="647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  <a:latin typeface="+mj-lt"/>
              </a:rPr>
              <a:t>Кинезиологические</a:t>
            </a: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 упражнения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Рисунок 5" descr="https://sun9-21.userapi.com/impf/c848620/v848620428/12eea0/R3dljtokaLU.jpg?size=784x1080&amp;quality=96&amp;sign=2130573c48a77755c3aa09ffce498ade&amp;type=album"/>
          <p:cNvPicPr/>
          <p:nvPr/>
        </p:nvPicPr>
        <p:blipFill>
          <a:blip r:embed="rId5" cstate="print"/>
          <a:srcRect l="5215" t="815" r="2580" b="51822"/>
          <a:stretch>
            <a:fillRect/>
          </a:stretch>
        </p:blipFill>
        <p:spPr bwMode="auto">
          <a:xfrm>
            <a:off x="2771800" y="1268760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7" y="1844825"/>
          <a:ext cx="2592289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98"/>
                <a:gridCol w="888098"/>
                <a:gridCol w="816093"/>
              </a:tblGrid>
              <a:tr h="816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6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816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4048" y="1916831"/>
          <a:ext cx="2664294" cy="237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98"/>
                <a:gridCol w="888098"/>
                <a:gridCol w="888098"/>
              </a:tblGrid>
              <a:tr h="69607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39752" y="76470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Игра «Матрица памяти»</a:t>
            </a:r>
            <a:endParaRPr lang="ru-RU" sz="2800" b="1" dirty="0"/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8864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Gabriola" pitchFamily="82" charset="0"/>
            </a:endParaRPr>
          </a:p>
        </p:txBody>
      </p:sp>
      <p:pic>
        <p:nvPicPr>
          <p:cNvPr id="13" name="Рисунок 12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55776" y="62068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Цветные картинки</a:t>
            </a:r>
            <a:endParaRPr lang="ru-RU" sz="2800" b="1" dirty="0"/>
          </a:p>
        </p:txBody>
      </p:sp>
      <p:pic>
        <p:nvPicPr>
          <p:cNvPr id="8202" name="Picture 10" descr="https://img.labirint.ru/rcimg/bc3452d28b3d8887cf10d02cdb677bc1/1920x1080/comments_pic/0842/01labct8o1224116084.jpg?1224116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5256584" cy="3817594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https://thepresentation.ru/img/thumbs/fe81ee393db3b98298e044c059f1a42a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Упражнение - тест «Струпа»</a:t>
            </a:r>
            <a:endParaRPr lang="ru-RU" sz="2800" b="1" dirty="0"/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User\Desktop\выступление МО познавательное развитие\13cd9f5f-36e3-4878-ad66-011931d0a15d.jpg"/>
          <p:cNvPicPr>
            <a:picLocks noChangeAspect="1" noChangeArrowheads="1"/>
          </p:cNvPicPr>
          <p:nvPr/>
        </p:nvPicPr>
        <p:blipFill>
          <a:blip r:embed="rId3" cstate="print"/>
          <a:srcRect r="7465" b="8146"/>
          <a:stretch>
            <a:fillRect/>
          </a:stretch>
        </p:blipFill>
        <p:spPr bwMode="auto">
          <a:xfrm>
            <a:off x="1331640" y="620687"/>
            <a:ext cx="2736304" cy="3621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Desktop\выступление МО познавательное развитие\375859f3-d1fa-43e9-8c32-388fdb61c608.jpg"/>
          <p:cNvPicPr>
            <a:picLocks noChangeAspect="1" noChangeArrowheads="1"/>
          </p:cNvPicPr>
          <p:nvPr/>
        </p:nvPicPr>
        <p:blipFill>
          <a:blip r:embed="rId4" cstate="print"/>
          <a:srcRect l="14637" r="-17" b="8521"/>
          <a:stretch>
            <a:fillRect/>
          </a:stretch>
        </p:blipFill>
        <p:spPr bwMode="auto">
          <a:xfrm>
            <a:off x="5220072" y="1628800"/>
            <a:ext cx="252028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916832"/>
            <a:ext cx="7344816" cy="223224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Спасибо за внимание!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ачатрян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ент.арифм.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тьяна\Desktop\фон по математи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21" y="0"/>
            <a:ext cx="9114079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71800" y="536882"/>
            <a:ext cx="4824536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Ментальная арифметика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это программа развития умственных способностей и творческого потенциала с помощью вычислений на счетах </a:t>
            </a:r>
            <a:r>
              <a:rPr kumimoji="0" lang="ru-RU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абакус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8950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Gabriola" panose="04040605051002020D02" pitchFamily="82" charset="0"/>
              </a:rPr>
              <a:t>Цель и задачи ментальной арифметики:</a:t>
            </a:r>
          </a:p>
          <a:p>
            <a:pPr algn="ctr"/>
            <a:r>
              <a:rPr lang="ru-RU" sz="3600" b="1" u="sng" dirty="0">
                <a:latin typeface="Gabriola" panose="04040605051002020D02" pitchFamily="82" charset="0"/>
              </a:rPr>
              <a:t>Цель</a:t>
            </a:r>
            <a:r>
              <a:rPr lang="ru-RU" b="1" u="sng" dirty="0">
                <a:latin typeface="Gabriola" panose="04040605051002020D02" pitchFamily="82" charset="0"/>
              </a:rPr>
              <a:t>: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sz="2000" dirty="0">
                <a:latin typeface="Gabriola" panose="04040605051002020D02" pitchFamily="82" charset="0"/>
              </a:rPr>
              <a:t>максимальное развитие интеллектуальных и творческих способностей детей, а также возможностей восприятия и обработки информации, через использование методики устного счета. </a:t>
            </a:r>
          </a:p>
          <a:p>
            <a:pPr algn="ctr"/>
            <a:r>
              <a:rPr lang="ru-RU" sz="3600" b="1" u="sng" dirty="0">
                <a:latin typeface="Gabriola" panose="04040605051002020D02" pitchFamily="82" charset="0"/>
              </a:rPr>
              <a:t>Задачи </a:t>
            </a:r>
            <a:r>
              <a:rPr lang="ru-RU" sz="3600" b="1" u="sng" dirty="0" smtClean="0">
                <a:latin typeface="Gabriola" panose="04040605051002020D02" pitchFamily="82" charset="0"/>
              </a:rPr>
              <a:t>:</a:t>
            </a:r>
          </a:p>
          <a:p>
            <a:r>
              <a:rPr lang="ru-RU" sz="2400" b="1" u="sng" dirty="0" smtClean="0">
                <a:latin typeface="Gabriola" panose="04040605051002020D02" pitchFamily="82" charset="0"/>
              </a:rPr>
              <a:t>Обучающие:</a:t>
            </a:r>
            <a:r>
              <a:rPr lang="ru-RU" sz="2400" b="1" dirty="0" smtClean="0">
                <a:latin typeface="Gabriola" panose="04040605051002020D02" pitchFamily="82" charset="0"/>
              </a:rPr>
              <a:t> </a:t>
            </a:r>
            <a:r>
              <a:rPr lang="ru-RU" sz="2400" dirty="0" smtClean="0">
                <a:latin typeface="Gabriola" panose="04040605051002020D02" pitchFamily="82" charset="0"/>
              </a:rPr>
              <a:t>1. Дать представление о ментальной арифметике.</a:t>
            </a:r>
          </a:p>
          <a:p>
            <a:r>
              <a:rPr lang="ru-RU" sz="2400" dirty="0" smtClean="0">
                <a:latin typeface="Gabriola" panose="04040605051002020D02" pitchFamily="82" charset="0"/>
              </a:rPr>
              <a:t>2.Формировать навыки быстрого и правильного счёта.</a:t>
            </a:r>
          </a:p>
          <a:p>
            <a:r>
              <a:rPr lang="ru-RU" sz="2400" dirty="0" smtClean="0">
                <a:latin typeface="Gabriola" panose="04040605051002020D02" pitchFamily="82" charset="0"/>
              </a:rPr>
              <a:t>3.Способствовать увеличению объёма долговременной и визуальной памяти.</a:t>
            </a:r>
          </a:p>
          <a:p>
            <a:r>
              <a:rPr lang="ru-RU" sz="2400" b="1" u="sng" dirty="0" smtClean="0">
                <a:latin typeface="Gabriola" panose="04040605051002020D02" pitchFamily="82" charset="0"/>
              </a:rPr>
              <a:t>Развивающие: </a:t>
            </a:r>
            <a:r>
              <a:rPr lang="ru-RU" sz="2400" dirty="0" smtClean="0">
                <a:latin typeface="Gabriola" panose="04040605051002020D02" pitchFamily="82" charset="0"/>
              </a:rPr>
              <a:t>развивать концентрацию внимания , образное и логическое мышление, пространственное воображение, правое и левое полушарие головного мозга; мелкую моторику.</a:t>
            </a:r>
          </a:p>
          <a:p>
            <a:r>
              <a:rPr lang="ru-RU" sz="2400" b="1" u="sng" dirty="0" smtClean="0">
                <a:latin typeface="Gabriola" panose="04040605051002020D02" pitchFamily="82" charset="0"/>
              </a:rPr>
              <a:t>Воспитательные:  </a:t>
            </a:r>
            <a:r>
              <a:rPr lang="ru-RU" sz="2400" dirty="0" smtClean="0">
                <a:latin typeface="Gabriola" panose="04040605051002020D02" pitchFamily="82" charset="0"/>
              </a:rPr>
              <a:t>воспитывать интерес к ментальной арифметике, инициативность, самостоятельность, уверенность в себе.</a:t>
            </a:r>
            <a:endParaRPr lang="ru-RU" sz="2400" b="1" u="sng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875441"/>
      </p:ext>
    </p:ext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548680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Что Ментальная арифметика даёт детям:</a:t>
            </a:r>
          </a:p>
          <a:p>
            <a:r>
              <a:rPr lang="ru-RU" sz="2400" b="1" dirty="0" smtClean="0">
                <a:latin typeface="Gabriola" pitchFamily="82" charset="0"/>
              </a:rPr>
              <a:t>-быстрый устный счёт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Gabriola" pitchFamily="82" charset="0"/>
              </a:rPr>
              <a:t>умение концентрировать внимание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Gabriola" pitchFamily="82" charset="0"/>
              </a:rPr>
              <a:t>усидчивость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Gabriola" pitchFamily="82" charset="0"/>
              </a:rPr>
              <a:t>развитие памяти, воображения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Gabriola" pitchFamily="82" charset="0"/>
              </a:rPr>
              <a:t>уверенность в себе, в возможности достижения любых целей</a:t>
            </a:r>
          </a:p>
          <a:p>
            <a:r>
              <a:rPr lang="ru-RU" sz="2400" b="1" dirty="0" smtClean="0">
                <a:latin typeface="Gabriola" pitchFamily="82" charset="0"/>
              </a:rPr>
              <a:t>- повышение успеваемости по предметам</a:t>
            </a:r>
            <a:endParaRPr lang="ru-RU" sz="24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:\Users\User\Desktop\-113753801_437290110.pdf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338053" cy="550354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User\Desktop\изображения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6721425" cy="50342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4" name="Picture 4" descr="C:\Users\User\Desktop\сч.jpg"/>
          <p:cNvPicPr>
            <a:picLocks noChangeAspect="1" noChangeArrowheads="1"/>
          </p:cNvPicPr>
          <p:nvPr/>
        </p:nvPicPr>
        <p:blipFill>
          <a:blip r:embed="rId3" cstate="print"/>
          <a:srcRect l="10714" t="2427" r="10714" b="15044"/>
          <a:stretch>
            <a:fillRect/>
          </a:stretch>
        </p:blipFill>
        <p:spPr bwMode="auto">
          <a:xfrm>
            <a:off x="2267744" y="1628800"/>
            <a:ext cx="4752528" cy="244827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948264" y="1052736"/>
            <a:ext cx="5760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4288" y="5486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+mj-lt"/>
              </a:rPr>
              <a:t>Рамка</a:t>
            </a:r>
            <a:endParaRPr lang="ru-RU" sz="2800" b="1" i="1" dirty="0">
              <a:latin typeface="+mj-lt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627784" y="1052736"/>
            <a:ext cx="72008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67744" y="6926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Планка</a:t>
            </a:r>
            <a:endParaRPr lang="ru-RU" sz="28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940152" y="2564904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8304" y="22768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Спицы</a:t>
            </a:r>
            <a:endParaRPr lang="ru-RU" sz="28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012160" y="3573016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08304" y="3284984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Косточки</a:t>
            </a:r>
            <a:endParaRPr lang="ru-RU" sz="2800" b="1" dirty="0"/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о математик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User\Desktop\__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488832" cy="547794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205</Words>
  <Application>Microsoft Office PowerPoint</Application>
  <PresentationFormat>Экран 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ачатрян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теме: «Обучение элементам ментальной арифметики»</dc:title>
  <dc:creator>Diana</dc:creator>
  <cp:lastModifiedBy>User</cp:lastModifiedBy>
  <cp:revision>83</cp:revision>
  <dcterms:created xsi:type="dcterms:W3CDTF">2020-02-17T11:42:25Z</dcterms:created>
  <dcterms:modified xsi:type="dcterms:W3CDTF">2022-02-02T07:59:10Z</dcterms:modified>
</cp:coreProperties>
</file>