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57" r:id="rId16"/>
    <p:sldId id="274" r:id="rId17"/>
    <p:sldId id="275" r:id="rId18"/>
    <p:sldId id="268" r:id="rId19"/>
    <p:sldId id="291" r:id="rId20"/>
    <p:sldId id="29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D54F"/>
    <a:srgbClr val="FFDD71"/>
    <a:srgbClr val="FFE593"/>
    <a:srgbClr val="CC3399"/>
    <a:srgbClr val="00518E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FEAAC-FB65-48FD-B64B-AF4E65949DFE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05905-7BF9-45EE-9CF2-823695BDC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05905-7BF9-45EE-9CF2-823695BDCBE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657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lenaranko.ucoz.ru/" TargetMode="External"/><Relationship Id="rId3" Type="http://schemas.openxmlformats.org/officeDocument/2006/relationships/hyperlink" Target="http://printablefree.net/page-borders/bottom-page-borders/grass-flowers.gif" TargetMode="External"/><Relationship Id="rId7" Type="http://schemas.openxmlformats.org/officeDocument/2006/relationships/hyperlink" Target="https://img-fotki.yandex.ru/get/6835/39663434.63b/0_9c407_1180b4e8_S" TargetMode="External"/><Relationship Id="rId2" Type="http://schemas.openxmlformats.org/officeDocument/2006/relationships/hyperlink" Target="http://www.imperium.su/pictures/29.247.00new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shopia.ru/clipart/data/546/medium/1441516522641_photoshopia_ru.png" TargetMode="External"/><Relationship Id="rId5" Type="http://schemas.openxmlformats.org/officeDocument/2006/relationships/hyperlink" Target="http://lisyonok.ucoz.ru/_ld/0/23814.png" TargetMode="External"/><Relationship Id="rId4" Type="http://schemas.openxmlformats.org/officeDocument/2006/relationships/hyperlink" Target="https://img-fotki.yandex.ru/get/5314/66124276.23/0_64432_c678f07f_XXXL.p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620688"/>
            <a:ext cx="6336704" cy="2564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9050">
              <a:bevelT w="38100" h="31750"/>
              <a:contourClr>
                <a:schemeClr val="accent5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strike="noStrike" kern="1200" spc="120" normalizeH="0" baseline="0" noProof="0" dirty="0" smtClean="0">
                <a:ln w="6350">
                  <a:noFill/>
                </a:ln>
                <a:gradFill>
                  <a:gsLst>
                    <a:gs pos="71000">
                      <a:schemeClr val="accent5">
                        <a:lumMod val="50000"/>
                      </a:schemeClr>
                    </a:gs>
                    <a:gs pos="20000">
                      <a:schemeClr val="accent5">
                        <a:lumMod val="50000"/>
                      </a:schemeClr>
                    </a:gs>
                    <a:gs pos="79000">
                      <a:schemeClr val="accent5">
                        <a:lumMod val="50000"/>
                      </a:schemeClr>
                    </a:gs>
                    <a:gs pos="12000">
                      <a:schemeClr val="accent5">
                        <a:lumMod val="50000"/>
                      </a:schemeClr>
                    </a:gs>
                    <a:gs pos="75000">
                      <a:srgbClr val="FFD54F"/>
                    </a:gs>
                    <a:gs pos="16000">
                      <a:srgbClr val="FFD54F"/>
                    </a:gs>
                    <a:gs pos="55000">
                      <a:srgbClr val="FFD54F"/>
                    </a:gs>
                    <a:gs pos="51000">
                      <a:schemeClr val="accent5">
                        <a:lumMod val="50000"/>
                      </a:schemeClr>
                    </a:gs>
                    <a:gs pos="58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uLnTx/>
                <a:uFillTx/>
                <a:ea typeface="+mj-ea"/>
                <a:cs typeface="+mj-cs"/>
              </a:rPr>
              <a:t>СП детский сад</a:t>
            </a:r>
            <a:r>
              <a:rPr kumimoji="0" lang="ru-RU" sz="1600" strike="noStrike" kern="1200" spc="120" normalizeH="0" noProof="0" dirty="0" smtClean="0">
                <a:ln w="6350">
                  <a:noFill/>
                </a:ln>
                <a:gradFill>
                  <a:gsLst>
                    <a:gs pos="71000">
                      <a:schemeClr val="accent5">
                        <a:lumMod val="50000"/>
                      </a:schemeClr>
                    </a:gs>
                    <a:gs pos="20000">
                      <a:schemeClr val="accent5">
                        <a:lumMod val="50000"/>
                      </a:schemeClr>
                    </a:gs>
                    <a:gs pos="79000">
                      <a:schemeClr val="accent5">
                        <a:lumMod val="50000"/>
                      </a:schemeClr>
                    </a:gs>
                    <a:gs pos="12000">
                      <a:schemeClr val="accent5">
                        <a:lumMod val="50000"/>
                      </a:schemeClr>
                    </a:gs>
                    <a:gs pos="75000">
                      <a:srgbClr val="FFD54F"/>
                    </a:gs>
                    <a:gs pos="16000">
                      <a:srgbClr val="FFD54F"/>
                    </a:gs>
                    <a:gs pos="55000">
                      <a:srgbClr val="FFD54F"/>
                    </a:gs>
                    <a:gs pos="51000">
                      <a:schemeClr val="accent5">
                        <a:lumMod val="50000"/>
                      </a:schemeClr>
                    </a:gs>
                    <a:gs pos="58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uLnTx/>
                <a:uFillTx/>
                <a:ea typeface="+mj-ea"/>
                <a:cs typeface="+mj-cs"/>
              </a:rPr>
              <a:t> «Сказка» Ерзовский филиал ГБОУ СОШ №2 «ОЦ» с. Кинель</a:t>
            </a:r>
            <a:r>
              <a:rPr lang="ru-RU" sz="1600" spc="120" dirty="0" smtClean="0">
                <a:ln w="6350">
                  <a:noFill/>
                </a:ln>
                <a:gradFill>
                  <a:gsLst>
                    <a:gs pos="71000">
                      <a:schemeClr val="accent5">
                        <a:lumMod val="50000"/>
                      </a:schemeClr>
                    </a:gs>
                    <a:gs pos="20000">
                      <a:schemeClr val="accent5">
                        <a:lumMod val="50000"/>
                      </a:schemeClr>
                    </a:gs>
                    <a:gs pos="79000">
                      <a:schemeClr val="accent5">
                        <a:lumMod val="50000"/>
                      </a:schemeClr>
                    </a:gs>
                    <a:gs pos="12000">
                      <a:schemeClr val="accent5">
                        <a:lumMod val="50000"/>
                      </a:schemeClr>
                    </a:gs>
                    <a:gs pos="75000">
                      <a:srgbClr val="FFD54F"/>
                    </a:gs>
                    <a:gs pos="16000">
                      <a:srgbClr val="FFD54F"/>
                    </a:gs>
                    <a:gs pos="55000">
                      <a:srgbClr val="FFD54F"/>
                    </a:gs>
                    <a:gs pos="51000">
                      <a:schemeClr val="accent5">
                        <a:lumMod val="50000"/>
                      </a:schemeClr>
                    </a:gs>
                    <a:gs pos="58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a typeface="+mj-ea"/>
                <a:cs typeface="+mj-cs"/>
              </a:rPr>
              <a:t>-Черкассы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spc="120" dirty="0">
              <a:ln w="6350">
                <a:noFill/>
              </a:ln>
              <a:gradFill>
                <a:gsLst>
                  <a:gs pos="71000">
                    <a:schemeClr val="accent5">
                      <a:lumMod val="50000"/>
                    </a:schemeClr>
                  </a:gs>
                  <a:gs pos="20000">
                    <a:schemeClr val="accent5">
                      <a:lumMod val="50000"/>
                    </a:schemeClr>
                  </a:gs>
                  <a:gs pos="79000">
                    <a:schemeClr val="accent5">
                      <a:lumMod val="50000"/>
                    </a:schemeClr>
                  </a:gs>
                  <a:gs pos="12000">
                    <a:schemeClr val="accent5">
                      <a:lumMod val="50000"/>
                    </a:schemeClr>
                  </a:gs>
                  <a:gs pos="75000">
                    <a:srgbClr val="FFD54F"/>
                  </a:gs>
                  <a:gs pos="16000">
                    <a:srgbClr val="FFD54F"/>
                  </a:gs>
                  <a:gs pos="55000">
                    <a:srgbClr val="FFD54F"/>
                  </a:gs>
                  <a:gs pos="51000">
                    <a:schemeClr val="accent5">
                      <a:lumMod val="50000"/>
                    </a:schemeClr>
                  </a:gs>
                  <a:gs pos="58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strike="noStrike" kern="1200" spc="120" normalizeH="0" baseline="0" noProof="0" dirty="0" smtClean="0">
              <a:ln w="6350">
                <a:noFill/>
              </a:ln>
              <a:gradFill>
                <a:gsLst>
                  <a:gs pos="71000">
                    <a:schemeClr val="accent5">
                      <a:lumMod val="50000"/>
                    </a:schemeClr>
                  </a:gs>
                  <a:gs pos="20000">
                    <a:schemeClr val="accent5">
                      <a:lumMod val="50000"/>
                    </a:schemeClr>
                  </a:gs>
                  <a:gs pos="79000">
                    <a:schemeClr val="accent5">
                      <a:lumMod val="50000"/>
                    </a:schemeClr>
                  </a:gs>
                  <a:gs pos="12000">
                    <a:schemeClr val="accent5">
                      <a:lumMod val="50000"/>
                    </a:schemeClr>
                  </a:gs>
                  <a:gs pos="75000">
                    <a:srgbClr val="FFD54F"/>
                  </a:gs>
                  <a:gs pos="16000">
                    <a:srgbClr val="FFD54F"/>
                  </a:gs>
                  <a:gs pos="55000">
                    <a:srgbClr val="FFD54F"/>
                  </a:gs>
                  <a:gs pos="51000">
                    <a:schemeClr val="accent5">
                      <a:lumMod val="50000"/>
                    </a:schemeClr>
                  </a:gs>
                  <a:gs pos="58000">
                    <a:schemeClr val="accent5">
                      <a:lumMod val="50000"/>
                    </a:schemeClr>
                  </a:gs>
                </a:gsLst>
                <a:lin ang="5400000" scaled="0"/>
              </a:gradFill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spc="120" dirty="0" smtClean="0">
                <a:ln w="6350">
                  <a:noFill/>
                </a:ln>
                <a:gradFill>
                  <a:gsLst>
                    <a:gs pos="71000">
                      <a:schemeClr val="accent5">
                        <a:lumMod val="50000"/>
                      </a:schemeClr>
                    </a:gs>
                    <a:gs pos="20000">
                      <a:schemeClr val="accent5">
                        <a:lumMod val="50000"/>
                      </a:schemeClr>
                    </a:gs>
                    <a:gs pos="79000">
                      <a:schemeClr val="accent5">
                        <a:lumMod val="50000"/>
                      </a:schemeClr>
                    </a:gs>
                    <a:gs pos="12000">
                      <a:schemeClr val="accent5">
                        <a:lumMod val="50000"/>
                      </a:schemeClr>
                    </a:gs>
                    <a:gs pos="75000">
                      <a:srgbClr val="FFD54F"/>
                    </a:gs>
                    <a:gs pos="16000">
                      <a:srgbClr val="FFD54F"/>
                    </a:gs>
                    <a:gs pos="55000">
                      <a:srgbClr val="FFD54F"/>
                    </a:gs>
                    <a:gs pos="51000">
                      <a:schemeClr val="accent5">
                        <a:lumMod val="50000"/>
                      </a:schemeClr>
                    </a:gs>
                    <a:gs pos="58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ea typeface="+mj-ea"/>
                <a:cs typeface="+mj-cs"/>
              </a:rPr>
              <a:t>Дидактическое игровое пособие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strike="noStrike" kern="1200" spc="120" normalizeH="0" baseline="0" noProof="0" dirty="0" smtClean="0">
                <a:ln w="6350">
                  <a:noFill/>
                </a:ln>
                <a:gradFill>
                  <a:gsLst>
                    <a:gs pos="71000">
                      <a:schemeClr val="accent5">
                        <a:lumMod val="50000"/>
                      </a:schemeClr>
                    </a:gs>
                    <a:gs pos="20000">
                      <a:schemeClr val="accent5">
                        <a:lumMod val="50000"/>
                      </a:schemeClr>
                    </a:gs>
                    <a:gs pos="79000">
                      <a:schemeClr val="accent5">
                        <a:lumMod val="50000"/>
                      </a:schemeClr>
                    </a:gs>
                    <a:gs pos="12000">
                      <a:schemeClr val="accent5">
                        <a:lumMod val="50000"/>
                      </a:schemeClr>
                    </a:gs>
                    <a:gs pos="75000">
                      <a:srgbClr val="FFD54F"/>
                    </a:gs>
                    <a:gs pos="16000">
                      <a:srgbClr val="FFD54F"/>
                    </a:gs>
                    <a:gs pos="55000">
                      <a:srgbClr val="FFD54F"/>
                    </a:gs>
                    <a:gs pos="51000">
                      <a:schemeClr val="accent5">
                        <a:lumMod val="50000"/>
                      </a:schemeClr>
                    </a:gs>
                    <a:gs pos="58000">
                      <a:schemeClr val="accent5">
                        <a:lumMod val="50000"/>
                      </a:schemeClr>
                    </a:gs>
                  </a:gsLst>
                  <a:lin ang="5400000" scaled="0"/>
                </a:gradFill>
                <a:uLnTx/>
                <a:uFillTx/>
                <a:ea typeface="+mj-ea"/>
                <a:cs typeface="+mj-cs"/>
              </a:rPr>
              <a:t>«Божья коровка»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173642"/>
            <a:ext cx="388843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Гапченко</a:t>
            </a:r>
            <a:r>
              <a:rPr lang="ru-RU" sz="2000" b="1" i="1" dirty="0" smtClean="0">
                <a:solidFill>
                  <a:srgbClr val="680000"/>
                </a:solidFill>
                <a:latin typeface="Times New Roman" pitchFamily="18" charset="0"/>
                <a:cs typeface="Times New Roman" pitchFamily="18" charset="0"/>
              </a:rPr>
              <a:t> Анастасия Анатольевна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оспитатель младшей разновозрастной группы д/с «Сказка» с. Ерзовка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4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Дидактическая игра </a:t>
            </a:r>
            <a:br>
              <a:rPr lang="ru-RU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«Найди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фигуру»</a:t>
            </a:r>
            <a:b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</a:rPr>
              <a:t>Цель</a:t>
            </a:r>
            <a:r>
              <a:rPr lang="ru-RU" sz="1800" dirty="0">
                <a:solidFill>
                  <a:prstClr val="black"/>
                </a:solidFill>
              </a:rPr>
              <a:t>: познакомить детей с новыми формами</a:t>
            </a:r>
            <a:r>
              <a:rPr lang="ru-RU" sz="1800" dirty="0" smtClean="0">
                <a:solidFill>
                  <a:prstClr val="black"/>
                </a:solidFill>
              </a:rPr>
              <a:t>: квадрат, круг, ромб, </a:t>
            </a:r>
            <a:r>
              <a:rPr lang="ru-RU" sz="1800" dirty="0">
                <a:solidFill>
                  <a:prstClr val="black"/>
                </a:solidFill>
              </a:rPr>
              <a:t>овалом, прямоугольником, </a:t>
            </a:r>
            <a:r>
              <a:rPr lang="ru-RU" sz="1800" dirty="0" smtClean="0">
                <a:solidFill>
                  <a:prstClr val="black"/>
                </a:solidFill>
              </a:rPr>
              <a:t>треугольником.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Оборудование</a:t>
            </a:r>
            <a:r>
              <a:rPr lang="ru-RU" sz="1800" b="1" dirty="0">
                <a:solidFill>
                  <a:prstClr val="black"/>
                </a:solidFill>
              </a:rPr>
              <a:t>: </a:t>
            </a:r>
            <a:r>
              <a:rPr lang="ru-RU" sz="1800" dirty="0" smtClean="0">
                <a:solidFill>
                  <a:prstClr val="black"/>
                </a:solidFill>
              </a:rPr>
              <a:t>Дидактическое пособие «Божья коровка», кукла. </a:t>
            </a:r>
            <a:r>
              <a:rPr lang="ru-RU" sz="1800" dirty="0">
                <a:solidFill>
                  <a:prstClr val="black"/>
                </a:solidFill>
              </a:rPr>
              <a:t>Демонстрационный материал: кружочки </a:t>
            </a:r>
            <a:r>
              <a:rPr lang="ru-RU" sz="1800" dirty="0" smtClean="0">
                <a:solidFill>
                  <a:prstClr val="black"/>
                </a:solidFill>
              </a:rPr>
              <a:t>из фетра на которых есть фигуры разного цвета: </a:t>
            </a:r>
            <a:r>
              <a:rPr lang="ru-RU" sz="1800" dirty="0">
                <a:solidFill>
                  <a:prstClr val="black"/>
                </a:solidFill>
              </a:rPr>
              <a:t>квадрат, </a:t>
            </a:r>
            <a:r>
              <a:rPr lang="ru-RU" sz="1800" dirty="0" smtClean="0">
                <a:solidFill>
                  <a:prstClr val="black"/>
                </a:solidFill>
              </a:rPr>
              <a:t>треугольник, ромб, прямоугольник</a:t>
            </a:r>
            <a:r>
              <a:rPr lang="ru-RU" sz="1800" dirty="0">
                <a:solidFill>
                  <a:prstClr val="black"/>
                </a:solidFill>
              </a:rPr>
              <a:t>, овал, круг. Раздаточный материал: </a:t>
            </a:r>
            <a:r>
              <a:rPr lang="ru-RU" sz="1800" dirty="0" smtClean="0">
                <a:solidFill>
                  <a:prstClr val="black"/>
                </a:solidFill>
              </a:rPr>
              <a:t>кубик из фетра на котором изображены фигуры разного цвета.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>
                <a:solidFill>
                  <a:prstClr val="black"/>
                </a:solidFill>
              </a:rPr>
              <a:t>Содержание.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Кукла приносит </a:t>
            </a:r>
            <a:r>
              <a:rPr lang="ru-RU" sz="1800" dirty="0" smtClean="0">
                <a:solidFill>
                  <a:prstClr val="black"/>
                </a:solidFill>
              </a:rPr>
              <a:t>пособие «Божья коровка» на которой выложены фигуры. </a:t>
            </a:r>
            <a:r>
              <a:rPr lang="ru-RU" sz="1800" dirty="0">
                <a:solidFill>
                  <a:prstClr val="black"/>
                </a:solidFill>
              </a:rPr>
              <a:t>Воспитатель показывает детям квадрат и треугольник, спрашивает, как называется первая фигура. Получив ответ, говорит, что в другой руке треугольник. Проводится обследование путем обведения контура пальцем. 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Фиксирует </a:t>
            </a:r>
            <a:r>
              <a:rPr lang="ru-RU" sz="1800" dirty="0">
                <a:solidFill>
                  <a:prstClr val="black"/>
                </a:solidFill>
              </a:rPr>
              <a:t>внимание на том, что у треугольника только три угла. </a:t>
            </a:r>
            <a:r>
              <a:rPr lang="ru-RU" sz="1800" dirty="0" smtClean="0">
                <a:solidFill>
                  <a:prstClr val="black"/>
                </a:solidFill>
              </a:rPr>
              <a:t>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Предлагает </a:t>
            </a:r>
            <a:r>
              <a:rPr lang="ru-RU" sz="1800" dirty="0">
                <a:solidFill>
                  <a:prstClr val="black"/>
                </a:solidFill>
              </a:rPr>
              <a:t>детям подобрать треугольники и сложить их вместе. </a:t>
            </a:r>
            <a:r>
              <a:rPr lang="ru-RU" sz="1800" dirty="0" smtClean="0">
                <a:solidFill>
                  <a:prstClr val="black"/>
                </a:solidFill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Аналогично</a:t>
            </a:r>
            <a:r>
              <a:rPr lang="ru-RU" sz="1800" dirty="0">
                <a:solidFill>
                  <a:prstClr val="black"/>
                </a:solidFill>
              </a:rPr>
              <a:t>: квадрат с </a:t>
            </a:r>
            <a:r>
              <a:rPr lang="ru-RU" sz="1800" dirty="0" smtClean="0">
                <a:solidFill>
                  <a:prstClr val="black"/>
                </a:solidFill>
              </a:rPr>
              <a:t>квадратом, </a:t>
            </a:r>
            <a:r>
              <a:rPr lang="ru-RU" sz="1800" dirty="0">
                <a:solidFill>
                  <a:prstClr val="black"/>
                </a:solidFill>
              </a:rPr>
              <a:t>овал </a:t>
            </a:r>
            <a:r>
              <a:rPr lang="ru-RU" sz="1800" dirty="0" smtClean="0">
                <a:solidFill>
                  <a:prstClr val="black"/>
                </a:solidFill>
              </a:rPr>
              <a:t>с овалом и т.д.</a:t>
            </a:r>
            <a:endParaRPr lang="ru-RU" sz="18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84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Дидактическая игра </a:t>
            </a:r>
            <a:br>
              <a:rPr lang="ru-RU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«Найди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овощ или фрукт»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Цель. </a:t>
            </a:r>
            <a:r>
              <a:rPr lang="ru-RU" sz="1800" dirty="0" smtClean="0">
                <a:solidFill>
                  <a:prstClr val="black"/>
                </a:solidFill>
              </a:rPr>
              <a:t>Формировать у детей представление, названия об овощах и фруктах.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Задачи</a:t>
            </a:r>
            <a:r>
              <a:rPr lang="ru-RU" sz="1800" b="1" dirty="0" smtClean="0">
                <a:solidFill>
                  <a:prstClr val="black"/>
                </a:solidFill>
              </a:rPr>
              <a:t>.</a:t>
            </a: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учить детей узнавать и называть овощи и фрукты по внешнему виду (название, цвет, форма); 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развивать слуховое, зрительное восприятие;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учить </a:t>
            </a:r>
            <a:r>
              <a:rPr lang="ru-RU" sz="1800" dirty="0">
                <a:solidFill>
                  <a:prstClr val="black"/>
                </a:solidFill>
              </a:rPr>
              <a:t>играть в коллективе.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Оборудование:</a:t>
            </a: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Дидактическое пособие «Божья коровка» из фетра.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Словарь. </a:t>
            </a:r>
            <a:r>
              <a:rPr lang="ru-RU" sz="1800" dirty="0" smtClean="0">
                <a:solidFill>
                  <a:prstClr val="black"/>
                </a:solidFill>
              </a:rPr>
              <a:t>Название овощей и фруктов. </a:t>
            </a:r>
            <a:r>
              <a:rPr lang="ru-RU" sz="1800" dirty="0">
                <a:solidFill>
                  <a:prstClr val="black"/>
                </a:solidFill>
              </a:rPr>
              <a:t>Где </a:t>
            </a:r>
            <a:r>
              <a:rPr lang="ru-RU" sz="1800" dirty="0" smtClean="0">
                <a:solidFill>
                  <a:prstClr val="black"/>
                </a:solidFill>
              </a:rPr>
              <a:t>растут овощи и фрукты? Это капуста, картошка, морковка, огурец, помидор, яблоко, банан, апельсин, груша, лимон.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Содержание</a:t>
            </a:r>
            <a:r>
              <a:rPr lang="ru-RU" sz="1800" dirty="0">
                <a:solidFill>
                  <a:prstClr val="black"/>
                </a:solidFill>
              </a:rPr>
              <a:t>: Дети </a:t>
            </a:r>
            <a:r>
              <a:rPr lang="ru-RU" sz="1800" dirty="0" smtClean="0">
                <a:solidFill>
                  <a:prstClr val="black"/>
                </a:solidFill>
              </a:rPr>
              <a:t>садятся за стол, воспитатель приносить дидактическое пособие «Божья коровка». Воспитатель передними раскладывает на божьей коровке кружочки из фетра с овощами и фруктами, проговаривая при этом их названия , форма и цвет.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Затем воспитатель переворачивает кружочки  и предлагает детям по очереди  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   кинуть кубик с картинками фруктов и овощей, затем то </a:t>
            </a:r>
            <a:r>
              <a:rPr lang="ru-RU" sz="1800" dirty="0">
                <a:solidFill>
                  <a:prstClr val="black"/>
                </a:solidFill>
              </a:rPr>
              <a:t>что выпало </a:t>
            </a:r>
            <a:r>
              <a:rPr lang="ru-RU" sz="1800" dirty="0" smtClean="0">
                <a:solidFill>
                  <a:prstClr val="black"/>
                </a:solidFill>
              </a:rPr>
              <a:t> 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    назвать  и найти на игровом поле на своей стороне. Игра повторяется 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                                 пока все фрукты и овощи не будут найдены.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5115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Дидактическая игра </a:t>
            </a:r>
            <a:br>
              <a:rPr lang="ru-RU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по формированию представлений о цвете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prstClr val="black"/>
                </a:solidFill>
              </a:rPr>
              <a:t>Цель:</a:t>
            </a:r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- научить </a:t>
            </a:r>
            <a:r>
              <a:rPr lang="ru-RU" sz="1600" dirty="0">
                <a:solidFill>
                  <a:prstClr val="black"/>
                </a:solidFill>
              </a:rPr>
              <a:t>различать и называть основные и оттеночные цвета предмета;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- учить </a:t>
            </a:r>
            <a:r>
              <a:rPr lang="ru-RU" sz="1600" dirty="0">
                <a:solidFill>
                  <a:prstClr val="black"/>
                </a:solidFill>
              </a:rPr>
              <a:t>группировать предметы по цвету;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-</a:t>
            </a:r>
            <a:r>
              <a:rPr lang="ru-RU" sz="1600" dirty="0" smtClean="0">
                <a:solidFill>
                  <a:prstClr val="black"/>
                </a:solidFill>
              </a:rPr>
              <a:t> развивать </a:t>
            </a:r>
            <a:r>
              <a:rPr lang="ru-RU" sz="1600" dirty="0">
                <a:solidFill>
                  <a:prstClr val="black"/>
                </a:solidFill>
              </a:rPr>
              <a:t>умение анализировать, сравнивать и классифицировать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FontTx/>
              <a:buChar char="-"/>
            </a:pPr>
            <a:endParaRPr lang="ru-RU" sz="16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i="1" dirty="0">
                <a:solidFill>
                  <a:prstClr val="black"/>
                </a:solidFill>
              </a:rPr>
              <a:t>«Найди предметы такого же цвета»</a:t>
            </a:r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prstClr val="black"/>
                </a:solidFill>
              </a:rPr>
              <a:t>Воспитатель раздает </a:t>
            </a:r>
            <a:r>
              <a:rPr lang="ru-RU" sz="1600" dirty="0" smtClean="0">
                <a:solidFill>
                  <a:prstClr val="black"/>
                </a:solidFill>
              </a:rPr>
              <a:t>детям дидактическое пособие «Божья коровка», </a:t>
            </a:r>
            <a:r>
              <a:rPr lang="ru-RU" sz="1600" dirty="0">
                <a:solidFill>
                  <a:prstClr val="black"/>
                </a:solidFill>
              </a:rPr>
              <a:t>на </a:t>
            </a:r>
            <a:r>
              <a:rPr lang="ru-RU" sz="1600" dirty="0" smtClean="0">
                <a:solidFill>
                  <a:prstClr val="black"/>
                </a:solidFill>
              </a:rPr>
              <a:t>котором расположены кружочки синего цвета, на каждом кружочке есть свой цвет. Кинув кубик с разными цветными кружочками, ребенок определив </a:t>
            </a:r>
            <a:r>
              <a:rPr lang="ru-RU" sz="1600" dirty="0">
                <a:solidFill>
                  <a:prstClr val="black"/>
                </a:solidFill>
              </a:rPr>
              <a:t>какого </a:t>
            </a:r>
            <a:r>
              <a:rPr lang="ru-RU" sz="1600" dirty="0" smtClean="0">
                <a:solidFill>
                  <a:prstClr val="black"/>
                </a:solidFill>
              </a:rPr>
              <a:t>цвета выпал кружочек </a:t>
            </a:r>
            <a:r>
              <a:rPr lang="ru-RU" sz="1600" dirty="0">
                <a:solidFill>
                  <a:prstClr val="black"/>
                </a:solidFill>
              </a:rPr>
              <a:t>на </a:t>
            </a:r>
            <a:r>
              <a:rPr lang="ru-RU" sz="1600" dirty="0" smtClean="0">
                <a:solidFill>
                  <a:prstClr val="black"/>
                </a:solidFill>
              </a:rPr>
              <a:t>кубике, ищет его на своем игровом поле , называет </a:t>
            </a:r>
            <a:r>
              <a:rPr lang="ru-RU" sz="1600" dirty="0">
                <a:solidFill>
                  <a:prstClr val="black"/>
                </a:solidFill>
              </a:rPr>
              <a:t>цвет</a:t>
            </a:r>
            <a:r>
              <a:rPr lang="ru-RU" sz="1600" dirty="0" smtClean="0">
                <a:solidFill>
                  <a:prstClr val="black"/>
                </a:solidFill>
              </a:rPr>
              <a:t>. (Можно искать цвет как поочереди, так и вместе )</a:t>
            </a:r>
            <a:endParaRPr lang="ru-RU" sz="16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i="1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prstClr val="black"/>
                </a:solidFill>
              </a:rPr>
              <a:t>«</a:t>
            </a:r>
            <a:r>
              <a:rPr lang="ru-RU" sz="1600" b="1" i="1" dirty="0">
                <a:solidFill>
                  <a:prstClr val="black"/>
                </a:solidFill>
              </a:rPr>
              <a:t>Назови цвет предмета»</a:t>
            </a:r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prstClr val="black"/>
                </a:solidFill>
              </a:rPr>
              <a:t>                  Воспитатель </a:t>
            </a:r>
            <a:r>
              <a:rPr lang="ru-RU" sz="1600" dirty="0">
                <a:solidFill>
                  <a:prstClr val="black"/>
                </a:solidFill>
              </a:rPr>
              <a:t>предлагает определить цвет </a:t>
            </a:r>
            <a:r>
              <a:rPr lang="ru-RU" sz="1600" dirty="0" smtClean="0">
                <a:solidFill>
                  <a:prstClr val="black"/>
                </a:solidFill>
              </a:rPr>
              <a:t>предметов, </a:t>
            </a:r>
            <a:r>
              <a:rPr lang="ru-RU" sz="1600" dirty="0">
                <a:solidFill>
                  <a:prstClr val="black"/>
                </a:solidFill>
              </a:rPr>
              <a:t>овощей и т.п.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b="1" i="1" dirty="0" smtClean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prstClr val="black"/>
                </a:solidFill>
              </a:rPr>
              <a:t>«</a:t>
            </a:r>
            <a:r>
              <a:rPr lang="ru-RU" sz="1600" b="1" i="1" dirty="0">
                <a:solidFill>
                  <a:prstClr val="black"/>
                </a:solidFill>
              </a:rPr>
              <a:t>Разложи предметы по цвету»</a:t>
            </a:r>
            <a:endParaRPr lang="ru-RU" sz="16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                        </a:t>
            </a:r>
            <a:r>
              <a:rPr lang="ru-RU" sz="1600" dirty="0" smtClean="0">
                <a:solidFill>
                  <a:prstClr val="black"/>
                </a:solidFill>
              </a:rPr>
              <a:t>Воспитатель </a:t>
            </a:r>
            <a:r>
              <a:rPr lang="ru-RU" sz="1600" dirty="0">
                <a:solidFill>
                  <a:prstClr val="black"/>
                </a:solidFill>
              </a:rPr>
              <a:t>выкладывает </a:t>
            </a:r>
            <a:r>
              <a:rPr lang="ru-RU" sz="1600" dirty="0" smtClean="0">
                <a:solidFill>
                  <a:prstClr val="black"/>
                </a:solidFill>
              </a:rPr>
              <a:t>на дидактическое пособие «Божья коровка»   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кружки разного цвета и </a:t>
            </a:r>
            <a:r>
              <a:rPr lang="ru-RU" sz="1600" dirty="0">
                <a:solidFill>
                  <a:prstClr val="black"/>
                </a:solidFill>
              </a:rPr>
              <a:t>побуждает </a:t>
            </a:r>
            <a:r>
              <a:rPr lang="ru-RU" sz="1600" dirty="0" smtClean="0">
                <a:solidFill>
                  <a:prstClr val="black"/>
                </a:solidFill>
              </a:rPr>
              <a:t>детей </a:t>
            </a:r>
            <a:r>
              <a:rPr lang="ru-RU" sz="1600" dirty="0">
                <a:solidFill>
                  <a:prstClr val="black"/>
                </a:solidFill>
              </a:rPr>
              <a:t>называть цвета. После этого дети </a:t>
            </a:r>
            <a:endParaRPr lang="ru-RU" sz="16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                       систематизируют </a:t>
            </a:r>
            <a:r>
              <a:rPr lang="ru-RU" sz="1600" dirty="0">
                <a:solidFill>
                  <a:prstClr val="black"/>
                </a:solidFill>
              </a:rPr>
              <a:t>материал по цвету.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27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Дидактическая игра </a:t>
            </a:r>
            <a:br>
              <a:rPr lang="ru-RU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</a:rPr>
              <a:t>по формированию</a:t>
            </a:r>
            <a:r>
              <a:rPr lang="ru-RU" sz="24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представлений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о геометрических фигурах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Формировать у детей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в запоминании геометрических фигур,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расположенных на игровом поле;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находить по памяти парную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картинку.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+mj-lt"/>
              </a:rPr>
            </a:br>
            <a:endParaRPr lang="ru-RU" sz="1600" b="1" dirty="0" smtClean="0">
              <a:solidFill>
                <a:srgbClr val="000000"/>
              </a:solidFill>
              <a:latin typeface="+mj-lt"/>
            </a:endParaRPr>
          </a:p>
          <a:p>
            <a:pPr marL="114300" lvl="0" indent="0" algn="ctr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« </a:t>
            </a:r>
            <a:r>
              <a:rPr lang="ru-RU" sz="1600" b="1" dirty="0">
                <a:solidFill>
                  <a:srgbClr val="000000"/>
                </a:solidFill>
                <a:latin typeface="+mj-lt"/>
              </a:rPr>
              <a:t>Не забудь </a:t>
            </a: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картинку»</a:t>
            </a:r>
          </a:p>
          <a:p>
            <a:pPr marL="114300" lvl="0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1 вариант</a:t>
            </a:r>
          </a:p>
          <a:p>
            <a:pPr marL="114300" lv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Воспитатель заранее подготавливает дидактическое пособие «Божья коровка», располагая на игровом поле кружочки с геометрическими фигурами. Каждый ребенок кидает кубик с фигурами, что выпало то и должен найти на игровом поле. У кого останется одна фигура тот проиграл.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+mj-lt"/>
              </a:rPr>
            </a:br>
            <a:endParaRPr lang="ru-RU" sz="1600" dirty="0">
              <a:solidFill>
                <a:srgbClr val="000000"/>
              </a:solidFill>
              <a:latin typeface="+mj-lt"/>
            </a:endParaRPr>
          </a:p>
          <a:p>
            <a:pPr marL="114300" lvl="0" indent="0">
              <a:buNone/>
            </a:pPr>
            <a:r>
              <a:rPr lang="ru-RU" sz="1600" b="1" dirty="0">
                <a:solidFill>
                  <a:srgbClr val="000000"/>
                </a:solidFill>
                <a:latin typeface="+mj-lt"/>
              </a:rPr>
              <a:t>2 вариант </a:t>
            </a:r>
            <a:endParaRPr lang="ru-RU" sz="1600" b="1" dirty="0" smtClean="0">
              <a:solidFill>
                <a:srgbClr val="000000"/>
              </a:solidFill>
              <a:latin typeface="+mj-lt"/>
            </a:endParaRPr>
          </a:p>
          <a:p>
            <a:pPr marL="114300" lv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       Даны две божьи коровки, на одной расположены фигуры – это ключ к закрытому </a:t>
            </a:r>
          </a:p>
          <a:p>
            <a:pPr marL="114300" lv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                царству насекомых, а на другую сильный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ветер перепутал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этот ключ,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нужно </a:t>
            </a:r>
            <a:endParaRPr lang="ru-RU" sz="1600" dirty="0" smtClean="0">
              <a:solidFill>
                <a:srgbClr val="000000"/>
              </a:solidFill>
              <a:latin typeface="+mj-lt"/>
            </a:endParaRPr>
          </a:p>
          <a:p>
            <a:pPr marL="114300" lv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                их расположить так, чтобы получилось одинаково и насекомые смогли </a:t>
            </a:r>
          </a:p>
          <a:p>
            <a:pPr marL="114300" lvl="0" indent="0">
              <a:buNone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                                                                  попасть домой. </a:t>
            </a:r>
          </a:p>
          <a:p>
            <a:pPr marL="114300" lvl="0" indent="0">
              <a:buNone/>
            </a:pP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1600" dirty="0">
              <a:solidFill>
                <a:srgbClr val="000000"/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40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441" y="46605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ea typeface="+mn-ea"/>
                <a:cs typeface="+mn-cs"/>
              </a:rPr>
              <a:t>Дидактическая игра по формированию представлений об овощах и фруктах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8229600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 Цель: </a:t>
            </a:r>
            <a:r>
              <a:rPr lang="ru-RU" sz="1800" dirty="0" smtClean="0"/>
              <a:t>сформировать у детей представление об овощах и фруктах.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 algn="ctr">
              <a:buNone/>
            </a:pPr>
            <a:r>
              <a:rPr lang="ru-RU" sz="1800" b="1" dirty="0" smtClean="0"/>
              <a:t> Помоги собрать урожай божьей коровке</a:t>
            </a:r>
          </a:p>
          <a:p>
            <a:pPr marL="0" indent="0">
              <a:buNone/>
            </a:pPr>
            <a:r>
              <a:rPr lang="ru-RU" sz="1800" b="1" i="1" dirty="0" smtClean="0"/>
              <a:t>1 вариант</a:t>
            </a:r>
          </a:p>
          <a:p>
            <a:pPr marL="0" indent="0">
              <a:buNone/>
            </a:pPr>
            <a:r>
              <a:rPr lang="ru-RU" sz="1800" dirty="0" smtClean="0"/>
              <a:t>Все дети садятся за стол. Воспитатель приносит божью коровку из фетра, на котором два игровых поля, раскладывает кружочки из фетра с картинками овощей и фруктов, проговаривая при этом их название , где растет, форму и цвет. Дети внимательно рассматривают и затем раскладывают на божью коровку отдельно овощи и фрукты при этом проговаривая их названия и т.п. Затем игра повторяется с усложнением пока все дети не примут участие.</a:t>
            </a:r>
          </a:p>
          <a:p>
            <a:pPr marL="0" indent="0">
              <a:buNone/>
            </a:pPr>
            <a:r>
              <a:rPr lang="ru-RU" sz="1800" b="1" i="1" dirty="0" smtClean="0"/>
              <a:t>2 вариант</a:t>
            </a:r>
          </a:p>
          <a:p>
            <a:pPr marL="0" indent="0"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</a:t>
            </a:r>
            <a:r>
              <a:rPr lang="ru-RU" sz="1800" dirty="0" smtClean="0"/>
              <a:t>Воспитатель предлагает детям запомнить расположение кружочков (фруктов и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овощей) на игровом поле. Затем попросить детей закрыть глаза и поменяйте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предметы местами или убрать. Задача детей угадать что поменялось. (Играть  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можно  как группами так и индивидуально)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7365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 пособия</a:t>
            </a:r>
            <a:endParaRPr lang="ru-RU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54" y="1258665"/>
            <a:ext cx="3700118" cy="4320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58665"/>
            <a:ext cx="3484094" cy="43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9BBB59">
                    <a:lumMod val="50000"/>
                  </a:srgbClr>
                </a:solidFill>
              </a:rPr>
              <a:t>Работа с применением  дидактического пособия </a:t>
            </a:r>
            <a:r>
              <a:rPr lang="ru-RU" sz="3200" b="1" dirty="0" smtClean="0">
                <a:solidFill>
                  <a:srgbClr val="9BBB59">
                    <a:lumMod val="50000"/>
                  </a:srgbClr>
                </a:solidFill>
              </a:rPr>
              <a:t>«Божья коровка»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50" y="1196752"/>
            <a:ext cx="2880320" cy="30963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683866"/>
            <a:ext cx="1656184" cy="1961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9" y="1196752"/>
            <a:ext cx="1768354" cy="2182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357" y="3530986"/>
            <a:ext cx="1563638" cy="2321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2" y="3724934"/>
            <a:ext cx="2232248" cy="21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Прогнозируемый результат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В процессе действий с предметами, у </a:t>
            </a:r>
            <a:r>
              <a:rPr lang="ru-RU" sz="1700" dirty="0" smtClean="0">
                <a:solidFill>
                  <a:prstClr val="black"/>
                </a:solidFill>
              </a:rPr>
              <a:t>детей</a:t>
            </a:r>
            <a:r>
              <a:rPr lang="en-US" sz="1700" dirty="0" smtClean="0">
                <a:solidFill>
                  <a:prstClr val="black"/>
                </a:solidFill>
              </a:rPr>
              <a:t> </a:t>
            </a:r>
            <a:r>
              <a:rPr lang="ru-RU" sz="1700" dirty="0" smtClean="0">
                <a:solidFill>
                  <a:prstClr val="black"/>
                </a:solidFill>
              </a:rPr>
              <a:t> развивается мелкая моторика рук и обогащается словарный запас. </a:t>
            </a:r>
            <a:r>
              <a:rPr lang="ru-RU" sz="1700" dirty="0">
                <a:solidFill>
                  <a:prstClr val="black"/>
                </a:solidFill>
              </a:rPr>
              <a:t>Благодаря этим достижениям младший дошкольник начнет активно осваивать окружающий мир и в процессе этого освоения сформируется восприятие. На развивающих занятиях, действуя с предметами, дети начнут обнаруживать их отдельные свойства и разнообразие свойств в предмете, разовьется их способность отделять свойства от самого предмета, замечать похожие свойства в разных предметах и разные в одном предмете. В связи с чем, у дошкольников повысится уровень развития психических процессов в целом, а также уровень развития восприятия и его свойств. В результате занятий с использованием пособия </a:t>
            </a:r>
            <a:r>
              <a:rPr lang="ru-RU" sz="1700" dirty="0" smtClean="0">
                <a:solidFill>
                  <a:prstClr val="black"/>
                </a:solidFill>
              </a:rPr>
              <a:t>«Божья коровка»:</a:t>
            </a:r>
            <a:endParaRPr lang="ru-RU" sz="17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-У детей эмоционально — положительное настроение, без эмоционального и мышечного напряжения.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-Дети умеют объединить свойства предметов в целостный образ предмета, узнавать знакомые предметы, замечать их отличия и сходства; применяют на практике перцептивные (обследовательские) действия, знают основные свойства предметов, их назначение, особенности.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-У детей развиты восприятие формы, цвета, величины, пространства, чувства ритма, общая и мелкая моторика, координация движений.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- Сформирована </a:t>
            </a:r>
            <a:r>
              <a:rPr lang="ru-RU" sz="1700" dirty="0" smtClean="0">
                <a:solidFill>
                  <a:prstClr val="black"/>
                </a:solidFill>
              </a:rPr>
              <a:t>познавательная </a:t>
            </a:r>
            <a:r>
              <a:rPr lang="ru-RU" sz="1700" dirty="0">
                <a:solidFill>
                  <a:prstClr val="black"/>
                </a:solidFill>
              </a:rPr>
              <a:t>активность, любознательность и расширен кругозор детей.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700" dirty="0">
                <a:solidFill>
                  <a:prstClr val="black"/>
                </a:solidFill>
              </a:rPr>
              <a:t>- У детей развиваются все стороны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196752"/>
            <a:ext cx="7272808" cy="375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1600" b="1" i="1" dirty="0" smtClean="0"/>
              <a:t>Божья коровка:</a:t>
            </a:r>
          </a:p>
          <a:p>
            <a:pPr lvl="0">
              <a:lnSpc>
                <a:spcPct val="114000"/>
              </a:lnSpc>
            </a:pPr>
            <a:r>
              <a:rPr lang="en-US" sz="1600" i="1" dirty="0">
                <a:hlinkClick r:id="rId2"/>
              </a:rPr>
              <a:t>http://www.imperium.su/pictures//</a:t>
            </a:r>
            <a:r>
              <a:rPr lang="en-US" sz="1600" i="1" dirty="0" smtClean="0">
                <a:hlinkClick r:id="rId2"/>
              </a:rPr>
              <a:t>29.247.00new.gif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ru-RU" sz="1600" b="1" i="1" dirty="0" smtClean="0"/>
              <a:t>Цветочный бордюр: 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hlinkClick r:id="rId3"/>
              </a:rPr>
              <a:t>http://</a:t>
            </a:r>
            <a:r>
              <a:rPr lang="en-US" sz="1600" i="1" dirty="0" smtClean="0">
                <a:hlinkClick r:id="rId3"/>
              </a:rPr>
              <a:t>printablefree.net/page-borders/bottom-page-borders/grass-flowers.gif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ru-RU" sz="1600" b="1" i="1" dirty="0" smtClean="0"/>
              <a:t>Белая рамка: 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hlinkClick r:id="rId4"/>
              </a:rPr>
              <a:t>https://</a:t>
            </a:r>
            <a:r>
              <a:rPr lang="en-US" sz="1600" i="1" dirty="0" smtClean="0">
                <a:hlinkClick r:id="rId4"/>
              </a:rPr>
              <a:t>img-fotki.yandex.ru/get/5314/66124276.23/0_64432_c678f07f_XXXL.png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ru-RU" sz="1600" b="1" i="1" dirty="0" smtClean="0"/>
              <a:t>Бабочки (вырезаны из бордюра и перекрашены): 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hlinkClick r:id="rId5"/>
              </a:rPr>
              <a:t>http://lisyonok.ucoz.ru/_</a:t>
            </a:r>
            <a:r>
              <a:rPr lang="en-US" sz="1600" i="1" dirty="0" smtClean="0">
                <a:hlinkClick r:id="rId5"/>
              </a:rPr>
              <a:t>ld/0/23814.png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ru-RU" sz="1600" b="1" i="1" dirty="0" smtClean="0"/>
              <a:t>Желтая бабочка: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hlinkClick r:id="rId6"/>
              </a:rPr>
              <a:t>http://</a:t>
            </a:r>
            <a:r>
              <a:rPr lang="en-US" sz="1600" i="1" dirty="0" smtClean="0">
                <a:hlinkClick r:id="rId6"/>
              </a:rPr>
              <a:t>photoshopia.ru/clipart/data/546/medium/1441516522641_photoshopia_ru.png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ru-RU" sz="1600" b="1" i="1" dirty="0" smtClean="0"/>
              <a:t>Фон (перекрашен):</a:t>
            </a:r>
          </a:p>
          <a:p>
            <a:pPr>
              <a:lnSpc>
                <a:spcPct val="114000"/>
              </a:lnSpc>
            </a:pPr>
            <a:r>
              <a:rPr lang="en-US" sz="1600" i="1" dirty="0">
                <a:hlinkClick r:id="rId7"/>
              </a:rPr>
              <a:t>https://</a:t>
            </a:r>
            <a:r>
              <a:rPr lang="en-US" sz="1600" i="1" dirty="0" smtClean="0">
                <a:hlinkClick r:id="rId7"/>
              </a:rPr>
              <a:t>img-fotki.yandex.ru/get/6835/39663434.63b/0_9c407_1180b4e8_S</a:t>
            </a:r>
            <a:r>
              <a:rPr lang="ru-RU" sz="1600" i="1" dirty="0" smtClean="0"/>
              <a:t> </a:t>
            </a:r>
          </a:p>
          <a:p>
            <a:pPr>
              <a:lnSpc>
                <a:spcPct val="114000"/>
              </a:lnSpc>
            </a:pPr>
            <a:endParaRPr lang="ru-RU" i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08312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ln w="1905"/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Интернет – ресурсы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75475" y="5229200"/>
            <a:ext cx="4633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i="1" dirty="0" smtClean="0"/>
              <a:t>Сайт: </a:t>
            </a:r>
            <a:r>
              <a:rPr lang="en-US" sz="2000" i="1" dirty="0">
                <a:hlinkClick r:id="rId8"/>
              </a:rPr>
              <a:t>http://elenaranko.ucoz.ru</a:t>
            </a:r>
            <a:r>
              <a:rPr lang="en-US" sz="2000" i="1" dirty="0" smtClean="0">
                <a:hlinkClick r:id="rId8"/>
              </a:rPr>
              <a:t>/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Используемая литература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338437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1.Барчан</a:t>
            </a:r>
            <a:r>
              <a:rPr lang="ru-RU" sz="1800" dirty="0">
                <a:solidFill>
                  <a:prstClr val="black"/>
                </a:solidFill>
              </a:rPr>
              <a:t>, Т. А. Воздушные шарики. Дидактические игры от 2 до 5 лет / Т.А. </a:t>
            </a:r>
            <a:r>
              <a:rPr lang="ru-RU" sz="1800" dirty="0" err="1">
                <a:solidFill>
                  <a:prstClr val="black"/>
                </a:solidFill>
              </a:rPr>
              <a:t>Барчан</a:t>
            </a:r>
            <a:r>
              <a:rPr lang="ru-RU" sz="1800" dirty="0">
                <a:solidFill>
                  <a:prstClr val="black"/>
                </a:solidFill>
              </a:rPr>
              <a:t>. - М.: Карапуз, 2011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2. </a:t>
            </a:r>
            <a:r>
              <a:rPr lang="ru-RU" sz="1800" dirty="0">
                <a:solidFill>
                  <a:prstClr val="black"/>
                </a:solidFill>
              </a:rPr>
              <a:t>Играем, развиваемся, растем. Дидактические игры для детей дошкольного возраста. - М.: Детство-Пресс, 2010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3. </a:t>
            </a:r>
            <a:r>
              <a:rPr lang="ru-RU" sz="1800" dirty="0">
                <a:solidFill>
                  <a:prstClr val="black"/>
                </a:solidFill>
              </a:rPr>
              <a:t>Лыкова, И. А. Дидактические игры и занятия. Интеграция художественной и познавательной деятельности дошкольников / И.А. Лыкова. - М.: Сфера, Карапуз, </a:t>
            </a:r>
            <a:r>
              <a:rPr lang="ru-RU" sz="1800" b="1" dirty="0">
                <a:solidFill>
                  <a:prstClr val="black"/>
                </a:solidFill>
              </a:rPr>
              <a:t>2012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4. </a:t>
            </a:r>
            <a:r>
              <a:rPr lang="ru-RU" sz="1800" dirty="0" err="1">
                <a:solidFill>
                  <a:prstClr val="black"/>
                </a:solidFill>
              </a:rPr>
              <a:t>Н.Дедулевич</a:t>
            </a:r>
            <a:r>
              <a:rPr lang="ru-RU" sz="1800" dirty="0">
                <a:solidFill>
                  <a:prstClr val="black"/>
                </a:solidFill>
              </a:rPr>
              <a:t>, М. Играй - не зевай. Подвижные игры с дошкольниками / М. </a:t>
            </a:r>
            <a:r>
              <a:rPr lang="ru-RU" sz="1800" dirty="0" err="1">
                <a:solidFill>
                  <a:prstClr val="black"/>
                </a:solidFill>
              </a:rPr>
              <a:t>Н.Дедулевич</a:t>
            </a:r>
            <a:r>
              <a:rPr lang="ru-RU" sz="1800" dirty="0">
                <a:solidFill>
                  <a:prstClr val="black"/>
                </a:solidFill>
              </a:rPr>
              <a:t>. - М.: Просвещение, </a:t>
            </a:r>
            <a:r>
              <a:rPr lang="ru-RU" sz="1800" b="1" dirty="0">
                <a:solidFill>
                  <a:prstClr val="black"/>
                </a:solidFill>
              </a:rPr>
              <a:t>2016</a:t>
            </a:r>
            <a:r>
              <a:rPr lang="ru-RU" sz="18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5. </a:t>
            </a:r>
            <a:r>
              <a:rPr lang="ru-RU" sz="1800" dirty="0" err="1">
                <a:solidFill>
                  <a:prstClr val="black"/>
                </a:solidFill>
              </a:rPr>
              <a:t>Салмина</a:t>
            </a:r>
            <a:r>
              <a:rPr lang="ru-RU" sz="1800" dirty="0">
                <a:solidFill>
                  <a:prstClr val="black"/>
                </a:solidFill>
              </a:rPr>
              <a:t>, Н. Г. Воображаем, думаем, играем. Дидактические игры для детей 3-4 лет / Н.Г. </a:t>
            </a:r>
            <a:r>
              <a:rPr lang="ru-RU" sz="1800" dirty="0" err="1">
                <a:solidFill>
                  <a:prstClr val="black"/>
                </a:solidFill>
              </a:rPr>
              <a:t>Салмина</a:t>
            </a:r>
            <a:r>
              <a:rPr lang="ru-RU" sz="1800" dirty="0">
                <a:solidFill>
                  <a:prstClr val="black"/>
                </a:solidFill>
              </a:rPr>
              <a:t>, М.С. </a:t>
            </a:r>
            <a:r>
              <a:rPr lang="ru-RU" sz="1800" dirty="0" err="1">
                <a:solidFill>
                  <a:prstClr val="black"/>
                </a:solidFill>
              </a:rPr>
              <a:t>Милаева</a:t>
            </a:r>
            <a:r>
              <a:rPr lang="ru-RU" sz="1800" dirty="0">
                <a:solidFill>
                  <a:prstClr val="black"/>
                </a:solidFill>
              </a:rPr>
              <a:t>, А.О. Глебова. - М.: </a:t>
            </a:r>
            <a:r>
              <a:rPr lang="ru-RU" sz="1800" dirty="0" err="1">
                <a:solidFill>
                  <a:prstClr val="black"/>
                </a:solidFill>
              </a:rPr>
              <a:t>Вентана</a:t>
            </a:r>
            <a:r>
              <a:rPr lang="ru-RU" sz="1800" dirty="0">
                <a:solidFill>
                  <a:prstClr val="black"/>
                </a:solidFill>
              </a:rPr>
              <a:t>-Граф, 2015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8910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297" y="260648"/>
            <a:ext cx="8229600" cy="11430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4000" b="1" spc="12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Пояснительная записка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68" y="1196752"/>
            <a:ext cx="8229600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dirty="0"/>
              <a:t>Детский сад – первое звено в системе народного образования. Расширяя кругозор детей, формируя их поведение, волю, характер, педагог воздействует на ребенка посредством слова. В дидактических играх и упражнениях дети подводятся не только к восприятию предмета в целом, но и умению выделять отдельные признаки, качества предмета, отношение одних предметов к другим, к умению выразить это в речи. </a:t>
            </a:r>
          </a:p>
          <a:p>
            <a:pPr marL="0" indent="0">
              <a:buNone/>
            </a:pPr>
            <a:r>
              <a:rPr lang="ru-RU" sz="1800" dirty="0"/>
              <a:t>   Дидактическая игра - одно из средств развития словаря у детей младшего  дошкольного возраста. </a:t>
            </a:r>
          </a:p>
          <a:p>
            <a:pPr marL="0" indent="0">
              <a:buNone/>
            </a:pPr>
            <a:r>
              <a:rPr lang="ru-RU" sz="1800" dirty="0"/>
              <a:t>    Сообщение детям новых знаний в процессе дидактической игры, ознакомления с окружающей жизнью, выяснение степени понимания и запоминания этих сведений детьми, показ действий с игрушками, предметами, учебными пособиями, орудиями труда – все это требует специальных, прочно выработанных навыков речи воспитателя: точности использования языковых средств, выразительности.</a:t>
            </a:r>
          </a:p>
          <a:p>
            <a:pPr marL="400050" lvl="1" indent="0" algn="r">
              <a:buNone/>
            </a:pPr>
            <a:r>
              <a:rPr lang="ru-RU" sz="1200" dirty="0"/>
              <a:t>   </a:t>
            </a:r>
            <a:r>
              <a:rPr lang="ru-RU" sz="1800" dirty="0"/>
              <a:t>«Родное слово есть основа всякого умственного развития и сокровищница всех знаний: с него начинается всякое понимание, через него проходит и к нему возвращается». Эта цитата Константина Дмитриевича Ушинского очень точно выражает содержание целевого ориентира по ФГОС ДО, применительно к образовательной области «Речевое развитие».</a:t>
            </a:r>
          </a:p>
          <a:p>
            <a:pPr marL="400050" lvl="1" indent="0" algn="r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69133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7772400" cy="1470025"/>
          </a:xfrm>
        </p:spPr>
        <p:txBody>
          <a:bodyPr/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«Учите — играя, </a:t>
            </a:r>
            <a:br>
              <a:rPr lang="ru-RU" sz="4000" b="1" dirty="0">
                <a:solidFill>
                  <a:srgbClr val="9BBB59">
                    <a:lumMod val="50000"/>
                  </a:srgbClr>
                </a:solidFill>
              </a:rPr>
            </a:br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  а воспитывайте детей любя!»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852936"/>
            <a:ext cx="6400800" cy="175260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342900" lvl="0" indent="-342900" algn="l">
              <a:buFont typeface="Arial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2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2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Научность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2300" b="1" i="1" dirty="0">
                <a:solidFill>
                  <a:prstClr val="black"/>
                </a:solidFill>
              </a:rPr>
              <a:t>«Игра – это огромное светлое </a:t>
            </a:r>
            <a:r>
              <a:rPr lang="ru-RU" sz="2300" b="1" i="1" dirty="0" smtClean="0">
                <a:solidFill>
                  <a:prstClr val="black"/>
                </a:solidFill>
              </a:rPr>
              <a:t>окно, через </a:t>
            </a:r>
            <a:r>
              <a:rPr lang="ru-RU" sz="2300" b="1" i="1" dirty="0">
                <a:solidFill>
                  <a:prstClr val="black"/>
                </a:solidFill>
              </a:rPr>
              <a:t>которое в духовный мир </a:t>
            </a:r>
            <a:r>
              <a:rPr lang="ru-RU" sz="2300" b="1" i="1" dirty="0" smtClean="0">
                <a:solidFill>
                  <a:prstClr val="black"/>
                </a:solidFill>
              </a:rPr>
              <a:t>ребенок </a:t>
            </a:r>
            <a:r>
              <a:rPr lang="ru-RU" sz="2300" b="1" i="1" dirty="0">
                <a:solidFill>
                  <a:prstClr val="black"/>
                </a:solidFill>
              </a:rPr>
              <a:t>вливается живительный поток </a:t>
            </a:r>
            <a:r>
              <a:rPr lang="ru-RU" sz="2300" b="1" i="1" dirty="0" smtClean="0">
                <a:solidFill>
                  <a:prstClr val="black"/>
                </a:solidFill>
              </a:rPr>
              <a:t>представлений</a:t>
            </a:r>
            <a:r>
              <a:rPr lang="ru-RU" sz="2300" b="1" i="1" dirty="0">
                <a:solidFill>
                  <a:prstClr val="black"/>
                </a:solidFill>
              </a:rPr>
              <a:t>, </a:t>
            </a:r>
            <a:r>
              <a:rPr lang="ru-RU" sz="2300" b="1" i="1" dirty="0" smtClean="0">
                <a:solidFill>
                  <a:prstClr val="black"/>
                </a:solidFill>
              </a:rPr>
              <a:t>понятий. Игра – это </a:t>
            </a:r>
            <a:r>
              <a:rPr lang="ru-RU" sz="2300" b="1" i="1" dirty="0">
                <a:solidFill>
                  <a:prstClr val="black"/>
                </a:solidFill>
              </a:rPr>
              <a:t>искра, зажигающая огонек </a:t>
            </a:r>
            <a:r>
              <a:rPr lang="ru-RU" sz="2300" b="1" i="1" dirty="0" smtClean="0">
                <a:solidFill>
                  <a:prstClr val="black"/>
                </a:solidFill>
              </a:rPr>
              <a:t>пытливости </a:t>
            </a:r>
            <a:r>
              <a:rPr lang="ru-RU" sz="2300" b="1" i="1" dirty="0">
                <a:solidFill>
                  <a:prstClr val="black"/>
                </a:solidFill>
              </a:rPr>
              <a:t>любознательности</a:t>
            </a:r>
            <a:r>
              <a:rPr lang="ru-RU" sz="2300" b="1" i="1" dirty="0" smtClean="0">
                <a:solidFill>
                  <a:prstClr val="black"/>
                </a:solidFill>
              </a:rPr>
              <a:t>».</a:t>
            </a:r>
          </a:p>
          <a:p>
            <a:pPr marL="0" lvl="0" indent="0">
              <a:buNone/>
            </a:pPr>
            <a:r>
              <a:rPr lang="ru-RU" sz="2300" b="1" i="1" dirty="0">
                <a:solidFill>
                  <a:prstClr val="black"/>
                </a:solidFill>
              </a:rPr>
              <a:t> </a:t>
            </a:r>
            <a:r>
              <a:rPr lang="ru-RU" sz="2300" b="1" i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</a:t>
            </a:r>
            <a:r>
              <a:rPr lang="ru-RU" sz="2300" b="1" i="1" dirty="0">
                <a:solidFill>
                  <a:prstClr val="black"/>
                </a:solidFill>
              </a:rPr>
              <a:t>В.А. </a:t>
            </a:r>
            <a:r>
              <a:rPr lang="ru-RU" sz="2300" b="1" i="1" dirty="0" smtClean="0">
                <a:solidFill>
                  <a:prstClr val="black"/>
                </a:solidFill>
              </a:rPr>
              <a:t>Сухомлинский</a:t>
            </a:r>
            <a:endParaRPr lang="ru-RU" sz="2300" b="1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2300" dirty="0">
                <a:solidFill>
                  <a:prstClr val="black"/>
                </a:solidFill>
              </a:rPr>
              <a:t>   Важным фактором в развитии ребенка является игра. Игра – естественное состояние ребёнка! Она способна полностью удовлетворить его потребности в жизнерадостных движениях. Игра – всегда инициатива, фантазия, эмоции. В ней много весёлых неожиданностей, обыденное становится необычным.</a:t>
            </a:r>
          </a:p>
          <a:p>
            <a:pPr marL="0" lvl="0" indent="0">
              <a:buNone/>
            </a:pPr>
            <a:r>
              <a:rPr lang="ru-RU" sz="2300" dirty="0">
                <a:solidFill>
                  <a:prstClr val="black"/>
                </a:solidFill>
              </a:rPr>
              <a:t>А. М. Горький писал: «Игра – путь к познанию мира, в котором они живут и который призваны изменить».</a:t>
            </a:r>
          </a:p>
          <a:p>
            <a:pPr marL="0" lvl="0" indent="0">
              <a:buNone/>
            </a:pPr>
            <a:r>
              <a:rPr lang="ru-RU" sz="2300" dirty="0">
                <a:solidFill>
                  <a:prstClr val="black"/>
                </a:solidFill>
              </a:rPr>
              <a:t>   В своей работе с детьми младшего  дошкольного возраста по обогащению и активизации словарного запаса я использую несложные занимательные задания в виде дидактических игр. Эти дидактические игры очень нравятся детям и являются весьма эффективными для развития речи. Работу над освоением новой дидактической игры я поделила на несколько этапов:</a:t>
            </a:r>
          </a:p>
          <a:p>
            <a:pPr marL="0" indent="0" algn="ctr">
              <a:buNone/>
            </a:pPr>
            <a:r>
              <a:rPr lang="ru-RU" sz="2300" dirty="0">
                <a:solidFill>
                  <a:prstClr val="black"/>
                </a:solidFill>
              </a:rPr>
              <a:t>•</a:t>
            </a:r>
            <a:r>
              <a:rPr lang="ru-RU" sz="2300" dirty="0" smtClean="0">
                <a:solidFill>
                  <a:prstClr val="black"/>
                </a:solidFill>
              </a:rPr>
              <a:t>Показ</a:t>
            </a:r>
          </a:p>
          <a:p>
            <a:pPr marL="0" indent="0" algn="ctr">
              <a:buNone/>
            </a:pPr>
            <a:r>
              <a:rPr lang="ru-RU" sz="2300" dirty="0" smtClean="0">
                <a:solidFill>
                  <a:prstClr val="black"/>
                </a:solidFill>
              </a:rPr>
              <a:t>•Воспроизведение</a:t>
            </a:r>
            <a:endParaRPr lang="ru-RU" sz="23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300" dirty="0">
                <a:solidFill>
                  <a:prstClr val="black"/>
                </a:solidFill>
              </a:rPr>
              <a:t>•Объяснение</a:t>
            </a:r>
          </a:p>
          <a:p>
            <a:pPr marL="0" lvl="0" indent="0" algn="ctr">
              <a:buNone/>
            </a:pPr>
            <a:r>
              <a:rPr lang="ru-RU" sz="2300" dirty="0" smtClean="0">
                <a:solidFill>
                  <a:prstClr val="black"/>
                </a:solidFill>
              </a:rPr>
              <a:t>•Закрепление</a:t>
            </a:r>
            <a:endParaRPr lang="ru-RU" sz="2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13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9BBB59">
                    <a:lumMod val="50000"/>
                  </a:srgbClr>
                </a:solidFill>
              </a:rPr>
              <a:t>Дидактическая игра и ее роль в познавательно-речевом развитии детей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Дидактические игры – это игры обучающие, познавательные, направленные на расширение, углубление и систематизацию представлений детей об окружающем, на развитие познавательных интересов и познавательных способностей</a:t>
            </a:r>
            <a:r>
              <a:rPr lang="ru-RU" sz="1800" dirty="0" smtClean="0">
                <a:solidFill>
                  <a:prstClr val="black"/>
                </a:solidFill>
              </a:rPr>
              <a:t>.. 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  Решая умственную задачу в игре, ребенок упражняется в произвольном запоминании и воспроизведении, в классификации предметов или явлений по общим признакам, в выделении свойств и качеств предметов, в определении их по отдельным признакам.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  А. В. Запорожец, оценивая роль дидактической игры, пишет, что необходимо добиваться того, чтобы дидактическая игра была не только формой усвоения отдельных знаний и умений, но и способствовала бы общему развитию ребенка, служила формированию его способностей. </a:t>
            </a:r>
            <a:r>
              <a:rPr lang="ru-RU" sz="1800" dirty="0" smtClean="0">
                <a:solidFill>
                  <a:prstClr val="black"/>
                </a:solidFill>
              </a:rPr>
              <a:t>      </a:t>
            </a:r>
          </a:p>
          <a:p>
            <a:pPr marL="0" lvl="0" indent="0" algn="r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smtClean="0">
                <a:solidFill>
                  <a:prstClr val="black"/>
                </a:solidFill>
              </a:rPr>
              <a:t>      Каждая</a:t>
            </a:r>
            <a:r>
              <a:rPr lang="ru-RU" sz="1800" dirty="0">
                <a:solidFill>
                  <a:prstClr val="black"/>
                </a:solidFill>
              </a:rPr>
              <a:t>, из моих дидактических игр имеет свое программное содержание, куда входит и определенная группа слов, которую должны усвоить дети.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0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02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дидактической игры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022" y="980728"/>
            <a:ext cx="8229600" cy="489654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Обучающая задача </a:t>
            </a:r>
            <a:r>
              <a:rPr lang="ru-RU" sz="1500" dirty="0">
                <a:solidFill>
                  <a:prstClr val="black"/>
                </a:solidFill>
              </a:rPr>
              <a:t>– основной элемент дидактической игры, которому подчинены все остальные. Для детей обучающую задачу я формулирую как игровую. Таким образом, в игровой задаче раскрывается «программа» игровых действий. Кроме того, с её помощью стимулируется желание их выполнить. </a:t>
            </a:r>
          </a:p>
          <a:p>
            <a:pPr marL="0" lvl="0" indent="0">
              <a:buNone/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Игровые действия </a:t>
            </a:r>
            <a:r>
              <a:rPr lang="ru-RU" sz="1500" dirty="0">
                <a:solidFill>
                  <a:prstClr val="black"/>
                </a:solidFill>
              </a:rPr>
              <a:t>– это способы проявления активности ребёнка в игровых целях: я предлагаю </a:t>
            </a:r>
            <a:r>
              <a:rPr lang="ru-RU" sz="1500" dirty="0" smtClean="0">
                <a:solidFill>
                  <a:prstClr val="black"/>
                </a:solidFill>
              </a:rPr>
              <a:t>детям игровое поле в виде божьей коровки, где каждый ребенок должен кинуть кубик с  цветными кружками (фигурами) и найти её на игровом поле; </a:t>
            </a:r>
            <a:r>
              <a:rPr lang="ru-RU" sz="1500" dirty="0">
                <a:solidFill>
                  <a:prstClr val="black"/>
                </a:solidFill>
              </a:rPr>
              <a:t>увидеть и назвать </a:t>
            </a:r>
            <a:r>
              <a:rPr lang="ru-RU" sz="1500" dirty="0" smtClean="0">
                <a:solidFill>
                  <a:prstClr val="black"/>
                </a:solidFill>
              </a:rPr>
              <a:t>цвет (фигуру), найти на игровом поле; а также фрукт или овощ и найти его на игровом поле. </a:t>
            </a:r>
            <a:r>
              <a:rPr lang="ru-RU" sz="1500" dirty="0">
                <a:solidFill>
                  <a:prstClr val="black"/>
                </a:solidFill>
              </a:rPr>
              <a:t>Есть одно педагогическое правило, которому всегда  должен следовать  воспитатель при организации дидактической игры: её развивающий эффект прямым образом зависит от того, насколько разнообразны и содержательны игровые действия, выполняемые ребёнком. Если я , как педагог, проводя дидактическую игру, действую лишь сама, а дети только наблюдают и иногда что-то говорят мне, то её воспитательно-образовательная ценность пропадает.</a:t>
            </a:r>
          </a:p>
          <a:p>
            <a:pPr marL="0" lvl="0" indent="0">
              <a:buNone/>
            </a:pPr>
            <a:r>
              <a:rPr lang="ru-RU" sz="1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Правила </a:t>
            </a:r>
            <a:r>
              <a:rPr lang="ru-RU" sz="1500" dirty="0">
                <a:solidFill>
                  <a:prstClr val="black"/>
                </a:solidFill>
              </a:rPr>
              <a:t>– обеспечивают реализацию игрового содержания. Они делают игру демократичной: им подчиняются все участники игры. Даже внутри одной дидактической игры правила различаются. Одни направляют поведение и познавательную деятельность детей. Определяют характер и  условия выполнения игровых действий, устанавливают их последовательность, иногда очерёдность, регулируют отношения между играющими. Другие </a:t>
            </a:r>
            <a:r>
              <a:rPr lang="ru-RU" sz="1500" dirty="0" smtClean="0">
                <a:solidFill>
                  <a:prstClr val="black"/>
                </a:solidFill>
              </a:rPr>
              <a:t>правила, </a:t>
            </a:r>
            <a:r>
              <a:rPr lang="ru-RU" sz="1500" dirty="0">
                <a:solidFill>
                  <a:prstClr val="black"/>
                </a:solidFill>
              </a:rPr>
              <a:t>пускают её по иному руслу, усложняя тем самым решение обучающей задачи. </a:t>
            </a:r>
          </a:p>
          <a:p>
            <a:pPr marL="0" lvl="0" indent="0" algn="ctr">
              <a:buNone/>
            </a:pPr>
            <a:r>
              <a:rPr lang="ru-RU" sz="1500" dirty="0">
                <a:solidFill>
                  <a:prstClr val="black"/>
                </a:solidFill>
              </a:rPr>
              <a:t>   </a:t>
            </a:r>
            <a:r>
              <a:rPr lang="ru-RU" sz="1500" dirty="0" smtClean="0">
                <a:solidFill>
                  <a:prstClr val="black"/>
                </a:solidFill>
              </a:rPr>
              <a:t>               Между </a:t>
            </a:r>
            <a:r>
              <a:rPr lang="ru-RU" sz="1500" dirty="0">
                <a:solidFill>
                  <a:prstClr val="black"/>
                </a:solidFill>
              </a:rPr>
              <a:t>обучающей задачей, игровыми действиями и правилами существует тесная </a:t>
            </a:r>
            <a:r>
              <a:rPr lang="ru-RU" sz="1500" dirty="0" smtClean="0">
                <a:solidFill>
                  <a:prstClr val="black"/>
                </a:solidFill>
              </a:rPr>
              <a:t>      </a:t>
            </a:r>
          </a:p>
          <a:p>
            <a:pPr marL="0" lvl="0" indent="0" algn="ctr">
              <a:buNone/>
            </a:pPr>
            <a:r>
              <a:rPr lang="ru-RU" sz="1500" dirty="0">
                <a:solidFill>
                  <a:prstClr val="black"/>
                </a:solidFill>
              </a:rPr>
              <a:t> </a:t>
            </a:r>
            <a:r>
              <a:rPr lang="ru-RU" sz="1500" dirty="0" smtClean="0">
                <a:solidFill>
                  <a:prstClr val="black"/>
                </a:solidFill>
              </a:rPr>
              <a:t>                 связь</a:t>
            </a:r>
            <a:r>
              <a:rPr lang="ru-RU" sz="1500" dirty="0">
                <a:solidFill>
                  <a:prstClr val="black"/>
                </a:solidFill>
              </a:rPr>
              <a:t>. Обучающая задача определяет игровые действия, а правила помогают осуществить игровые действия и решить задачу.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Цель  дидактического пособия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417638"/>
            <a:ext cx="8229600" cy="1296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900" dirty="0">
                <a:solidFill>
                  <a:prstClr val="black"/>
                </a:solidFill>
              </a:rPr>
              <a:t>Многофункциональное дидактическое пособие </a:t>
            </a:r>
            <a:r>
              <a:rPr lang="ru-RU" sz="1900" dirty="0" smtClean="0">
                <a:solidFill>
                  <a:prstClr val="black"/>
                </a:solidFill>
              </a:rPr>
              <a:t>«Божья коровка» </a:t>
            </a:r>
            <a:r>
              <a:rPr lang="ru-RU" sz="1900" dirty="0">
                <a:solidFill>
                  <a:prstClr val="black"/>
                </a:solidFill>
              </a:rPr>
              <a:t>является авторской разработкой и направлено на содействие гармоничному познавательно-речевому и сенсорно-моторному развитию ребёнка младшего дошкольного возраста.</a:t>
            </a:r>
            <a:br>
              <a:rPr lang="ru-RU" sz="1900" dirty="0">
                <a:solidFill>
                  <a:prstClr val="black"/>
                </a:solidFill>
              </a:rPr>
            </a:br>
            <a:endParaRPr lang="ru-RU" sz="1900" dirty="0"/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2566438"/>
            <a:ext cx="814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+mj-lt"/>
              </a:rPr>
              <a:t>Задачи 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+mj-lt"/>
              </a:rPr>
              <a:t>дидактического пособия</a:t>
            </a:r>
            <a:endParaRPr lang="ru-RU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274325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• </a:t>
            </a:r>
            <a:r>
              <a:rPr lang="ru-RU" dirty="0" smtClean="0">
                <a:solidFill>
                  <a:prstClr val="black"/>
                </a:solidFill>
              </a:rPr>
              <a:t>   </a:t>
            </a:r>
            <a:r>
              <a:rPr lang="ru-RU" b="1" dirty="0" smtClean="0">
                <a:solidFill>
                  <a:prstClr val="black"/>
                </a:solidFill>
              </a:rPr>
              <a:t>развитие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связной диалогической речи;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• </a:t>
            </a:r>
            <a:r>
              <a:rPr lang="ru-RU" dirty="0" smtClean="0">
                <a:solidFill>
                  <a:prstClr val="black"/>
                </a:solidFill>
              </a:rPr>
              <a:t>   </a:t>
            </a:r>
            <a:r>
              <a:rPr lang="ru-RU" b="1" dirty="0" smtClean="0">
                <a:solidFill>
                  <a:prstClr val="black"/>
                </a:solidFill>
              </a:rPr>
              <a:t>развитие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коммуникативности и личного взаимодействия детей друг с </a:t>
            </a:r>
            <a:r>
              <a:rPr lang="ru-RU" dirty="0" smtClean="0">
                <a:solidFill>
                  <a:prstClr val="black"/>
                </a:solidFill>
              </a:rPr>
              <a:t>другом;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</a:rPr>
              <a:t>развитие </a:t>
            </a:r>
            <a:r>
              <a:rPr lang="ru-RU" dirty="0" smtClean="0">
                <a:solidFill>
                  <a:prstClr val="black"/>
                </a:solidFill>
              </a:rPr>
              <a:t>внимание и памяти;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•   </a:t>
            </a:r>
            <a:r>
              <a:rPr lang="ru-RU" b="1" dirty="0">
                <a:solidFill>
                  <a:prstClr val="black"/>
                </a:solidFill>
              </a:rPr>
              <a:t>расширение</a:t>
            </a:r>
            <a:r>
              <a:rPr lang="ru-RU" dirty="0">
                <a:solidFill>
                  <a:prstClr val="black"/>
                </a:solidFill>
              </a:rPr>
              <a:t> и активизация словарного запаса</a:t>
            </a:r>
            <a:r>
              <a:rPr lang="ru-RU" dirty="0" smtClean="0">
                <a:solidFill>
                  <a:prstClr val="black"/>
                </a:solidFill>
              </a:rPr>
              <a:t>;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•   </a:t>
            </a:r>
            <a:r>
              <a:rPr lang="ru-RU" b="1" dirty="0">
                <a:solidFill>
                  <a:prstClr val="black"/>
                </a:solidFill>
              </a:rPr>
              <a:t>закрепление</a:t>
            </a:r>
            <a:r>
              <a:rPr lang="ru-RU" dirty="0">
                <a:solidFill>
                  <a:prstClr val="black"/>
                </a:solidFill>
              </a:rPr>
              <a:t> навыков ведения диалога;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                      •   </a:t>
            </a:r>
            <a:r>
              <a:rPr lang="ru-RU" b="1" dirty="0" smtClean="0">
                <a:solidFill>
                  <a:prstClr val="black"/>
                </a:solidFill>
              </a:rPr>
              <a:t>развитие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умения слушать собеседника и общаться в паре, в группе, в коллективе.</a:t>
            </a:r>
          </a:p>
        </p:txBody>
      </p:sp>
    </p:spTree>
    <p:extLst>
      <p:ext uri="{BB962C8B-B14F-4D97-AF65-F5344CB8AC3E}">
        <p14:creationId xmlns:p14="http://schemas.microsoft.com/office/powerpoint/2010/main" val="221698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Методы и приемы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172333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− наглядные</a:t>
            </a:r>
            <a:r>
              <a:rPr lang="ru-RU" sz="1800" dirty="0">
                <a:solidFill>
                  <a:prstClr val="black"/>
                </a:solidFill>
              </a:rPr>
              <a:t>: наблюдения, </a:t>
            </a:r>
            <a:r>
              <a:rPr lang="ru-RU" sz="1800" dirty="0" err="1" smtClean="0">
                <a:solidFill>
                  <a:prstClr val="black"/>
                </a:solidFill>
              </a:rPr>
              <a:t>демонстрация,рассматривание</a:t>
            </a:r>
            <a:r>
              <a:rPr lang="ru-RU" sz="1800" dirty="0" smtClean="0">
                <a:solidFill>
                  <a:prstClr val="black"/>
                </a:solidFill>
              </a:rPr>
              <a:t> </a:t>
            </a:r>
            <a:r>
              <a:rPr lang="ru-RU" sz="1800" dirty="0">
                <a:solidFill>
                  <a:prstClr val="black"/>
                </a:solidFill>
              </a:rPr>
              <a:t>картинок, использование различного дидактического материала из пособия </a:t>
            </a:r>
            <a:r>
              <a:rPr lang="ru-RU" sz="1800" dirty="0" smtClean="0">
                <a:solidFill>
                  <a:prstClr val="black"/>
                </a:solidFill>
              </a:rPr>
              <a:t>«Божья коровка»;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b="1" dirty="0">
                <a:solidFill>
                  <a:prstClr val="black"/>
                </a:solidFill>
              </a:rPr>
              <a:t>− практические</a:t>
            </a:r>
            <a:r>
              <a:rPr lang="ru-RU" sz="1800" dirty="0">
                <a:solidFill>
                  <a:prstClr val="black"/>
                </a:solidFill>
              </a:rPr>
              <a:t>: упражнения, игры</a:t>
            </a:r>
            <a:r>
              <a:rPr lang="ru-RU" sz="1800" dirty="0" smtClean="0">
                <a:solidFill>
                  <a:prstClr val="black"/>
                </a:solidFill>
              </a:rPr>
              <a:t>, </a:t>
            </a:r>
            <a:r>
              <a:rPr lang="ru-RU" sz="1800" dirty="0">
                <a:solidFill>
                  <a:prstClr val="black"/>
                </a:solidFill>
              </a:rPr>
              <a:t>проектная деятельность, поисково-исследовательская деятельность;</a:t>
            </a:r>
          </a:p>
          <a:p>
            <a:pPr marL="0" lvl="0" indent="0">
              <a:buNone/>
            </a:pPr>
            <a:r>
              <a:rPr lang="ru-RU" sz="1800" b="1" dirty="0">
                <a:solidFill>
                  <a:prstClr val="black"/>
                </a:solidFill>
              </a:rPr>
              <a:t>− словесные</a:t>
            </a:r>
            <a:r>
              <a:rPr lang="ru-RU" sz="1800" dirty="0" smtClean="0">
                <a:solidFill>
                  <a:prstClr val="black"/>
                </a:solidFill>
              </a:rPr>
              <a:t>: пояснение, объяснение, вопросы</a:t>
            </a:r>
            <a:r>
              <a:rPr lang="ru-RU" sz="1800" dirty="0">
                <a:solidFill>
                  <a:prstClr val="black"/>
                </a:solidFill>
              </a:rPr>
              <a:t>, беседы, </a:t>
            </a:r>
            <a:r>
              <a:rPr lang="ru-RU" sz="1800" dirty="0" smtClean="0">
                <a:solidFill>
                  <a:prstClr val="black"/>
                </a:solidFill>
              </a:rPr>
              <a:t>использование </a:t>
            </a:r>
            <a:r>
              <a:rPr lang="ru-RU" sz="1800" dirty="0">
                <a:solidFill>
                  <a:prstClr val="black"/>
                </a:solidFill>
              </a:rPr>
              <a:t>художественного слова.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40969"/>
            <a:ext cx="79312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Методы и приёмы развития слухового восприятия</a:t>
            </a:r>
            <a:r>
              <a:rPr lang="ru-RU" sz="1600" dirty="0">
                <a:solidFill>
                  <a:prstClr val="black"/>
                </a:solidFill>
              </a:rPr>
              <a:t>: </a:t>
            </a:r>
            <a:r>
              <a:rPr lang="ru-RU" sz="1600" dirty="0" smtClean="0">
                <a:solidFill>
                  <a:prstClr val="black"/>
                </a:solidFill>
              </a:rPr>
              <a:t>словесные </a:t>
            </a:r>
            <a:r>
              <a:rPr lang="ru-RU" sz="1600" dirty="0">
                <a:solidFill>
                  <a:prstClr val="black"/>
                </a:solidFill>
              </a:rPr>
              <a:t>игры; музыкально-ритмические и релаксационные упражнения;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Методы и приёмы развития зрительного восприятия</a:t>
            </a:r>
            <a:r>
              <a:rPr lang="ru-RU" sz="1600" dirty="0">
                <a:solidFill>
                  <a:prstClr val="black"/>
                </a:solidFill>
              </a:rPr>
              <a:t>: наглядные </a:t>
            </a:r>
            <a:r>
              <a:rPr lang="ru-RU" sz="1600" dirty="0" smtClean="0">
                <a:solidFill>
                  <a:prstClr val="black"/>
                </a:solidFill>
              </a:rPr>
              <a:t>пособия, дидактические </a:t>
            </a:r>
            <a:r>
              <a:rPr lang="ru-RU" sz="1600" dirty="0">
                <a:solidFill>
                  <a:prstClr val="black"/>
                </a:solidFill>
              </a:rPr>
              <a:t>игры. 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Методы и приёмы развития крупной и мелкой моторики: </a:t>
            </a:r>
            <a:r>
              <a:rPr lang="ru-RU" sz="1600" dirty="0">
                <a:solidFill>
                  <a:prstClr val="black"/>
                </a:solidFill>
              </a:rPr>
              <a:t>упражнения на координацию речи с движением по лексическим темам, пальчиковые игры — гимнастики, дидактические пособия на развитие мелкой моторики.</a:t>
            </a:r>
          </a:p>
          <a:p>
            <a:pPr lvl="0"/>
            <a:r>
              <a:rPr lang="ru-RU" sz="1600" b="1" dirty="0" smtClean="0">
                <a:solidFill>
                  <a:prstClr val="black"/>
                </a:solidFill>
              </a:rPr>
              <a:t>                   Методы </a:t>
            </a:r>
            <a:r>
              <a:rPr lang="ru-RU" sz="1600" b="1" dirty="0">
                <a:solidFill>
                  <a:prstClr val="black"/>
                </a:solidFill>
              </a:rPr>
              <a:t>и приёмы развития речи: </a:t>
            </a:r>
            <a:r>
              <a:rPr lang="ru-RU" sz="1600" dirty="0">
                <a:solidFill>
                  <a:prstClr val="black"/>
                </a:solidFill>
              </a:rPr>
              <a:t>артикуляционная гимнастика, стихи, </a:t>
            </a:r>
            <a:r>
              <a:rPr lang="ru-RU" sz="1600" dirty="0" smtClean="0">
                <a:solidFill>
                  <a:prstClr val="black"/>
                </a:solidFill>
              </a:rPr>
              <a:t> 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 </a:t>
            </a:r>
            <a:r>
              <a:rPr lang="ru-RU" sz="1600" dirty="0" err="1" smtClean="0">
                <a:solidFill>
                  <a:prstClr val="black"/>
                </a:solidFill>
              </a:rPr>
              <a:t>потешки</a:t>
            </a:r>
            <a:r>
              <a:rPr lang="ru-RU" sz="1600" dirty="0">
                <a:solidFill>
                  <a:prstClr val="black"/>
                </a:solidFill>
              </a:rPr>
              <a:t>, сказки. </a:t>
            </a:r>
            <a:endParaRPr lang="ru-RU" sz="1600" dirty="0" smtClean="0">
              <a:solidFill>
                <a:prstClr val="black"/>
              </a:solidFill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                      Методы </a:t>
            </a:r>
            <a:r>
              <a:rPr lang="ru-RU" sz="1600" b="1" dirty="0">
                <a:solidFill>
                  <a:prstClr val="black"/>
                </a:solidFill>
              </a:rPr>
              <a:t>и приёмы развития эмоциональной сферы</a:t>
            </a:r>
            <a:r>
              <a:rPr lang="ru-RU" sz="1600" dirty="0">
                <a:solidFill>
                  <a:prstClr val="black"/>
                </a:solidFill>
              </a:rPr>
              <a:t>: игры-упражнения </a:t>
            </a:r>
            <a:r>
              <a:rPr lang="ru-RU" sz="1600" dirty="0" smtClean="0">
                <a:solidFill>
                  <a:prstClr val="black"/>
                </a:solidFill>
              </a:rPr>
              <a:t>        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</a:rPr>
              <a:t>                          на </a:t>
            </a:r>
            <a:r>
              <a:rPr lang="ru-RU" sz="1600" dirty="0">
                <a:solidFill>
                  <a:prstClr val="black"/>
                </a:solidFill>
              </a:rPr>
              <a:t>эмоции и эмоциональный контакт.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432" y="692696"/>
            <a:ext cx="8229600" cy="847795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</a:rPr>
              <a:t>Комплект пособия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443" y="1900531"/>
            <a:ext cx="8229600" cy="292522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«Найди свой цвет»;</a:t>
            </a:r>
          </a:p>
          <a:p>
            <a:pPr algn="ctr"/>
            <a:r>
              <a:rPr lang="ru-RU" dirty="0" smtClean="0"/>
              <a:t>«Найди фигуру»;</a:t>
            </a:r>
          </a:p>
          <a:p>
            <a:pPr algn="ctr"/>
            <a:r>
              <a:rPr lang="ru-RU" dirty="0" smtClean="0"/>
              <a:t>«Найди овощ или фрукт»;</a:t>
            </a:r>
          </a:p>
          <a:p>
            <a:pPr algn="ctr"/>
            <a:r>
              <a:rPr lang="ru-RU" dirty="0" smtClean="0"/>
              <a:t>Дидактическая игра по формированию представлений о цвете;</a:t>
            </a:r>
          </a:p>
          <a:p>
            <a:pPr algn="ctr"/>
            <a:r>
              <a:rPr lang="ru-RU" dirty="0"/>
              <a:t>Дидактическая игра по формированию представлений о геометрических </a:t>
            </a:r>
            <a:r>
              <a:rPr lang="ru-RU" dirty="0" smtClean="0"/>
              <a:t>фигурах;</a:t>
            </a:r>
            <a:endParaRPr lang="ru-RU" dirty="0"/>
          </a:p>
          <a:p>
            <a:pPr algn="ctr"/>
            <a:r>
              <a:rPr lang="ru-RU" dirty="0" smtClean="0"/>
              <a:t>Дидактическая игра по формированию представлений об овощах и фруктах;</a:t>
            </a:r>
          </a:p>
        </p:txBody>
      </p:sp>
    </p:spTree>
    <p:extLst>
      <p:ext uri="{BB962C8B-B14F-4D97-AF65-F5344CB8AC3E}">
        <p14:creationId xmlns:p14="http://schemas.microsoft.com/office/powerpoint/2010/main" val="1929237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Дидактическая игра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«Найди свой цвет»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Цель: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- научить </a:t>
            </a:r>
            <a:r>
              <a:rPr lang="ru-RU" sz="1800" dirty="0">
                <a:solidFill>
                  <a:prstClr val="black"/>
                </a:solidFill>
              </a:rPr>
              <a:t>различать и называть основные и оттеночные цвета предмета;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учить группировать предметы по цвету;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</a:rPr>
              <a:t>-</a:t>
            </a:r>
            <a:r>
              <a:rPr lang="ru-RU" sz="1800" dirty="0">
                <a:solidFill>
                  <a:prstClr val="black"/>
                </a:solidFill>
              </a:rPr>
              <a:t> развивать умение анализировать, сравнивать и классифицировать.</a:t>
            </a:r>
            <a:endParaRPr lang="en-US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prstClr val="black"/>
                </a:solidFill>
              </a:rPr>
              <a:t>Задачи: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учить детей узнавать и называть </a:t>
            </a:r>
            <a:r>
              <a:rPr lang="ru-RU" sz="1800" dirty="0" smtClean="0">
                <a:solidFill>
                  <a:prstClr val="black"/>
                </a:solidFill>
              </a:rPr>
              <a:t>цвет; </a:t>
            </a:r>
            <a:endParaRPr lang="ru-RU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развивать слуховое, зрительное восприятие;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</a:rPr>
              <a:t>- учить играть в коллективе.</a:t>
            </a:r>
          </a:p>
          <a:p>
            <a:pPr marL="0" indent="0">
              <a:buNone/>
            </a:pPr>
            <a:r>
              <a:rPr lang="ru-RU" sz="1800" b="1" dirty="0" smtClean="0"/>
              <a:t>Оборудование</a:t>
            </a:r>
            <a:r>
              <a:rPr lang="ru-RU" sz="1800" dirty="0" smtClean="0"/>
              <a:t>: дидактическое пособие «Божья коровка».</a:t>
            </a:r>
          </a:p>
          <a:p>
            <a:pPr marL="0" indent="0">
              <a:buNone/>
            </a:pPr>
            <a:r>
              <a:rPr lang="ru-RU" sz="1800" b="1" dirty="0" smtClean="0"/>
              <a:t>Содержание:  </a:t>
            </a:r>
            <a:r>
              <a:rPr lang="ru-RU" sz="1800" dirty="0" smtClean="0"/>
              <a:t>Воспитатель приносит дидактическое пособие «Божья коровка».</a:t>
            </a:r>
            <a:r>
              <a:rPr lang="ru-RU" sz="1800" b="1" dirty="0" smtClean="0"/>
              <a:t> </a:t>
            </a:r>
            <a:r>
              <a:rPr lang="ru-RU" sz="1800" dirty="0" smtClean="0"/>
              <a:t>Ребенку предлагаются изображения овощей и фруктов, фигуры и   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палитра цвета. Воспитатель кидает кубик с изображением палитры цветов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и какой цвет выпадает, тот ребенок и кладет на игровое поле, будь то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это фигура или овощ и фрукт. Игра повторяется пока все дети не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   поучаствуют в ней.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823030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2292</Words>
  <Application>Microsoft Office PowerPoint</Application>
  <PresentationFormat>Экран (4:3)</PresentationFormat>
  <Paragraphs>168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Пояснительная записка</vt:lpstr>
      <vt:lpstr>Научность</vt:lpstr>
      <vt:lpstr>Дидактическая игра и ее роль в познавательно-речевом развитии детей</vt:lpstr>
      <vt:lpstr>Структура дидактической игры</vt:lpstr>
      <vt:lpstr>Цель  дидактического пособия</vt:lpstr>
      <vt:lpstr>Методы и приемы</vt:lpstr>
      <vt:lpstr>Комплект пособия</vt:lpstr>
      <vt:lpstr>Дидактическая игра  «Найди свой цвет»</vt:lpstr>
      <vt:lpstr>Дидактическая игра  «Найди фигуру» </vt:lpstr>
      <vt:lpstr>Дидактическая игра  «Найди овощ или фрукт»</vt:lpstr>
      <vt:lpstr>Дидактическая игра  по формированию представлений о цвете</vt:lpstr>
      <vt:lpstr>Дидактическая игра  по формированию представлений о геометрических фигурах</vt:lpstr>
      <vt:lpstr>Дидактическая игра по формированию представлений об овощах и фруктах</vt:lpstr>
      <vt:lpstr>Комплект пособия</vt:lpstr>
      <vt:lpstr>Работа с применением  дидактического пособия «Божья коровка»</vt:lpstr>
      <vt:lpstr>Прогнозируемый результат</vt:lpstr>
      <vt:lpstr>Презентация PowerPoint</vt:lpstr>
      <vt:lpstr>Используемая литература</vt:lpstr>
      <vt:lpstr>«Учите — играя,    а воспитывайте детей любя!»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School_2</cp:lastModifiedBy>
  <cp:revision>97</cp:revision>
  <dcterms:created xsi:type="dcterms:W3CDTF">2018-03-09T15:08:22Z</dcterms:created>
  <dcterms:modified xsi:type="dcterms:W3CDTF">2022-10-04T12:42:38Z</dcterms:modified>
</cp:coreProperties>
</file>