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2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4" r:id="rId2"/>
    <p:sldId id="258" r:id="rId3"/>
    <p:sldId id="259" r:id="rId4"/>
    <p:sldId id="308" r:id="rId5"/>
    <p:sldId id="260" r:id="rId6"/>
    <p:sldId id="261" r:id="rId7"/>
    <p:sldId id="263" r:id="rId8"/>
    <p:sldId id="274" r:id="rId9"/>
    <p:sldId id="265" r:id="rId10"/>
    <p:sldId id="266" r:id="rId11"/>
    <p:sldId id="268" r:id="rId12"/>
    <p:sldId id="267" r:id="rId13"/>
    <p:sldId id="289" r:id="rId14"/>
    <p:sldId id="291" r:id="rId15"/>
    <p:sldId id="295" r:id="rId16"/>
    <p:sldId id="300" r:id="rId17"/>
    <p:sldId id="299" r:id="rId18"/>
    <p:sldId id="298" r:id="rId19"/>
    <p:sldId id="297" r:id="rId20"/>
    <p:sldId id="296" r:id="rId21"/>
    <p:sldId id="302" r:id="rId22"/>
    <p:sldId id="284" r:id="rId23"/>
    <p:sldId id="306" r:id="rId24"/>
    <p:sldId id="286" r:id="rId25"/>
    <p:sldId id="293" r:id="rId26"/>
    <p:sldId id="28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1E9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48" autoAdjust="0"/>
    <p:restoredTop sz="94660"/>
  </p:normalViewPr>
  <p:slideViewPr>
    <p:cSldViewPr>
      <p:cViewPr varScale="1">
        <p:scale>
          <a:sx n="75" d="100"/>
          <a:sy n="75" d="100"/>
        </p:scale>
        <p:origin x="-13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D65A-23D4-47A9-87BD-89E1CED3C1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82E7-8EF7-405D-8ACF-154AF42EE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453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D65A-23D4-47A9-87BD-89E1CED3C1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82E7-8EF7-405D-8ACF-154AF42EE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5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D65A-23D4-47A9-87BD-89E1CED3C1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82E7-8EF7-405D-8ACF-154AF42EE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66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D65A-23D4-47A9-87BD-89E1CED3C1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82E7-8EF7-405D-8ACF-154AF42EE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838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D65A-23D4-47A9-87BD-89E1CED3C1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82E7-8EF7-405D-8ACF-154AF42EE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D65A-23D4-47A9-87BD-89E1CED3C1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82E7-8EF7-405D-8ACF-154AF42EE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614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D65A-23D4-47A9-87BD-89E1CED3C1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82E7-8EF7-405D-8ACF-154AF42EE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970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D65A-23D4-47A9-87BD-89E1CED3C1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82E7-8EF7-405D-8ACF-154AF42EE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469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D65A-23D4-47A9-87BD-89E1CED3C1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82E7-8EF7-405D-8ACF-154AF42EE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177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D65A-23D4-47A9-87BD-89E1CED3C1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82E7-8EF7-405D-8ACF-154AF42EE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379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D65A-23D4-47A9-87BD-89E1CED3C1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82E7-8EF7-405D-8ACF-154AF42EE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185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1D65A-23D4-47A9-87BD-89E1CED3C1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A82E7-8EF7-405D-8ACF-154AF42EE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42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5.jpg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microsoft.com/office/2007/relationships/media" Target="../media/media3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692696"/>
            <a:ext cx="8064896" cy="987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</a:t>
            </a:r>
            <a:endParaRPr lang="ru-RU" sz="5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5" r="4099" b="47334"/>
          <a:stretch/>
        </p:blipFill>
        <p:spPr>
          <a:xfrm>
            <a:off x="179512" y="310344"/>
            <a:ext cx="87129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3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8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1700808"/>
            <a:ext cx="75608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1E922C"/>
                </a:solidFill>
              </a:rPr>
              <a:t>Вешние </a:t>
            </a:r>
            <a:r>
              <a:rPr lang="ru-RU" sz="4400" b="1" dirty="0" smtClean="0">
                <a:solidFill>
                  <a:srgbClr val="00B050"/>
                </a:solidFill>
              </a:rPr>
              <a:t>лучи</a:t>
            </a:r>
            <a:r>
              <a:rPr lang="ru-RU" sz="4400" b="1" dirty="0" smtClean="0">
                <a:solidFill>
                  <a:srgbClr val="FF0000"/>
                </a:solidFill>
              </a:rPr>
              <a:t>-весенние лучи.</a:t>
            </a:r>
          </a:p>
          <a:p>
            <a:endParaRPr lang="ru-RU" sz="4400" b="1" dirty="0" smtClean="0">
              <a:solidFill>
                <a:srgbClr val="1E922C"/>
              </a:solidFill>
            </a:endParaRPr>
          </a:p>
          <a:p>
            <a:r>
              <a:rPr lang="ru-RU" sz="4400" b="1" dirty="0" smtClean="0">
                <a:solidFill>
                  <a:srgbClr val="1E922C"/>
                </a:solidFill>
              </a:rPr>
              <a:t>Окрестный</a:t>
            </a:r>
            <a:r>
              <a:rPr lang="ru-RU" sz="4400" b="1" dirty="0" smtClean="0">
                <a:solidFill>
                  <a:srgbClr val="FF0000"/>
                </a:solidFill>
              </a:rPr>
              <a:t>-местность , прилегающая к чему-нибудь.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7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11560" y="1268760"/>
            <a:ext cx="7920880" cy="4519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75"/>
              </a:spcAft>
            </a:pPr>
            <a:endParaRPr lang="ru-RU" sz="4000" b="1" dirty="0" smtClean="0">
              <a:solidFill>
                <a:srgbClr val="002060"/>
              </a:solidFill>
              <a:effectLst/>
              <a:latin typeface="Tahom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4000" b="1" dirty="0" smtClean="0">
                <a:solidFill>
                  <a:srgbClr val="0070C0"/>
                </a:solidFill>
                <a:effectLst/>
                <a:latin typeface="Tahoma"/>
                <a:ea typeface="Calibri"/>
                <a:cs typeface="Times New Roman"/>
              </a:rPr>
              <a:t> Гонимы вешними лучами,</a:t>
            </a:r>
            <a:br>
              <a:rPr lang="ru-RU" sz="4000" b="1" dirty="0" smtClean="0">
                <a:solidFill>
                  <a:srgbClr val="0070C0"/>
                </a:solidFill>
                <a:effectLst/>
                <a:latin typeface="Tahoma"/>
                <a:ea typeface="Calibri"/>
                <a:cs typeface="Times New Roman"/>
              </a:rPr>
            </a:br>
            <a:r>
              <a:rPr lang="ru-RU" sz="4000" b="1" dirty="0" smtClean="0">
                <a:solidFill>
                  <a:srgbClr val="0070C0"/>
                </a:solidFill>
                <a:effectLst/>
                <a:latin typeface="Tahoma"/>
                <a:ea typeface="Calibri"/>
                <a:cs typeface="Times New Roman"/>
              </a:rPr>
              <a:t> С окрестных гор уже снега</a:t>
            </a:r>
            <a:br>
              <a:rPr lang="ru-RU" sz="4000" b="1" dirty="0" smtClean="0">
                <a:solidFill>
                  <a:srgbClr val="0070C0"/>
                </a:solidFill>
                <a:effectLst/>
                <a:latin typeface="Tahoma"/>
                <a:ea typeface="Calibri"/>
                <a:cs typeface="Times New Roman"/>
              </a:rPr>
            </a:br>
            <a:r>
              <a:rPr lang="ru-RU" sz="4000" b="1" dirty="0" smtClean="0">
                <a:solidFill>
                  <a:srgbClr val="0070C0"/>
                </a:solidFill>
                <a:effectLst/>
                <a:latin typeface="Tahoma"/>
                <a:ea typeface="Calibri"/>
                <a:cs typeface="Times New Roman"/>
              </a:rPr>
              <a:t> Сбежали мутными ручьями</a:t>
            </a:r>
            <a:br>
              <a:rPr lang="ru-RU" sz="4000" b="1" dirty="0" smtClean="0">
                <a:solidFill>
                  <a:srgbClr val="0070C0"/>
                </a:solidFill>
                <a:effectLst/>
                <a:latin typeface="Tahoma"/>
                <a:ea typeface="Calibri"/>
                <a:cs typeface="Times New Roman"/>
              </a:rPr>
            </a:br>
            <a:r>
              <a:rPr lang="ru-RU" sz="4000" b="1" dirty="0" smtClean="0">
                <a:solidFill>
                  <a:srgbClr val="0070C0"/>
                </a:solidFill>
                <a:effectLst/>
                <a:latin typeface="Tahoma"/>
                <a:ea typeface="Calibri"/>
                <a:cs typeface="Times New Roman"/>
              </a:rPr>
              <a:t> На потопленные луга..</a:t>
            </a:r>
            <a:endParaRPr lang="ru-RU" sz="4000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solidFill>
                  <a:srgbClr val="002060"/>
                </a:solidFill>
                <a:ea typeface="Calibri"/>
                <a:cs typeface="Times New Roman"/>
              </a:rPr>
              <a:t> </a:t>
            </a:r>
            <a:endParaRPr lang="ru-RU" sz="4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840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52" y="0"/>
            <a:ext cx="9230556" cy="70306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764705"/>
            <a:ext cx="8280920" cy="6275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3200" b="1" dirty="0" smtClean="0">
                <a:effectLst/>
                <a:latin typeface="Tahoma"/>
                <a:ea typeface="Calibri"/>
                <a:cs typeface="Times New Roman"/>
              </a:rPr>
              <a:t>  </a:t>
            </a: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3200" b="1" dirty="0" smtClean="0">
                <a:effectLst/>
                <a:latin typeface="Tahoma"/>
                <a:ea typeface="Calibri"/>
                <a:cs typeface="Times New Roman"/>
              </a:rPr>
              <a:t>  </a:t>
            </a:r>
            <a:r>
              <a:rPr lang="ru-RU" sz="3600" b="1" dirty="0" smtClean="0">
                <a:effectLst/>
                <a:latin typeface="Tahoma"/>
                <a:ea typeface="Calibri"/>
                <a:cs typeface="Times New Roman"/>
              </a:rPr>
              <a:t>вешними лучами </a:t>
            </a:r>
            <a:r>
              <a:rPr lang="ru-RU" sz="4400" b="1" dirty="0">
                <a:solidFill>
                  <a:srgbClr val="FF0000"/>
                </a:solidFill>
                <a:latin typeface="Tahoma"/>
                <a:ea typeface="Calibri"/>
                <a:cs typeface="Times New Roman"/>
              </a:rPr>
              <a:t>(мн.ч.,</a:t>
            </a:r>
            <a:r>
              <a:rPr lang="ru-RU" sz="4400" b="1" dirty="0" err="1">
                <a:solidFill>
                  <a:srgbClr val="FF0000"/>
                </a:solidFill>
                <a:latin typeface="Tahoma"/>
                <a:ea typeface="Calibri"/>
                <a:cs typeface="Times New Roman"/>
              </a:rPr>
              <a:t>Т.п</a:t>
            </a:r>
            <a:r>
              <a:rPr lang="ru-RU" sz="4400" b="1" dirty="0">
                <a:solidFill>
                  <a:srgbClr val="FF0000"/>
                </a:solidFill>
                <a:latin typeface="Tahoma"/>
                <a:ea typeface="Calibri"/>
                <a:cs typeface="Times New Roman"/>
              </a:rPr>
              <a:t>.),</a:t>
            </a:r>
            <a:br>
              <a:rPr lang="ru-RU" sz="4400" b="1" dirty="0">
                <a:solidFill>
                  <a:srgbClr val="FF0000"/>
                </a:solidFill>
                <a:latin typeface="Tahoma"/>
                <a:ea typeface="Calibri"/>
                <a:cs typeface="Times New Roman"/>
              </a:rPr>
            </a:br>
            <a:r>
              <a:rPr lang="ru-RU" sz="3600" b="1" dirty="0" smtClean="0">
                <a:effectLst/>
                <a:latin typeface="Tahoma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3600" b="1" dirty="0" smtClean="0">
                <a:effectLst/>
                <a:latin typeface="Tahoma"/>
                <a:ea typeface="Calibri"/>
                <a:cs typeface="Times New Roman"/>
              </a:rPr>
              <a:t> с окрестных гор </a:t>
            </a:r>
            <a:r>
              <a:rPr lang="ru-RU" sz="4400" b="1" dirty="0" smtClean="0">
                <a:solidFill>
                  <a:srgbClr val="FF0000"/>
                </a:solidFill>
                <a:effectLst/>
                <a:latin typeface="Tahoma"/>
                <a:ea typeface="Calibri"/>
                <a:cs typeface="Times New Roman"/>
              </a:rPr>
              <a:t>(мн.ч.,</a:t>
            </a:r>
            <a:r>
              <a:rPr lang="ru-RU" sz="4400" b="1" dirty="0" err="1" smtClean="0">
                <a:solidFill>
                  <a:srgbClr val="FF0000"/>
                </a:solidFill>
                <a:effectLst/>
                <a:latin typeface="Tahoma"/>
                <a:ea typeface="Calibri"/>
                <a:cs typeface="Times New Roman"/>
              </a:rPr>
              <a:t>Р.п</a:t>
            </a:r>
            <a:r>
              <a:rPr lang="ru-RU" sz="4400" b="1" dirty="0" smtClean="0">
                <a:solidFill>
                  <a:srgbClr val="FF0000"/>
                </a:solidFill>
                <a:effectLst/>
                <a:latin typeface="Tahoma"/>
                <a:ea typeface="Calibri"/>
                <a:cs typeface="Times New Roman"/>
              </a:rPr>
              <a:t>.),</a:t>
            </a:r>
            <a:endParaRPr lang="ru-RU" sz="4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4400" b="1" dirty="0" smtClean="0">
                <a:effectLst/>
                <a:latin typeface="Tahoma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3600" b="1" dirty="0" smtClean="0">
                <a:effectLst/>
                <a:latin typeface="Tahoma"/>
                <a:ea typeface="Calibri"/>
                <a:cs typeface="Times New Roman"/>
              </a:rPr>
              <a:t>мутными ручьями </a:t>
            </a:r>
            <a:r>
              <a:rPr lang="ru-RU" sz="4400" b="1" dirty="0" smtClean="0">
                <a:solidFill>
                  <a:srgbClr val="FF0000"/>
                </a:solidFill>
                <a:effectLst/>
                <a:latin typeface="Tahoma"/>
                <a:ea typeface="Calibri"/>
                <a:cs typeface="Times New Roman"/>
              </a:rPr>
              <a:t>(мн. ч.,</a:t>
            </a:r>
            <a:r>
              <a:rPr lang="ru-RU" sz="4400" b="1" dirty="0" err="1" smtClean="0">
                <a:solidFill>
                  <a:srgbClr val="FF0000"/>
                </a:solidFill>
                <a:effectLst/>
                <a:latin typeface="Tahoma"/>
                <a:ea typeface="Calibri"/>
                <a:cs typeface="Times New Roman"/>
              </a:rPr>
              <a:t>Т.п</a:t>
            </a:r>
            <a:r>
              <a:rPr lang="ru-RU" sz="4400" b="1" dirty="0" smtClean="0">
                <a:solidFill>
                  <a:srgbClr val="FF0000"/>
                </a:solidFill>
                <a:effectLst/>
                <a:latin typeface="Tahoma"/>
                <a:ea typeface="Calibri"/>
                <a:cs typeface="Times New Roman"/>
              </a:rPr>
              <a:t>.).</a:t>
            </a:r>
            <a:r>
              <a:rPr lang="ru-RU" sz="4400" b="1" dirty="0" smtClean="0">
                <a:effectLst/>
                <a:latin typeface="Tahoma"/>
                <a:ea typeface="Calibri"/>
                <a:cs typeface="Times New Roman"/>
              </a:rPr>
              <a:t/>
            </a:r>
            <a:br>
              <a:rPr lang="ru-RU" sz="4400" b="1" dirty="0" smtClean="0">
                <a:effectLst/>
                <a:latin typeface="Tahoma"/>
                <a:ea typeface="Calibri"/>
                <a:cs typeface="Times New Roman"/>
              </a:rPr>
            </a:br>
            <a:endParaRPr lang="ru-RU" sz="4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ea typeface="Calibri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504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692696"/>
            <a:ext cx="8064896" cy="5383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400" b="1" dirty="0" smtClean="0">
                <a:latin typeface="Times New Roman"/>
                <a:ea typeface="Times New Roman"/>
                <a:cs typeface="Times New Roman"/>
              </a:rPr>
              <a:t>   о  шустр</a:t>
            </a:r>
            <a:r>
              <a:rPr lang="ru-RU" sz="5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ом</a:t>
            </a:r>
            <a:r>
              <a:rPr lang="ru-RU" sz="5400" b="1" dirty="0" smtClean="0">
                <a:latin typeface="Times New Roman"/>
                <a:ea typeface="Times New Roman"/>
                <a:cs typeface="Times New Roman"/>
              </a:rPr>
              <a:t> воробье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400" b="1" dirty="0" smtClean="0">
                <a:latin typeface="Times New Roman"/>
                <a:ea typeface="Times New Roman"/>
                <a:cs typeface="Times New Roman"/>
              </a:rPr>
              <a:t>   с ярк</a:t>
            </a:r>
            <a:r>
              <a:rPr lang="ru-RU" sz="5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им</a:t>
            </a:r>
            <a:r>
              <a:rPr lang="ru-RU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5400" b="1" dirty="0">
                <a:latin typeface="Times New Roman"/>
                <a:ea typeface="Times New Roman"/>
                <a:cs typeface="Times New Roman"/>
              </a:rPr>
              <a:t> оперением</a:t>
            </a:r>
            <a:endParaRPr lang="ru-RU" sz="5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400" b="1" dirty="0" smtClean="0">
                <a:latin typeface="Times New Roman"/>
                <a:ea typeface="Times New Roman"/>
                <a:cs typeface="Times New Roman"/>
              </a:rPr>
              <a:t>   </a:t>
            </a:r>
            <a:r>
              <a:rPr lang="ru-RU" sz="5400" b="1" dirty="0" smtClean="0">
                <a:latin typeface="Times New Roman"/>
                <a:ea typeface="Times New Roman"/>
                <a:cs typeface="Times New Roman"/>
              </a:rPr>
              <a:t>у русск</a:t>
            </a:r>
            <a:r>
              <a:rPr lang="ru-RU" sz="5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ой</a:t>
            </a:r>
            <a:r>
              <a:rPr lang="ru-RU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5400" b="1" dirty="0">
                <a:latin typeface="Times New Roman"/>
                <a:ea typeface="Times New Roman"/>
                <a:cs typeface="Times New Roman"/>
              </a:rPr>
              <a:t>     </a:t>
            </a:r>
            <a:r>
              <a:rPr lang="ru-RU" sz="5400" b="1" dirty="0" smtClean="0">
                <a:latin typeface="Times New Roman"/>
                <a:ea typeface="Times New Roman"/>
                <a:cs typeface="Times New Roman"/>
              </a:rPr>
              <a:t>березы</a:t>
            </a:r>
            <a:endParaRPr lang="ru-RU" sz="5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400" b="1" dirty="0" smtClean="0">
                <a:latin typeface="Times New Roman"/>
                <a:ea typeface="Times New Roman"/>
                <a:cs typeface="Times New Roman"/>
              </a:rPr>
              <a:t>   </a:t>
            </a:r>
            <a:r>
              <a:rPr lang="ru-RU" sz="5400" b="1" dirty="0" smtClean="0">
                <a:latin typeface="Times New Roman"/>
                <a:ea typeface="Times New Roman"/>
                <a:cs typeface="Times New Roman"/>
              </a:rPr>
              <a:t>от маленьк</a:t>
            </a:r>
            <a:r>
              <a:rPr lang="ru-RU" sz="5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ого</a:t>
            </a:r>
            <a:r>
              <a:rPr lang="ru-RU" sz="5400" b="1" dirty="0">
                <a:latin typeface="Times New Roman"/>
                <a:ea typeface="Times New Roman"/>
                <a:cs typeface="Times New Roman"/>
              </a:rPr>
              <a:t>  чуда</a:t>
            </a:r>
            <a:endParaRPr lang="ru-RU" sz="5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400" b="1" dirty="0" smtClean="0">
                <a:latin typeface="Times New Roman"/>
                <a:ea typeface="Times New Roman"/>
                <a:cs typeface="Times New Roman"/>
              </a:rPr>
              <a:t>   в тепл</a:t>
            </a:r>
            <a:r>
              <a:rPr lang="ru-RU" sz="5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ое </a:t>
            </a:r>
            <a:r>
              <a:rPr lang="ru-RU" sz="5400" b="1" dirty="0" smtClean="0">
                <a:latin typeface="Times New Roman"/>
                <a:ea typeface="Times New Roman"/>
                <a:cs typeface="Times New Roman"/>
              </a:rPr>
              <a:t>      утро</a:t>
            </a:r>
            <a:endParaRPr lang="ru-RU" sz="5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235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6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0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" y="-171400"/>
            <a:ext cx="9144000" cy="7029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692696"/>
            <a:ext cx="813690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4000" b="1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/>
                <a:ea typeface="Times New Roman"/>
                <a:cs typeface="Times New Roman"/>
              </a:rPr>
              <a:t>1</a:t>
            </a: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. Имя прилагательное – часть речи, которая обозначает...</a:t>
            </a:r>
            <a:endParaRPr lang="ru-RU" sz="4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/>
                <a:ea typeface="Times New Roman"/>
                <a:cs typeface="Times New Roman"/>
              </a:rPr>
              <a:t>а</a:t>
            </a: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) предмет</a:t>
            </a:r>
            <a:endParaRPr lang="ru-RU" sz="4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б) признак</a:t>
            </a:r>
            <a:endParaRPr lang="ru-RU" sz="4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в) действие</a:t>
            </a:r>
            <a:endParaRPr lang="ru-RU" sz="40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367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8" y="0"/>
            <a:ext cx="9144000" cy="7029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980728"/>
            <a:ext cx="799288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/>
                <a:ea typeface="Times New Roman"/>
                <a:cs typeface="Times New Roman"/>
              </a:rPr>
              <a:t>2</a:t>
            </a: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. Найди строку, в которой даны только имена прилагательные.</a:t>
            </a:r>
            <a:endParaRPr lang="ru-RU" sz="4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а) медленный, </a:t>
            </a:r>
            <a:r>
              <a:rPr lang="ru-RU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новое</a:t>
            </a:r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синий</a:t>
            </a:r>
            <a:endParaRPr lang="ru-RU" sz="4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б) верность, желтый, белый.</a:t>
            </a:r>
            <a:endParaRPr lang="ru-RU" sz="4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в) медлительность, верный, белизна</a:t>
            </a:r>
            <a:endParaRPr lang="ru-RU" sz="40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597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1196752"/>
            <a:ext cx="806489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/>
                <a:ea typeface="Times New Roman"/>
                <a:cs typeface="Times New Roman"/>
              </a:rPr>
              <a:t>3</a:t>
            </a: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. Как изменяется имя прилагательное?</a:t>
            </a:r>
            <a:endParaRPr lang="ru-RU" sz="4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а) по лицам</a:t>
            </a:r>
            <a:endParaRPr lang="ru-RU" sz="4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б) по числам</a:t>
            </a:r>
            <a:endParaRPr lang="ru-RU" sz="4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в) по падежам</a:t>
            </a:r>
            <a:endParaRPr lang="ru-RU" sz="4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г) по родам</a:t>
            </a:r>
            <a:endParaRPr lang="ru-RU" sz="40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597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692696"/>
            <a:ext cx="770485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endParaRPr lang="ru-RU" sz="4000" b="1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4000" b="1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248371"/>
            <a:ext cx="7848872" cy="426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3600" b="1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/>
                <a:ea typeface="Times New Roman"/>
                <a:cs typeface="Times New Roman"/>
              </a:rPr>
              <a:t>4</a:t>
            </a: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. У прилагательного нет следующего признака...</a:t>
            </a:r>
            <a:endParaRPr lang="ru-RU" sz="4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а) рода</a:t>
            </a:r>
            <a:endParaRPr lang="ru-RU" sz="4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б) времени</a:t>
            </a:r>
            <a:endParaRPr lang="ru-RU" sz="4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в) числа</a:t>
            </a:r>
            <a:endParaRPr lang="ru-RU" sz="40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597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692696"/>
            <a:ext cx="770485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4000" b="1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/>
                <a:ea typeface="Times New Roman"/>
                <a:cs typeface="Times New Roman"/>
              </a:rPr>
              <a:t>5</a:t>
            </a:r>
            <a:r>
              <a:rPr lang="ru-RU" sz="4000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В каком имени прилагательном нужно писать окончание -</a:t>
            </a:r>
            <a:r>
              <a:rPr lang="ru-RU" sz="4000" b="1" i="1" dirty="0" err="1">
                <a:latin typeface="Times New Roman"/>
                <a:ea typeface="Times New Roman"/>
                <a:cs typeface="Times New Roman"/>
              </a:rPr>
              <a:t>яя</a:t>
            </a: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?</a:t>
            </a:r>
            <a:endParaRPr lang="ru-RU" sz="4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а) </a:t>
            </a:r>
            <a:r>
              <a:rPr lang="ru-RU" sz="4000" b="1" dirty="0" err="1">
                <a:latin typeface="Times New Roman"/>
                <a:ea typeface="Times New Roman"/>
                <a:cs typeface="Times New Roman"/>
              </a:rPr>
              <a:t>домашн</a:t>
            </a: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... животное</a:t>
            </a:r>
            <a:endParaRPr lang="ru-RU" sz="4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б) </a:t>
            </a:r>
            <a:r>
              <a:rPr lang="ru-RU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домашн</a:t>
            </a:r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… работа</a:t>
            </a:r>
            <a:endParaRPr lang="ru-RU" sz="4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в) </a:t>
            </a:r>
            <a:r>
              <a:rPr lang="ru-RU" sz="4000" b="1" dirty="0" err="1">
                <a:latin typeface="Times New Roman"/>
                <a:ea typeface="Times New Roman"/>
                <a:cs typeface="Times New Roman"/>
              </a:rPr>
              <a:t>домашн</a:t>
            </a: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... режим</a:t>
            </a:r>
            <a:endParaRPr lang="ru-RU" sz="40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597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1659"/>
            <a:ext cx="8208912" cy="5831677"/>
          </a:xfrm>
          <a:prstGeom prst="rect">
            <a:avLst/>
          </a:prstGeom>
        </p:spPr>
      </p:pic>
      <p:pic>
        <p:nvPicPr>
          <p:cNvPr id="2" name="7f515a9566bcb0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0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620688"/>
            <a:ext cx="8136904" cy="5259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/>
                <a:ea typeface="Times New Roman"/>
                <a:cs typeface="Times New Roman"/>
              </a:rPr>
              <a:t>6</a:t>
            </a:r>
            <a:r>
              <a:rPr lang="ru-RU" sz="4000" b="1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3600" b="1" dirty="0">
                <a:latin typeface="Times New Roman"/>
                <a:ea typeface="Times New Roman"/>
                <a:cs typeface="Times New Roman"/>
              </a:rPr>
              <a:t>Как проверить безударное окончание прилагательного?</a:t>
            </a:r>
            <a:endParaRPr lang="ru-RU" sz="36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а) по окончанию вопроса, на который оно отвечает</a:t>
            </a:r>
            <a:endParaRPr lang="ru-RU" sz="36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latin typeface="Times New Roman"/>
                <a:ea typeface="Times New Roman"/>
                <a:cs typeface="Times New Roman"/>
              </a:rPr>
              <a:t>б</a:t>
            </a:r>
            <a:r>
              <a:rPr lang="ru-RU" sz="3600" b="1" dirty="0" smtClean="0">
                <a:latin typeface="Times New Roman"/>
                <a:ea typeface="Times New Roman"/>
                <a:cs typeface="Times New Roman"/>
              </a:rPr>
              <a:t>) </a:t>
            </a:r>
            <a:r>
              <a:rPr lang="ru-RU" sz="3600" b="1" dirty="0">
                <a:latin typeface="Times New Roman"/>
                <a:ea typeface="Times New Roman"/>
                <a:cs typeface="Times New Roman"/>
              </a:rPr>
              <a:t>по спряжению глагола</a:t>
            </a:r>
            <a:endParaRPr lang="ru-RU" sz="36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в)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подобрать прилагательное с ударным окончанием в том же роде и падеже.</a:t>
            </a:r>
            <a:endParaRPr lang="ru-RU" sz="36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597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692696"/>
            <a:ext cx="8064896" cy="987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400" b="1" dirty="0" smtClean="0">
                <a:latin typeface="Times New Roman"/>
                <a:ea typeface="Times New Roman"/>
                <a:cs typeface="Times New Roman"/>
              </a:rPr>
              <a:t>     </a:t>
            </a:r>
            <a:endParaRPr lang="ru-RU" sz="5400" dirty="0"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136904" cy="5495111"/>
          </a:xfrm>
          <a:prstGeom prst="rect">
            <a:avLst/>
          </a:prstGeom>
        </p:spPr>
      </p:pic>
      <p:pic>
        <p:nvPicPr>
          <p:cNvPr id="6" name="Учат в школе - (минус) (www.hotplayer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53.556" end="91227.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7944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1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208912" cy="61926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60648"/>
            <a:ext cx="8784977" cy="63367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9861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5576" y="1988840"/>
            <a:ext cx="74888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"/>
                <a:ea typeface="Calibri"/>
              </a:rPr>
              <a:t>Домашнее задание: </a:t>
            </a:r>
          </a:p>
          <a:p>
            <a:r>
              <a:rPr lang="ru-RU" sz="4000" b="1" dirty="0" smtClean="0">
                <a:solidFill>
                  <a:srgbClr val="00B0F0"/>
                </a:solidFill>
                <a:latin typeface="Arial"/>
                <a:ea typeface="Calibri"/>
              </a:rPr>
              <a:t>написать </a:t>
            </a:r>
            <a:r>
              <a:rPr lang="ru-RU" sz="4000" b="1" dirty="0">
                <a:solidFill>
                  <a:srgbClr val="00B0F0"/>
                </a:solidFill>
                <a:latin typeface="Arial"/>
                <a:ea typeface="Calibri"/>
              </a:rPr>
              <a:t>небольшой текст-описание или </a:t>
            </a:r>
            <a:r>
              <a:rPr lang="ru-RU" sz="4000" b="1" dirty="0" err="1">
                <a:solidFill>
                  <a:srgbClr val="00B0F0"/>
                </a:solidFill>
                <a:latin typeface="Arial"/>
                <a:ea typeface="Calibri"/>
              </a:rPr>
              <a:t>синквейн</a:t>
            </a:r>
            <a:r>
              <a:rPr lang="ru-RU" sz="4000" b="1" dirty="0">
                <a:solidFill>
                  <a:srgbClr val="00B0F0"/>
                </a:solidFill>
                <a:latin typeface="Arial"/>
                <a:ea typeface="Calibri"/>
              </a:rPr>
              <a:t> на тему «Весна»(по выбору) </a:t>
            </a:r>
            <a:endParaRPr lang="ru-RU" sz="4000" b="1" dirty="0">
              <a:solidFill>
                <a:srgbClr val="00B0F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643974"/>
              </p:ext>
            </p:extLst>
          </p:nvPr>
        </p:nvGraphicFramePr>
        <p:xfrm>
          <a:off x="827314" y="1340768"/>
          <a:ext cx="7413172" cy="3960440"/>
        </p:xfrm>
        <a:graphic>
          <a:graphicData uri="http://schemas.openxmlformats.org/drawingml/2006/table">
            <a:tbl>
              <a:tblPr/>
              <a:tblGrid>
                <a:gridCol w="7413172"/>
              </a:tblGrid>
              <a:tr h="3960440">
                <a:tc>
                  <a:txBody>
                    <a:bodyPr/>
                    <a:lstStyle/>
                    <a:p>
                      <a:endParaRPr lang="ru-RU" dirty="0" smtClean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  <a:p>
                      <a:endParaRPr lang="ru-RU" dirty="0" smtClean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  <a:p>
                      <a:endParaRPr lang="ru-RU" dirty="0" smtClean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  <a:p>
                      <a:r>
                        <a:rPr lang="ru-RU" dirty="0" smtClean="0">
                          <a:ln>
                            <a:solidFill>
                              <a:srgbClr val="002060"/>
                            </a:solidFill>
                          </a:ln>
                        </a:rPr>
                        <a:t>  </a:t>
                      </a:r>
                      <a:endParaRPr lang="ru-RU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57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9" y="260648"/>
            <a:ext cx="8555393" cy="6408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3848" y="177281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До  новых встреч</a:t>
            </a:r>
            <a:r>
              <a:rPr lang="ru-RU" sz="3600" dirty="0" smtClean="0">
                <a:solidFill>
                  <a:srgbClr val="002060"/>
                </a:solidFill>
              </a:rPr>
              <a:t>!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9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9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2" y="215643"/>
            <a:ext cx="8640960" cy="6426714"/>
          </a:xfrm>
          <a:prstGeom prst="rect">
            <a:avLst/>
          </a:prstGeom>
        </p:spPr>
      </p:pic>
      <p:pic>
        <p:nvPicPr>
          <p:cNvPr id="5" name="028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9952" y="5336232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3727772"/>
            <a:ext cx="266429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3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6652"/>
            <a:ext cx="8640960" cy="6180348"/>
          </a:xfrm>
          <a:prstGeom prst="rect">
            <a:avLst/>
          </a:prstGeom>
        </p:spPr>
      </p:pic>
      <p:pic>
        <p:nvPicPr>
          <p:cNvPr id="4" name="звон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9751" y="3645024"/>
            <a:ext cx="4824537" cy="2831976"/>
          </a:xfrm>
          <a:prstGeom prst="rect">
            <a:avLst/>
          </a:prstGeom>
        </p:spPr>
      </p:pic>
      <p:pic>
        <p:nvPicPr>
          <p:cNvPr id="5" name="0283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9792.97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32240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7f515a9566bcb0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445224"/>
            <a:ext cx="609600" cy="609600"/>
          </a:xfrm>
          <a:prstGeom prst="rect">
            <a:avLst/>
          </a:prstGeom>
        </p:spPr>
      </p:pic>
      <p:pic>
        <p:nvPicPr>
          <p:cNvPr id="6" name="Рисунок 5" descr="https://im0-tub-ru.yandex.net/i?id=29dfdf7b9291bf505e30ebb00418dac3-l&amp;n=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136904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9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" y="404664"/>
            <a:ext cx="8379765" cy="61926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7706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dd\ож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0" y="188811"/>
            <a:ext cx="8647560" cy="648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1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424936" cy="64087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6705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4" y="152636"/>
            <a:ext cx="880897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8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57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5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резентация1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1496</TotalTime>
  <Words>204</Words>
  <Application>Microsoft Office PowerPoint</Application>
  <PresentationFormat>Экран (4:3)</PresentationFormat>
  <Paragraphs>54</Paragraphs>
  <Slides>26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Презентация1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dd</dc:creator>
  <cp:lastModifiedBy>dd</cp:lastModifiedBy>
  <cp:revision>104</cp:revision>
  <dcterms:created xsi:type="dcterms:W3CDTF">2022-02-23T16:54:26Z</dcterms:created>
  <dcterms:modified xsi:type="dcterms:W3CDTF">2022-10-12T15:47:45Z</dcterms:modified>
</cp:coreProperties>
</file>