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1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75B826F3-FAE6-4B21-93E0-2378F9308154}" type="datetimeFigureOut">
              <a:rPr lang="ru-RU" smtClean="0"/>
              <a:t>28.03.2023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83CDB0D-B7C9-49CC-988A-93EE1B09B514}" type="slidenum">
              <a:rPr lang="ru-RU" smtClean="0"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826F3-FAE6-4B21-93E0-2378F9308154}" type="datetimeFigureOut">
              <a:rPr lang="ru-RU" smtClean="0"/>
              <a:t>28.03.2023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DB0D-B7C9-49CC-988A-93EE1B09B51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826F3-FAE6-4B21-93E0-2378F9308154}" type="datetimeFigureOut">
              <a:rPr lang="ru-RU" smtClean="0"/>
              <a:t>28.03.2023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DB0D-B7C9-49CC-988A-93EE1B09B51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826F3-FAE6-4B21-93E0-2378F9308154}" type="datetimeFigureOut">
              <a:rPr lang="ru-RU" smtClean="0"/>
              <a:t>28.03.2023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DB0D-B7C9-49CC-988A-93EE1B09B51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826F3-FAE6-4B21-93E0-2378F9308154}" type="datetimeFigureOut">
              <a:rPr lang="ru-RU" smtClean="0"/>
              <a:t>28.03.2023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DB0D-B7C9-49CC-988A-93EE1B09B51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826F3-FAE6-4B21-93E0-2378F9308154}" type="datetimeFigureOut">
              <a:rPr lang="ru-RU" smtClean="0"/>
              <a:t>28.03.2023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DB0D-B7C9-49CC-988A-93EE1B09B514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826F3-FAE6-4B21-93E0-2378F9308154}" type="datetimeFigureOut">
              <a:rPr lang="ru-RU" smtClean="0"/>
              <a:t>28.03.2023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DB0D-B7C9-49CC-988A-93EE1B09B51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826F3-FAE6-4B21-93E0-2378F9308154}" type="datetimeFigureOut">
              <a:rPr lang="ru-RU" smtClean="0"/>
              <a:t>28.03.2023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DB0D-B7C9-49CC-988A-93EE1B09B51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826F3-FAE6-4B21-93E0-2378F9308154}" type="datetimeFigureOut">
              <a:rPr lang="ru-RU" smtClean="0"/>
              <a:t>28.03.2023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DB0D-B7C9-49CC-988A-93EE1B09B51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826F3-FAE6-4B21-93E0-2378F9308154}" type="datetimeFigureOut">
              <a:rPr lang="ru-RU" smtClean="0"/>
              <a:t>28.03.2023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DB0D-B7C9-49CC-988A-93EE1B09B514}" type="slidenum">
              <a:rPr lang="ru-RU" smtClean="0"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826F3-FAE6-4B21-93E0-2378F9308154}" type="datetimeFigureOut">
              <a:rPr lang="ru-RU" smtClean="0"/>
              <a:t>28.03.2023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DB0D-B7C9-49CC-988A-93EE1B09B51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75B826F3-FAE6-4B21-93E0-2378F9308154}" type="datetimeFigureOut">
              <a:rPr lang="ru-RU" smtClean="0"/>
              <a:t>28.03.2023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283CDB0D-B7C9-49CC-988A-93EE1B09B51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gufo.me/dict/biology_modernenc/%D1%82%D1%8E%D0%BB%D1%8C%D0%BF%D0%B0%D0%BD" TargetMode="External"/><Relationship Id="rId2" Type="http://schemas.openxmlformats.org/officeDocument/2006/relationships/hyperlink" Target="https://gufo.me/search?term=%D1%82%D1%8E%D0%BB%D1%8C%D0%BF%D0%B0%D0%BD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ecologyofrussia.ru/tsvety-pobedy/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5" y="2996952"/>
            <a:ext cx="3693292" cy="3588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9552" y="2348880"/>
            <a:ext cx="6838084" cy="1296144"/>
          </a:xfrm>
        </p:spPr>
        <p:txBody>
          <a:bodyPr>
            <a:noAutofit/>
          </a:bodyPr>
          <a:lstStyle/>
          <a:p>
            <a:r>
              <a:rPr lang="ru-RU" sz="4400" dirty="0" smtClean="0">
                <a:solidFill>
                  <a:schemeClr val="accent1">
                    <a:lumMod val="50000"/>
                  </a:schemeClr>
                </a:solidFill>
              </a:rPr>
              <a:t>Символ весны и тепла. 	</a:t>
            </a:r>
            <a:r>
              <a:rPr lang="ru-RU" sz="4400" u="sng" dirty="0" smtClean="0">
                <a:solidFill>
                  <a:schemeClr val="accent1">
                    <a:lumMod val="50000"/>
                  </a:schemeClr>
                </a:solidFill>
              </a:rPr>
              <a:t>ТЮЛЬПАН</a:t>
            </a:r>
            <a:r>
              <a:rPr lang="ru-RU" sz="4400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  <a:endParaRPr lang="ru-RU" sz="44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467544" y="620688"/>
            <a:ext cx="7772400" cy="1500187"/>
          </a:xfrm>
        </p:spPr>
        <p:txBody>
          <a:bodyPr>
            <a:noAutofit/>
          </a:bodyPr>
          <a:lstStyle/>
          <a:p>
            <a:pPr algn="ctr"/>
            <a:r>
              <a:rPr lang="ru-RU" sz="5400" b="1" dirty="0" smtClean="0">
                <a:solidFill>
                  <a:schemeClr val="accent6">
                    <a:lumMod val="50000"/>
                  </a:schemeClr>
                </a:solidFill>
              </a:rPr>
              <a:t>СОЧИНЕНИЕ-ОПИСАНИЕ</a:t>
            </a:r>
            <a:endParaRPr lang="ru-RU" sz="54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54978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09743" y="1561840"/>
            <a:ext cx="64231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2"/>
              </a:rPr>
              <a:t>https://gufo.me/search?term=%</a:t>
            </a:r>
            <a:r>
              <a:rPr lang="en-US" dirty="0" smtClean="0">
                <a:hlinkClick r:id="rId2"/>
              </a:rPr>
              <a:t>D1%82%D1%8E%D0%BB%D1%8C%D0%BF%D0%B0%D0%BD</a:t>
            </a:r>
            <a:endParaRPr lang="ru-RU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709742" y="2529770"/>
            <a:ext cx="63105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3"/>
              </a:rPr>
              <a:t>https://gufo.me/dict/biology_modernenc/%</a:t>
            </a:r>
            <a:r>
              <a:rPr lang="en-US" dirty="0" smtClean="0">
                <a:hlinkClick r:id="rId3"/>
              </a:rPr>
              <a:t>D1%82%D1%8E%D0%BB%D1%8C%D0%BF%D0%B0%D0%BD</a:t>
            </a:r>
            <a:endParaRPr lang="ru-RU" dirty="0" smtClean="0"/>
          </a:p>
        </p:txBody>
      </p:sp>
      <p:sp>
        <p:nvSpPr>
          <p:cNvPr id="7" name="Прямоугольник 6"/>
          <p:cNvSpPr/>
          <p:nvPr/>
        </p:nvSpPr>
        <p:spPr>
          <a:xfrm>
            <a:off x="1246312" y="708894"/>
            <a:ext cx="587327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u="sng" dirty="0" smtClean="0">
                <a:solidFill>
                  <a:schemeClr val="tx2">
                    <a:lumMod val="50000"/>
                  </a:schemeClr>
                </a:solidFill>
              </a:rPr>
              <a:t>Ссылки на сайт-сборник словарей и энциклопедий</a:t>
            </a:r>
            <a:endParaRPr lang="ru-RU" sz="2000" b="1" u="sng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2151" y="3160061"/>
            <a:ext cx="6354185" cy="3452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99190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56854" y="1484784"/>
            <a:ext cx="813690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</a:rPr>
              <a:t>	</a:t>
            </a:r>
            <a:r>
              <a:rPr lang="ru-RU" sz="1600" b="1" dirty="0" smtClean="0">
                <a:solidFill>
                  <a:srgbClr val="00B050"/>
                </a:solidFill>
              </a:rPr>
              <a:t>Тюльпан – </a:t>
            </a:r>
            <a:r>
              <a:rPr lang="ru-RU" sz="1600" b="1" dirty="0" smtClean="0">
                <a:solidFill>
                  <a:srgbClr val="00B050"/>
                </a:solidFill>
                <a:effectLst/>
              </a:rPr>
              <a:t>род многолетних луковичных растений сем. лилейных. Включает 150 видов, произрастающих в Евразии и Северной Африке. </a:t>
            </a:r>
            <a:br>
              <a:rPr lang="ru-RU" sz="1600" b="1" dirty="0" smtClean="0">
                <a:solidFill>
                  <a:srgbClr val="00B050"/>
                </a:solidFill>
                <a:effectLst/>
              </a:rPr>
            </a:b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	</a:t>
            </a:r>
            <a:r>
              <a:rPr lang="ru-RU" sz="1600" b="1" dirty="0" smtClean="0">
                <a:solidFill>
                  <a:srgbClr val="002060"/>
                </a:solidFill>
                <a:effectLst/>
              </a:rPr>
              <a:t>Цветок обычно один. Может быть чашевидным, овальным, яйцевидным, звёздчатым, колокольчатым, воронковидным.</a:t>
            </a:r>
            <a:br>
              <a:rPr lang="ru-RU" sz="1600" b="1" dirty="0" smtClean="0">
                <a:solidFill>
                  <a:srgbClr val="002060"/>
                </a:solidFill>
                <a:effectLst/>
              </a:rPr>
            </a:b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	</a:t>
            </a:r>
            <a:r>
              <a:rPr lang="ru-RU" sz="1600" b="1" dirty="0" smtClean="0">
                <a:solidFill>
                  <a:srgbClr val="00B050"/>
                </a:solidFill>
                <a:effectLst/>
              </a:rPr>
              <a:t>Листочки бывают тупыми, заострёнными, бахромчатыми, волнистыми или изрезанными по краям. </a:t>
            </a:r>
          </a:p>
          <a:p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	</a:t>
            </a:r>
            <a:r>
              <a:rPr lang="ru-RU" sz="1600" b="1" dirty="0" smtClean="0">
                <a:solidFill>
                  <a:srgbClr val="002060"/>
                </a:solidFill>
                <a:effectLst/>
              </a:rPr>
              <a:t>Первые упоминания о культуре тюльпанов встречаются в </a:t>
            </a:r>
            <a:r>
              <a:rPr lang="ru-RU" sz="1600" b="1" dirty="0" err="1" smtClean="0">
                <a:solidFill>
                  <a:srgbClr val="002060"/>
                </a:solidFill>
                <a:effectLst/>
              </a:rPr>
              <a:t>староперсидских</a:t>
            </a:r>
            <a:r>
              <a:rPr lang="ru-RU" sz="1600" b="1" dirty="0" smtClean="0">
                <a:solidFill>
                  <a:srgbClr val="002060"/>
                </a:solidFill>
                <a:effectLst/>
              </a:rPr>
              <a:t> баснях 11-12 вв. Из Персии они попали в Турцию, где стали излюбленными растениями, цветок тюльпана считался священным и символизировал красоту. В Европу завезены в сер. 16 в., быстро получили признание во многих странах, но особенно в Голландии.</a:t>
            </a:r>
            <a:br>
              <a:rPr lang="ru-RU" sz="1600" b="1" dirty="0" smtClean="0">
                <a:solidFill>
                  <a:srgbClr val="002060"/>
                </a:solidFill>
                <a:effectLst/>
              </a:rPr>
            </a:b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	</a:t>
            </a:r>
            <a:r>
              <a:rPr lang="ru-RU" sz="1600" b="1" dirty="0" smtClean="0">
                <a:solidFill>
                  <a:srgbClr val="00B050"/>
                </a:solidFill>
                <a:effectLst/>
              </a:rPr>
              <a:t>В Россию садовые тюльпаны попали из Голландии в нач. 18 в. после посещения её Петром I. Сейчас это одна из самых популярных и любимых цветочных культур, которую можно встретить от Балтики до Тихоокеанского побережья.</a:t>
            </a:r>
          </a:p>
          <a:p>
            <a:r>
              <a:rPr lang="ru-RU" sz="1600" b="1" dirty="0" smtClean="0">
                <a:solidFill>
                  <a:srgbClr val="002060"/>
                </a:solidFill>
              </a:rPr>
              <a:t>	Название «тюльпан» произошло от персидского слова «</a:t>
            </a:r>
            <a:r>
              <a:rPr lang="ru-RU" sz="1600" b="1" dirty="0" err="1" smtClean="0">
                <a:solidFill>
                  <a:srgbClr val="002060"/>
                </a:solidFill>
              </a:rPr>
              <a:t>toliban</a:t>
            </a:r>
            <a:r>
              <a:rPr lang="ru-RU" sz="1600" b="1" dirty="0" smtClean="0">
                <a:solidFill>
                  <a:srgbClr val="002060"/>
                </a:solidFill>
              </a:rPr>
              <a:t>» т.е. «тюрбан». Это название цветку дано за сходство его бутонов с восточным головным убором, напоминавшим чалму.</a:t>
            </a:r>
            <a:endParaRPr lang="ru-RU" sz="1600" b="1" dirty="0">
              <a:solidFill>
                <a:srgbClr val="00B05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58089" y="892720"/>
            <a:ext cx="753443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u="sng" dirty="0" smtClean="0">
                <a:solidFill>
                  <a:schemeClr val="accent1">
                    <a:lumMod val="50000"/>
                  </a:schemeClr>
                </a:solidFill>
              </a:rPr>
              <a:t>АНАЛИЗИРУЕМ ИНФОРМАЦИЮ, полученную из словарей</a:t>
            </a:r>
            <a:endParaRPr lang="ru-RU" sz="2000" b="1" u="sng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50610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7" y="1844824"/>
            <a:ext cx="777686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	</a:t>
            </a: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В древности считалось, что в золотистом бутоне жёлтого тюльпана спрятано счастье. Много людей пыталось открыть этот бутон, чтобы добраться до счастья. Но сделать это не удавалось никому.</a:t>
            </a:r>
          </a:p>
          <a:p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	Однажды по лугу шла женщина с ребёнком. Мальчик вырвался из рук матери и со смехом подбежал к цветку. И от звонкого детского смеха бутон раскрылся. С тех пор тюльпаны принято дарить тем, кто счастлив.</a:t>
            </a:r>
            <a:endParaRPr lang="ru-RU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35654" y="737701"/>
            <a:ext cx="62646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</a:rPr>
              <a:t>О тюльпане есть легенда </a:t>
            </a:r>
            <a:endParaRPr lang="ru-RU" sz="36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65704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68150" y="1666773"/>
            <a:ext cx="763504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	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9 Мая мы приносим тюльпаны к могилам погибших солдат с благодарностью за то, что они подарили нам счастье – жить под мирным небом!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669734" y="679942"/>
            <a:ext cx="63367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Один из прекрасных цветов Победы!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01825" y="1297441"/>
            <a:ext cx="48062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2"/>
              </a:rPr>
              <a:t>https://ecologyofrussia.ru/tsvety-pobedy</a:t>
            </a:r>
            <a:r>
              <a:rPr lang="en-US" dirty="0" smtClean="0">
                <a:hlinkClick r:id="rId2"/>
              </a:rPr>
              <a:t>/</a:t>
            </a:r>
            <a:endParaRPr lang="ru-RU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547578" y="2580572"/>
            <a:ext cx="775860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	</a:t>
            </a: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В знак памяти о роли Советского Союза в деле освобождения Европы от фашизма голландский селекционер </a:t>
            </a:r>
            <a:r>
              <a:rPr lang="ru-RU" b="1" dirty="0" err="1" smtClean="0">
                <a:solidFill>
                  <a:schemeClr val="accent3">
                    <a:lumMod val="75000"/>
                  </a:schemeClr>
                </a:solidFill>
              </a:rPr>
              <a:t>Эйгхарт</a:t>
            </a: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 вывел ярко-алый сорт тюльпана «Победа». 9 мая 2005 года корзину с этими цветами возложили к могиле Неизвестного солдата. В церемонии участвовали делегации российских и голландских цветоводов и ветераны Великой Отечественной войны. </a:t>
            </a:r>
          </a:p>
          <a:p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	Отечественные же селекционеры создали сорта тюльпанов «День Победы», «Парад Победы» и «Парад». Все они отличаются сочными алыми и оранжево-красными оттенками, у сорта «Парад Победы» ещё и яркая желтая кайма на лепестках. А необычный сорт в честь молодой партизанки «Любовь Шевцова» имеет белые лепестки и ярко-желтую сердцевину. </a:t>
            </a:r>
            <a:endParaRPr lang="ru-RU" b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28864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55576" y="679942"/>
            <a:ext cx="78488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ТЕКСТ-ОПИСАНИЕ </a:t>
            </a:r>
            <a:r>
              <a:rPr lang="ru-RU" sz="2400" dirty="0" smtClean="0">
                <a:solidFill>
                  <a:srgbClr val="C00000"/>
                </a:solidFill>
              </a:rPr>
              <a:t>(какой? какая? какое? какие?)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1412776"/>
            <a:ext cx="74888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</a:rPr>
              <a:t>1) В заголовке назван предмет описания. 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55576" y="2026453"/>
            <a:ext cx="74888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</a:rPr>
              <a:t>2) В первом предложении назван предмет описания.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55576" y="2884771"/>
            <a:ext cx="74888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</a:rPr>
              <a:t>3) Далее перечисляются признаки предмета описания.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62356" y="3743089"/>
            <a:ext cx="74888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</a:rPr>
              <a:t>4) В текст нельзя вставить слова «потом», «затем».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55576" y="4629117"/>
            <a:ext cx="74888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</a:rPr>
              <a:t>5) К тексту можно нарисовать только одну картинку.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73948" y="5465972"/>
            <a:ext cx="51940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</a:rPr>
              <a:t>6) Текст заканчивается выводом.</a:t>
            </a:r>
            <a:endParaRPr lang="ru-RU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38457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1124744"/>
            <a:ext cx="7848872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ПЛАН</a:t>
            </a:r>
          </a:p>
          <a:p>
            <a:endParaRPr lang="ru-RU" sz="2400" b="1" dirty="0">
              <a:solidFill>
                <a:srgbClr val="C00000"/>
              </a:solidFill>
            </a:endParaRPr>
          </a:p>
          <a:p>
            <a:r>
              <a:rPr lang="ru-RU" sz="2400" b="1" u="sng" dirty="0" smtClean="0">
                <a:solidFill>
                  <a:srgbClr val="C00000"/>
                </a:solidFill>
              </a:rPr>
              <a:t>1. Вступление.</a:t>
            </a:r>
            <a:r>
              <a:rPr lang="ru-RU" sz="2400" b="1" dirty="0" smtClean="0">
                <a:solidFill>
                  <a:srgbClr val="C00000"/>
                </a:solidFill>
              </a:rPr>
              <a:t> Представление тюльпана</a:t>
            </a:r>
            <a:r>
              <a:rPr lang="ru-RU" sz="2400" dirty="0" smtClean="0">
                <a:solidFill>
                  <a:srgbClr val="C00000"/>
                </a:solidFill>
              </a:rPr>
              <a:t>(время и место появления, происхождение названия).</a:t>
            </a:r>
            <a:endParaRPr lang="ru-RU" sz="2400" dirty="0">
              <a:solidFill>
                <a:srgbClr val="C00000"/>
              </a:solidFill>
            </a:endParaRPr>
          </a:p>
          <a:p>
            <a:endParaRPr lang="ru-RU" sz="2400" dirty="0" smtClean="0">
              <a:solidFill>
                <a:srgbClr val="C00000"/>
              </a:solidFill>
            </a:endParaRPr>
          </a:p>
          <a:p>
            <a:r>
              <a:rPr lang="ru-RU" sz="2400" b="1" u="sng" dirty="0" smtClean="0">
                <a:solidFill>
                  <a:srgbClr val="C00000"/>
                </a:solidFill>
              </a:rPr>
              <a:t>2. Основная часть.</a:t>
            </a:r>
            <a:r>
              <a:rPr lang="ru-RU" sz="2400" dirty="0" smtClean="0">
                <a:solidFill>
                  <a:srgbClr val="C00000"/>
                </a:solidFill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</a:rPr>
              <a:t>Признаки тюльпана. </a:t>
            </a:r>
            <a:r>
              <a:rPr lang="ru-RU" sz="2400" dirty="0" smtClean="0">
                <a:solidFill>
                  <a:srgbClr val="C00000"/>
                </a:solidFill>
              </a:rPr>
              <a:t>(внешний вид, цвет, размер, форма цветка, стебля и листьев). </a:t>
            </a:r>
          </a:p>
          <a:p>
            <a:r>
              <a:rPr lang="ru-RU" sz="2400" b="1" dirty="0" smtClean="0">
                <a:solidFill>
                  <a:srgbClr val="C00000"/>
                </a:solidFill>
              </a:rPr>
              <a:t>Описать своё мнение о тюльпане</a:t>
            </a:r>
            <a:r>
              <a:rPr lang="ru-RU" sz="2400" dirty="0">
                <a:solidFill>
                  <a:srgbClr val="C00000"/>
                </a:solidFill>
              </a:rPr>
              <a:t> </a:t>
            </a:r>
            <a:r>
              <a:rPr lang="ru-RU" sz="2400" dirty="0" smtClean="0">
                <a:solidFill>
                  <a:srgbClr val="C00000"/>
                </a:solidFill>
              </a:rPr>
              <a:t>(впечатление, нравится ли цветок, почему и </a:t>
            </a:r>
            <a:r>
              <a:rPr lang="ru-RU" sz="2400" dirty="0" err="1" smtClean="0">
                <a:solidFill>
                  <a:srgbClr val="C00000"/>
                </a:solidFill>
              </a:rPr>
              <a:t>т.д</a:t>
            </a:r>
            <a:r>
              <a:rPr lang="ru-RU" sz="2400" dirty="0" smtClean="0">
                <a:solidFill>
                  <a:srgbClr val="C00000"/>
                </a:solidFill>
              </a:rPr>
              <a:t>).</a:t>
            </a:r>
          </a:p>
          <a:p>
            <a:endParaRPr lang="ru-RU" sz="2400" dirty="0">
              <a:solidFill>
                <a:srgbClr val="C00000"/>
              </a:solidFill>
            </a:endParaRPr>
          </a:p>
          <a:p>
            <a:r>
              <a:rPr lang="ru-RU" sz="2400" b="1" u="sng" dirty="0" smtClean="0">
                <a:solidFill>
                  <a:srgbClr val="C00000"/>
                </a:solidFill>
              </a:rPr>
              <a:t>3. Заключение </a:t>
            </a:r>
            <a:r>
              <a:rPr lang="ru-RU" sz="2400" dirty="0" smtClean="0">
                <a:solidFill>
                  <a:srgbClr val="C00000"/>
                </a:solidFill>
              </a:rPr>
              <a:t>(вывод).</a:t>
            </a:r>
          </a:p>
        </p:txBody>
      </p:sp>
    </p:spTree>
    <p:extLst>
      <p:ext uri="{BB962C8B-B14F-4D97-AF65-F5344CB8AC3E}">
        <p14:creationId xmlns:p14="http://schemas.microsoft.com/office/powerpoint/2010/main" val="13423680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vsegda-pomnim.com/uploads/posts/2022-04/1650506559_15-vsegda-pomnim-com-p-korotkie-tyulpani-foto-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836712"/>
            <a:ext cx="8280920" cy="5745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229220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165</TotalTime>
  <Words>165</Words>
  <Application>Microsoft Office PowerPoint</Application>
  <PresentationFormat>Экран (4:3)</PresentationFormat>
  <Paragraphs>32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Остин</vt:lpstr>
      <vt:lpstr>Символ весны и тепла.  ТЮЛЬПАН.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Символ любви, счастья, успеха и богатства. ТЮЛЬПАН.</dc:title>
  <dc:creator>НДина</dc:creator>
  <cp:lastModifiedBy>НДина</cp:lastModifiedBy>
  <cp:revision>19</cp:revision>
  <dcterms:created xsi:type="dcterms:W3CDTF">2023-03-28T16:11:43Z</dcterms:created>
  <dcterms:modified xsi:type="dcterms:W3CDTF">2023-03-28T19:21:15Z</dcterms:modified>
</cp:coreProperties>
</file>