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63" r:id="rId3"/>
    <p:sldId id="257" r:id="rId4"/>
    <p:sldId id="265" r:id="rId5"/>
    <p:sldId id="267" r:id="rId6"/>
    <p:sldId id="274" r:id="rId7"/>
    <p:sldId id="268" r:id="rId8"/>
    <p:sldId id="275" r:id="rId9"/>
    <p:sldId id="269" r:id="rId10"/>
    <p:sldId id="270" r:id="rId11"/>
    <p:sldId id="279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60" autoAdjust="0"/>
  </p:normalViewPr>
  <p:slideViewPr>
    <p:cSldViewPr>
      <p:cViewPr varScale="1">
        <p:scale>
          <a:sx n="79" d="100"/>
          <a:sy n="79" d="100"/>
        </p:scale>
        <p:origin x="7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26A49-13B5-4FB4-9178-9FD66CF83AC2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E87F7-3C54-4527-B335-6373C6CD6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4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E87F7-3C54-4527-B335-6373C6CD660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8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16632"/>
            <a:ext cx="7772400" cy="247289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ОГКОУ «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Вичугская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коррекционная школа-интернат №1»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Использование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цепных и параллельных текстов в обучении детей с ТНР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03848" y="5373216"/>
            <a:ext cx="5637010" cy="1296144"/>
          </a:xfrm>
        </p:spPr>
        <p:txBody>
          <a:bodyPr/>
          <a:lstStyle/>
          <a:p>
            <a:r>
              <a:rPr lang="ru-RU" dirty="0" smtClean="0"/>
              <a:t>               Подготовила учитель-логопед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Калинина Т.И.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1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77599"/>
            <a:ext cx="8136904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Comic Sans MS" pitchFamily="66" charset="0"/>
              </a:rPr>
              <a:t>Вывод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76332"/>
            <a:ext cx="8568952" cy="594901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ru-RU" sz="1800" b="1" dirty="0" smtClean="0">
                <a:latin typeface="Comic Sans MS" pitchFamily="66" charset="0"/>
              </a:rPr>
              <a:t>                                                                            </a:t>
            </a:r>
          </a:p>
          <a:p>
            <a:pPr algn="l">
              <a:lnSpc>
                <a:spcPct val="110000"/>
              </a:lnSpc>
            </a:pPr>
            <a:endParaRPr lang="ru-RU" sz="1800" b="1" dirty="0" smtClean="0">
              <a:latin typeface="Comic Sans MS" pitchFamily="66" charset="0"/>
            </a:endParaRPr>
          </a:p>
          <a:p>
            <a:pPr algn="l">
              <a:lnSpc>
                <a:spcPct val="110000"/>
              </a:lnSpc>
            </a:pPr>
            <a:endParaRPr lang="ru-RU" sz="1800" b="1" dirty="0">
              <a:latin typeface="Comic Sans MS" pitchFamily="66" charset="0"/>
            </a:endParaRPr>
          </a:p>
          <a:p>
            <a:pPr algn="l">
              <a:lnSpc>
                <a:spcPct val="110000"/>
              </a:lnSpc>
            </a:pPr>
            <a:endParaRPr lang="ru-RU" sz="1800" b="1" dirty="0" smtClean="0">
              <a:latin typeface="Comic Sans MS" pitchFamily="66" charset="0"/>
            </a:endParaRPr>
          </a:p>
          <a:p>
            <a:pPr algn="l">
              <a:lnSpc>
                <a:spcPct val="110000"/>
              </a:lnSpc>
            </a:pPr>
            <a:endParaRPr lang="ru-RU" sz="1800" b="1" dirty="0" smtClean="0">
              <a:latin typeface="Comic Sans MS" pitchFamily="66" charset="0"/>
            </a:endParaRPr>
          </a:p>
          <a:p>
            <a:pPr algn="l">
              <a:lnSpc>
                <a:spcPct val="110000"/>
              </a:lnSpc>
            </a:pPr>
            <a:endParaRPr lang="ru-RU" sz="1800" b="1" dirty="0">
              <a:latin typeface="Comic Sans MS" pitchFamily="66" charset="0"/>
            </a:endParaRPr>
          </a:p>
          <a:p>
            <a:pPr algn="l">
              <a:lnSpc>
                <a:spcPct val="110000"/>
              </a:lnSpc>
            </a:pPr>
            <a:endParaRPr lang="ru-RU" sz="1800" b="1" dirty="0" smtClean="0">
              <a:latin typeface="Comic Sans MS" pitchFamily="66" charset="0"/>
            </a:endParaRPr>
          </a:p>
          <a:p>
            <a:pPr algn="l">
              <a:lnSpc>
                <a:spcPct val="110000"/>
              </a:lnSpc>
            </a:pPr>
            <a:endParaRPr lang="ru-RU" sz="1800" b="1" dirty="0">
              <a:latin typeface="Comic Sans MS" pitchFamily="66" charset="0"/>
            </a:endParaRPr>
          </a:p>
          <a:p>
            <a:pPr algn="l">
              <a:lnSpc>
                <a:spcPct val="110000"/>
              </a:lnSpc>
            </a:pPr>
            <a:endParaRPr lang="ru-RU" sz="1800" b="1" dirty="0" smtClean="0">
              <a:latin typeface="Comic Sans MS" pitchFamily="66" charset="0"/>
            </a:endParaRPr>
          </a:p>
          <a:p>
            <a:pPr algn="l">
              <a:lnSpc>
                <a:spcPct val="110000"/>
              </a:lnSpc>
            </a:pPr>
            <a:r>
              <a:rPr lang="ru-RU" sz="1800" b="1" dirty="0" smtClean="0">
                <a:latin typeface="Comic Sans MS" pitchFamily="66" charset="0"/>
              </a:rPr>
              <a:t>Вывод</a:t>
            </a:r>
            <a:r>
              <a:rPr lang="ru-RU" sz="1800" b="1" dirty="0">
                <a:latin typeface="Comic Sans MS" pitchFamily="66" charset="0"/>
              </a:rPr>
              <a:t>: рассказ получается тогда, когда предложения «дружат». Одно предложение соединяется с другим как звенья в новогодней гирлянде.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5013176"/>
            <a:ext cx="1597290" cy="5060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483" y="784517"/>
            <a:ext cx="277720" cy="6517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61" y="873696"/>
            <a:ext cx="1104208" cy="57970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95" y="1644419"/>
            <a:ext cx="972383" cy="7190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399" y="1644295"/>
            <a:ext cx="718165" cy="6923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186" y="2626425"/>
            <a:ext cx="797092" cy="7744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94" y="2661544"/>
            <a:ext cx="461347" cy="461347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/>
        </p:nvCxnSpPr>
        <p:spPr>
          <a:xfrm>
            <a:off x="2346278" y="1110375"/>
            <a:ext cx="16496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483768" y="1163550"/>
            <a:ext cx="1440160" cy="826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2528903" y="1990476"/>
            <a:ext cx="1649658" cy="13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483768" y="2043650"/>
            <a:ext cx="1694793" cy="731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528903" y="2830877"/>
            <a:ext cx="1816496" cy="36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88640"/>
            <a:ext cx="6480720" cy="432049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b="1" dirty="0" smtClean="0">
                <a:latin typeface="Comic Sans MS" pitchFamily="66" charset="0"/>
              </a:rPr>
              <a:t>Пересказ рассказа по графическому плану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980728"/>
            <a:ext cx="4801279" cy="276747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796136" y="784736"/>
            <a:ext cx="1584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заболел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лежал 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поставили 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увидел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нарисована 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нарисовали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хотели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развеселить 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943815"/>
            <a:ext cx="8676456" cy="290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закрепления можно предложить следующие задания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- восстановить заданный порядок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картинок по памяти 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предложения 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«рассыпались»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найти ошибку в расположении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картинок 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восстановить деформированное предложение,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«слова 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перепутались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найти место 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«пропавшей»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ряду других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«потерялось»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слово в предложении;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-найти лишнюю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«лишнее»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слово.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Такие задания помогают определить место разрыва мысли в рассказе, увидеть, все ли события следуют по порядку.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Фото детей\SDC176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5949">
            <a:off x="1077194" y="577720"/>
            <a:ext cx="2216514" cy="315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267963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219">
            <a:off x="6243399" y="494700"/>
            <a:ext cx="2006847" cy="321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14" y="3021704"/>
            <a:ext cx="2326964" cy="325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2592288" cy="361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810" y="3284984"/>
            <a:ext cx="2235928" cy="31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               Актуальность</a:t>
            </a:r>
          </a:p>
          <a:p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97960"/>
            <a:ext cx="3528392" cy="40513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условиях школьного обучения ребенок постоянно оказывается перед необходимостью построить суждения, выражением которого является связное высказывание, т.е. определенный текст.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916832"/>
            <a:ext cx="3528392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детей с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ТНР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характерны нарушения связности и последовательности изложения, смысловые пропуски, ярко выраженная «немотивированная» ситуативность и фрагментарность.</a:t>
            </a:r>
          </a:p>
        </p:txBody>
      </p:sp>
    </p:spTree>
    <p:extLst>
      <p:ext uri="{BB962C8B-B14F-4D97-AF65-F5344CB8AC3E}">
        <p14:creationId xmlns:p14="http://schemas.microsoft.com/office/powerpoint/2010/main" val="37403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72" y="3284984"/>
            <a:ext cx="3517777" cy="13660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dirty="0"/>
              <a:t>Воробьева Валентина </a:t>
            </a:r>
            <a:r>
              <a:rPr lang="ru-RU" sz="2000" dirty="0" smtClean="0"/>
              <a:t>Константиновна </a:t>
            </a:r>
            <a:r>
              <a:rPr lang="ru-RU" sz="2000" dirty="0"/>
              <a:t>л</a:t>
            </a:r>
            <a:r>
              <a:rPr lang="ru-RU" sz="2000" dirty="0" smtClean="0"/>
              <a:t>огопед, кандидат </a:t>
            </a:r>
            <a:r>
              <a:rPr lang="ru-RU" sz="2000" dirty="0"/>
              <a:t>педагогических наук, профессор.</a:t>
            </a:r>
            <a:endParaRPr lang="ru-RU" sz="2000" b="1" dirty="0"/>
          </a:p>
        </p:txBody>
      </p:sp>
      <p:pic>
        <p:nvPicPr>
          <p:cNvPr id="1026" name="Picture 2" descr="https://www.logopedmaster.ru/sites/default/files/2017-04/164.jpg_Thumbnail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143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12143"/>
            <a:ext cx="2798841" cy="438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332656"/>
            <a:ext cx="4248472" cy="5472608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Цепной текст </a:t>
            </a:r>
            <a:r>
              <a:rPr lang="ru-RU" sz="2400" dirty="0"/>
              <a:t>представляет собой такую смысловую организацию предложений, которая обеспечивает последовательную передачу мысли от предложения к предложению линейно, по цепочке. Такой тип связи предложений чаще всего свойственен повествовательному рассказу, композиция которого опирается на последовательность действий, на их динамическое развитие.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16832"/>
            <a:ext cx="4167610" cy="26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Comic Sans MS" pitchFamily="66" charset="0"/>
              </a:rPr>
              <a:t>Анализ цепного текста идет через построение графического плана.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8136904" cy="453650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>Чтение </a:t>
            </a:r>
            <a:r>
              <a:rPr lang="ru-RU" sz="2400" b="1" dirty="0">
                <a:latin typeface="Comic Sans MS" pitchFamily="66" charset="0"/>
              </a:rPr>
              <a:t>небольшого рассказа;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 smtClean="0">
                <a:latin typeface="Comic Sans MS" pitchFamily="66" charset="0"/>
              </a:rPr>
              <a:t> Найти </a:t>
            </a:r>
            <a:r>
              <a:rPr lang="ru-RU" sz="2400" b="1" dirty="0">
                <a:latin typeface="Comic Sans MS" pitchFamily="66" charset="0"/>
              </a:rPr>
              <a:t>из ряда картинок, относящихся и не относящихся к рассказу те, о которых говорилось в рассказе;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latin typeface="Comic Sans MS" pitchFamily="66" charset="0"/>
              </a:rPr>
              <a:t>П</a:t>
            </a:r>
            <a:r>
              <a:rPr lang="ru-RU" sz="2400" b="1" dirty="0" smtClean="0">
                <a:latin typeface="Comic Sans MS" pitchFamily="66" charset="0"/>
              </a:rPr>
              <a:t>редложить </a:t>
            </a:r>
            <a:r>
              <a:rPr lang="ru-RU" sz="2400" b="1" dirty="0">
                <a:latin typeface="Comic Sans MS" pitchFamily="66" charset="0"/>
              </a:rPr>
              <a:t>детям расположить предметные картинки в линию по порядку рассказывания и вспомнить по ним </a:t>
            </a:r>
            <a:r>
              <a:rPr lang="ru-RU" sz="2400" b="1" dirty="0" smtClean="0">
                <a:latin typeface="Comic Sans MS" pitchFamily="66" charset="0"/>
              </a:rPr>
              <a:t>рассказ; </a:t>
            </a:r>
            <a:endParaRPr lang="ru-RU" sz="2400" b="1" dirty="0">
              <a:latin typeface="Comic Sans MS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latin typeface="Comic Sans MS" pitchFamily="66" charset="0"/>
              </a:rPr>
              <a:t>Г</a:t>
            </a:r>
            <a:r>
              <a:rPr lang="ru-RU" sz="2400" b="1" dirty="0" smtClean="0">
                <a:latin typeface="Comic Sans MS" pitchFamily="66" charset="0"/>
              </a:rPr>
              <a:t>рафический </a:t>
            </a:r>
            <a:r>
              <a:rPr lang="ru-RU" sz="2400" b="1" dirty="0">
                <a:latin typeface="Comic Sans MS" pitchFamily="66" charset="0"/>
              </a:rPr>
              <a:t>план рассказа;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latin typeface="Comic Sans MS" pitchFamily="66" charset="0"/>
              </a:rPr>
              <a:t>З</a:t>
            </a:r>
            <a:r>
              <a:rPr lang="ru-RU" sz="2400" b="1" dirty="0" smtClean="0">
                <a:latin typeface="Comic Sans MS" pitchFamily="66" charset="0"/>
              </a:rPr>
              <a:t>аполнение </a:t>
            </a:r>
            <a:r>
              <a:rPr lang="ru-RU" sz="2400" b="1" dirty="0">
                <a:latin typeface="Comic Sans MS" pitchFamily="66" charset="0"/>
              </a:rPr>
              <a:t>квадратов плана предметными картинками (в 1-ом классе), словами – обозначающими предмет (во 2-ом классе).</a:t>
            </a:r>
          </a:p>
          <a:p>
            <a:pPr algn="ctr"/>
            <a:endParaRPr lang="en-US" sz="24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857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850388"/>
            <a:ext cx="3504808" cy="4199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855756"/>
            <a:ext cx="3073088" cy="42229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70463" y="116632"/>
            <a:ext cx="14769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Глаголы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прыгнул </a:t>
            </a:r>
          </a:p>
          <a:p>
            <a:r>
              <a:rPr lang="ru-RU" dirty="0"/>
              <a:t> 	 </a:t>
            </a:r>
          </a:p>
          <a:p>
            <a:r>
              <a:rPr lang="ru-RU" dirty="0"/>
              <a:t> 	 </a:t>
            </a:r>
            <a:r>
              <a:rPr lang="ru-RU" dirty="0" smtClean="0"/>
              <a:t>сидела </a:t>
            </a:r>
            <a:endParaRPr lang="ru-RU" dirty="0"/>
          </a:p>
          <a:p>
            <a:r>
              <a:rPr lang="ru-RU" dirty="0"/>
              <a:t> 	 </a:t>
            </a:r>
          </a:p>
          <a:p>
            <a:r>
              <a:rPr lang="ru-RU" dirty="0"/>
              <a:t> 	 </a:t>
            </a:r>
            <a:r>
              <a:rPr lang="ru-RU" dirty="0" smtClean="0"/>
              <a:t>прыгнул </a:t>
            </a:r>
            <a:endParaRPr lang="ru-RU" dirty="0"/>
          </a:p>
          <a:p>
            <a:r>
              <a:rPr lang="ru-RU" dirty="0"/>
              <a:t> 	 </a:t>
            </a:r>
          </a:p>
          <a:p>
            <a:r>
              <a:rPr lang="ru-RU" dirty="0"/>
              <a:t> 	 </a:t>
            </a:r>
            <a:r>
              <a:rPr lang="ru-RU" dirty="0" smtClean="0"/>
              <a:t>вцепился </a:t>
            </a:r>
            <a:endParaRPr lang="ru-RU" dirty="0"/>
          </a:p>
          <a:p>
            <a:r>
              <a:rPr lang="ru-RU" dirty="0"/>
              <a:t> 	 </a:t>
            </a:r>
          </a:p>
          <a:p>
            <a:r>
              <a:rPr lang="ru-RU" dirty="0"/>
              <a:t> 	 </a:t>
            </a:r>
            <a:r>
              <a:rPr lang="ru-RU" dirty="0" smtClean="0"/>
              <a:t>взлетела </a:t>
            </a:r>
            <a:endParaRPr lang="ru-RU" dirty="0"/>
          </a:p>
          <a:p>
            <a:r>
              <a:rPr lang="ru-RU" dirty="0"/>
              <a:t> 	 </a:t>
            </a:r>
          </a:p>
          <a:p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/>
              <a:t>удержался </a:t>
            </a:r>
          </a:p>
          <a:p>
            <a:r>
              <a:rPr lang="ru-RU" dirty="0" smtClean="0"/>
              <a:t>свалился 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931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88301" cy="4392488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/>
              <a:t>Первоначально учим детей с опорой на графический план изменять само предложение за счет включения в него глагольных синонимов,  т.к. у детей бедность глагольного словаря. </a:t>
            </a:r>
            <a:r>
              <a:rPr lang="ru-RU" sz="2400" dirty="0" smtClean="0"/>
              <a:t>                                                                            Далее </a:t>
            </a:r>
            <a:r>
              <a:rPr lang="ru-RU" sz="2400" dirty="0"/>
              <a:t>вводить постепенно все виды связи.</a:t>
            </a:r>
            <a:br>
              <a:rPr lang="ru-RU" sz="2400" dirty="0"/>
            </a:br>
            <a:r>
              <a:rPr lang="ru-RU" sz="2400" dirty="0"/>
              <a:t> - местоимение;</a:t>
            </a:r>
            <a:br>
              <a:rPr lang="ru-RU" sz="2400" dirty="0"/>
            </a:br>
            <a:r>
              <a:rPr lang="ru-RU" sz="2400" dirty="0"/>
              <a:t>- словосочетания;</a:t>
            </a:r>
            <a:br>
              <a:rPr lang="ru-RU" sz="2400" dirty="0"/>
            </a:br>
            <a:r>
              <a:rPr lang="ru-RU" sz="2400" dirty="0"/>
              <a:t>- словоизменение и словообразование;</a:t>
            </a:r>
            <a:br>
              <a:rPr lang="ru-RU" sz="2400" dirty="0"/>
            </a:br>
            <a:r>
              <a:rPr lang="ru-RU" sz="2400" dirty="0"/>
              <a:t>- синонимы.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09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90991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1. Чтение текста «Коля и шар»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Однажды Коля заболел и лежал в кровати.</a:t>
            </a:r>
          </a:p>
          <a:p>
            <a:r>
              <a:rPr lang="ru-RU" sz="2000" dirty="0"/>
              <a:t>Кровать поставили к окну.</a:t>
            </a:r>
          </a:p>
          <a:p>
            <a:r>
              <a:rPr lang="ru-RU" sz="2000" dirty="0"/>
              <a:t>Неожиданно в окне Коля увидел красный шар.</a:t>
            </a:r>
          </a:p>
          <a:p>
            <a:r>
              <a:rPr lang="ru-RU" sz="2000" dirty="0"/>
              <a:t>На шарике была нарисована красная рожица.</a:t>
            </a:r>
          </a:p>
          <a:p>
            <a:r>
              <a:rPr lang="ru-RU" sz="2000" dirty="0"/>
              <a:t>Весёлую рожицу нарисовали друзья мальчика.</a:t>
            </a:r>
          </a:p>
          <a:p>
            <a:r>
              <a:rPr lang="ru-RU" sz="2000" dirty="0"/>
              <a:t>Они хотели развеселить больного Колю».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745536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2. Определение это рассказ или не рассказ</a:t>
            </a:r>
            <a:r>
              <a:rPr lang="ru-RU" sz="2000" dirty="0"/>
              <a:t>. </a:t>
            </a:r>
            <a:r>
              <a:rPr lang="ru-RU" sz="2000" dirty="0" smtClean="0"/>
              <a:t>           (</a:t>
            </a:r>
            <a:r>
              <a:rPr lang="ru-RU" sz="2000" dirty="0"/>
              <a:t>Опоры по </a:t>
            </a:r>
            <a:r>
              <a:rPr lang="ru-RU" sz="2000" dirty="0" smtClean="0"/>
              <a:t>методике </a:t>
            </a:r>
            <a:r>
              <a:rPr lang="ru-RU" sz="2000" dirty="0" err="1" smtClean="0"/>
              <a:t>В.К.Воробьевой</a:t>
            </a:r>
            <a:r>
              <a:rPr lang="ru-RU" sz="2000" dirty="0"/>
              <a:t>) </a:t>
            </a:r>
          </a:p>
          <a:p>
            <a:r>
              <a:rPr lang="ru-RU" sz="2000" dirty="0"/>
              <a:t>1) Р </a:t>
            </a:r>
            <a:r>
              <a:rPr lang="ru-RU" sz="2000" dirty="0" err="1" smtClean="0"/>
              <a:t>Р</a:t>
            </a:r>
            <a:r>
              <a:rPr lang="ru-RU" sz="2000" dirty="0" smtClean="0"/>
              <a:t>  </a:t>
            </a:r>
            <a:r>
              <a:rPr lang="ru-RU" sz="2000" dirty="0"/>
              <a:t>( рассказ, не рассказ ) </a:t>
            </a:r>
          </a:p>
          <a:p>
            <a:endParaRPr lang="ru-RU" sz="2000" dirty="0" smtClean="0"/>
          </a:p>
          <a:p>
            <a:r>
              <a:rPr lang="ru-RU" sz="2000" dirty="0"/>
              <a:t>2</a:t>
            </a:r>
            <a:r>
              <a:rPr lang="ru-RU" sz="2000" dirty="0" smtClean="0"/>
              <a:t>)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☺ </a:t>
            </a:r>
            <a:r>
              <a:rPr lang="ru-RU" sz="2000" dirty="0" smtClean="0"/>
              <a:t>♣ </a:t>
            </a:r>
            <a:r>
              <a:rPr lang="ru-RU" sz="2000" dirty="0"/>
              <a:t>( лицо, предмет) </a:t>
            </a:r>
          </a:p>
          <a:p>
            <a:endParaRPr lang="ru-RU" sz="2000" dirty="0" smtClean="0"/>
          </a:p>
          <a:p>
            <a:r>
              <a:rPr lang="ru-RU" sz="2000" dirty="0"/>
              <a:t>3</a:t>
            </a:r>
            <a:r>
              <a:rPr lang="ru-RU" sz="2000" dirty="0" smtClean="0"/>
              <a:t>)                 ( </a:t>
            </a:r>
            <a:r>
              <a:rPr lang="ru-RU" sz="2000" dirty="0"/>
              <a:t>последовательность ) </a:t>
            </a:r>
          </a:p>
          <a:p>
            <a:endParaRPr lang="ru-RU" sz="2000" dirty="0" smtClean="0"/>
          </a:p>
          <a:p>
            <a:r>
              <a:rPr lang="ru-RU" sz="2000" dirty="0"/>
              <a:t>4</a:t>
            </a:r>
            <a:r>
              <a:rPr lang="ru-RU" sz="2000" dirty="0" smtClean="0"/>
              <a:t>)                 ( </a:t>
            </a:r>
            <a:r>
              <a:rPr lang="ru-RU" sz="2000" dirty="0"/>
              <a:t>предложения дружат )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962459" y="3403578"/>
            <a:ext cx="264087" cy="31404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16561" y="3400684"/>
            <a:ext cx="130788" cy="27813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54572"/>
          <p:cNvGrpSpPr/>
          <p:nvPr/>
        </p:nvGrpSpPr>
        <p:grpSpPr>
          <a:xfrm>
            <a:off x="812905" y="5157192"/>
            <a:ext cx="1158603" cy="432048"/>
            <a:chOff x="0" y="0"/>
            <a:chExt cx="914400" cy="265426"/>
          </a:xfrm>
        </p:grpSpPr>
        <p:sp>
          <p:nvSpPr>
            <p:cNvPr id="15" name="Rectangle 6121"/>
            <p:cNvSpPr/>
            <p:nvPr/>
          </p:nvSpPr>
          <p:spPr>
            <a:xfrm>
              <a:off x="206883" y="0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366395" marR="0" lvl="0" indent="-6350" algn="l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6" name="Rectangle 6122"/>
            <p:cNvSpPr/>
            <p:nvPr/>
          </p:nvSpPr>
          <p:spPr>
            <a:xfrm>
              <a:off x="251079" y="0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366395" marR="0" lvl="0" indent="-6350" algn="l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7" name="Rectangle 6123"/>
            <p:cNvSpPr/>
            <p:nvPr/>
          </p:nvSpPr>
          <p:spPr>
            <a:xfrm>
              <a:off x="656463" y="0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366395" marR="0" lvl="0" indent="-6350" algn="l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8" name="Shape 6251"/>
            <p:cNvSpPr/>
            <p:nvPr/>
          </p:nvSpPr>
          <p:spPr>
            <a:xfrm>
              <a:off x="0" y="17776"/>
              <a:ext cx="0" cy="247650"/>
            </a:xfrm>
            <a:custGeom>
              <a:avLst/>
              <a:gdLst/>
              <a:ahLst/>
              <a:cxnLst/>
              <a:rect l="0" t="0" r="0" b="0"/>
              <a:pathLst>
                <a:path h="247650">
                  <a:moveTo>
                    <a:pt x="0" y="0"/>
                  </a:moveTo>
                  <a:lnTo>
                    <a:pt x="0" y="247650"/>
                  </a:lnTo>
                </a:path>
              </a:pathLst>
            </a:custGeom>
            <a:no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Shape 6252"/>
            <p:cNvSpPr/>
            <p:nvPr/>
          </p:nvSpPr>
          <p:spPr>
            <a:xfrm>
              <a:off x="0" y="17776"/>
              <a:ext cx="130810" cy="0"/>
            </a:xfrm>
            <a:custGeom>
              <a:avLst/>
              <a:gdLst/>
              <a:ahLst/>
              <a:cxnLst/>
              <a:rect l="0" t="0" r="0" b="0"/>
              <a:pathLst>
                <a:path w="130810">
                  <a:moveTo>
                    <a:pt x="0" y="0"/>
                  </a:moveTo>
                  <a:lnTo>
                    <a:pt x="130810" y="0"/>
                  </a:lnTo>
                </a:path>
              </a:pathLst>
            </a:custGeom>
            <a:no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Shape 6253"/>
            <p:cNvSpPr/>
            <p:nvPr/>
          </p:nvSpPr>
          <p:spPr>
            <a:xfrm>
              <a:off x="130810" y="17776"/>
              <a:ext cx="0" cy="247650"/>
            </a:xfrm>
            <a:custGeom>
              <a:avLst/>
              <a:gdLst/>
              <a:ahLst/>
              <a:cxnLst/>
              <a:rect l="0" t="0" r="0" b="0"/>
              <a:pathLst>
                <a:path h="247650">
                  <a:moveTo>
                    <a:pt x="0" y="0"/>
                  </a:moveTo>
                  <a:lnTo>
                    <a:pt x="0" y="247650"/>
                  </a:lnTo>
                </a:path>
              </a:pathLst>
            </a:custGeom>
            <a:no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Shape 6254"/>
            <p:cNvSpPr/>
            <p:nvPr/>
          </p:nvSpPr>
          <p:spPr>
            <a:xfrm>
              <a:off x="130810" y="141601"/>
              <a:ext cx="130175" cy="123825"/>
            </a:xfrm>
            <a:custGeom>
              <a:avLst/>
              <a:gdLst/>
              <a:ahLst/>
              <a:cxnLst/>
              <a:rect l="0" t="0" r="0" b="0"/>
              <a:pathLst>
                <a:path w="130175" h="123825">
                  <a:moveTo>
                    <a:pt x="0" y="0"/>
                  </a:moveTo>
                  <a:lnTo>
                    <a:pt x="130175" y="123825"/>
                  </a:lnTo>
                </a:path>
              </a:pathLst>
            </a:custGeom>
            <a:no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Shape 6255"/>
            <p:cNvSpPr/>
            <p:nvPr/>
          </p:nvSpPr>
          <p:spPr>
            <a:xfrm>
              <a:off x="260985" y="141601"/>
              <a:ext cx="130810" cy="123825"/>
            </a:xfrm>
            <a:custGeom>
              <a:avLst/>
              <a:gdLst/>
              <a:ahLst/>
              <a:cxnLst/>
              <a:rect l="0" t="0" r="0" b="0"/>
              <a:pathLst>
                <a:path w="130810" h="123825">
                  <a:moveTo>
                    <a:pt x="0" y="123825"/>
                  </a:moveTo>
                  <a:lnTo>
                    <a:pt x="130810" y="0"/>
                  </a:lnTo>
                </a:path>
              </a:pathLst>
            </a:custGeom>
            <a:no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Shape 6256"/>
            <p:cNvSpPr/>
            <p:nvPr/>
          </p:nvSpPr>
          <p:spPr>
            <a:xfrm>
              <a:off x="391795" y="17776"/>
              <a:ext cx="0" cy="247650"/>
            </a:xfrm>
            <a:custGeom>
              <a:avLst/>
              <a:gdLst/>
              <a:ahLst/>
              <a:cxnLst/>
              <a:rect l="0" t="0" r="0" b="0"/>
              <a:pathLst>
                <a:path h="247650">
                  <a:moveTo>
                    <a:pt x="0" y="0"/>
                  </a:moveTo>
                  <a:lnTo>
                    <a:pt x="0" y="247650"/>
                  </a:lnTo>
                </a:path>
              </a:pathLst>
            </a:custGeom>
            <a:no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Shape 6257"/>
            <p:cNvSpPr/>
            <p:nvPr/>
          </p:nvSpPr>
          <p:spPr>
            <a:xfrm>
              <a:off x="391795" y="17776"/>
              <a:ext cx="130810" cy="0"/>
            </a:xfrm>
            <a:custGeom>
              <a:avLst/>
              <a:gdLst/>
              <a:ahLst/>
              <a:cxnLst/>
              <a:rect l="0" t="0" r="0" b="0"/>
              <a:pathLst>
                <a:path w="130810">
                  <a:moveTo>
                    <a:pt x="0" y="0"/>
                  </a:moveTo>
                  <a:lnTo>
                    <a:pt x="130810" y="0"/>
                  </a:lnTo>
                </a:path>
              </a:pathLst>
            </a:custGeom>
            <a:no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Shape 6258"/>
            <p:cNvSpPr/>
            <p:nvPr/>
          </p:nvSpPr>
          <p:spPr>
            <a:xfrm>
              <a:off x="522605" y="17776"/>
              <a:ext cx="0" cy="247650"/>
            </a:xfrm>
            <a:custGeom>
              <a:avLst/>
              <a:gdLst/>
              <a:ahLst/>
              <a:cxnLst/>
              <a:rect l="0" t="0" r="0" b="0"/>
              <a:pathLst>
                <a:path h="247650">
                  <a:moveTo>
                    <a:pt x="0" y="0"/>
                  </a:moveTo>
                  <a:lnTo>
                    <a:pt x="0" y="247650"/>
                  </a:lnTo>
                </a:path>
              </a:pathLst>
            </a:custGeom>
            <a:no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Shape 6259"/>
            <p:cNvSpPr/>
            <p:nvPr/>
          </p:nvSpPr>
          <p:spPr>
            <a:xfrm>
              <a:off x="522605" y="141601"/>
              <a:ext cx="130810" cy="123825"/>
            </a:xfrm>
            <a:custGeom>
              <a:avLst/>
              <a:gdLst/>
              <a:ahLst/>
              <a:cxnLst/>
              <a:rect l="0" t="0" r="0" b="0"/>
              <a:pathLst>
                <a:path w="130810" h="123825">
                  <a:moveTo>
                    <a:pt x="0" y="0"/>
                  </a:moveTo>
                  <a:lnTo>
                    <a:pt x="130810" y="123825"/>
                  </a:lnTo>
                </a:path>
              </a:pathLst>
            </a:custGeom>
            <a:no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Shape 6260"/>
            <p:cNvSpPr/>
            <p:nvPr/>
          </p:nvSpPr>
          <p:spPr>
            <a:xfrm>
              <a:off x="653415" y="141601"/>
              <a:ext cx="130175" cy="123825"/>
            </a:xfrm>
            <a:custGeom>
              <a:avLst/>
              <a:gdLst/>
              <a:ahLst/>
              <a:cxnLst/>
              <a:rect l="0" t="0" r="0" b="0"/>
              <a:pathLst>
                <a:path w="130175" h="123825">
                  <a:moveTo>
                    <a:pt x="0" y="123825"/>
                  </a:moveTo>
                  <a:lnTo>
                    <a:pt x="130175" y="0"/>
                  </a:lnTo>
                </a:path>
              </a:pathLst>
            </a:custGeom>
            <a:no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hape 6261"/>
            <p:cNvSpPr/>
            <p:nvPr/>
          </p:nvSpPr>
          <p:spPr>
            <a:xfrm>
              <a:off x="783590" y="17776"/>
              <a:ext cx="0" cy="247650"/>
            </a:xfrm>
            <a:custGeom>
              <a:avLst/>
              <a:gdLst/>
              <a:ahLst/>
              <a:cxnLst/>
              <a:rect l="0" t="0" r="0" b="0"/>
              <a:pathLst>
                <a:path h="247650">
                  <a:moveTo>
                    <a:pt x="0" y="0"/>
                  </a:moveTo>
                  <a:lnTo>
                    <a:pt x="0" y="247650"/>
                  </a:lnTo>
                </a:path>
              </a:pathLst>
            </a:custGeom>
            <a:no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Shape 6262"/>
            <p:cNvSpPr/>
            <p:nvPr/>
          </p:nvSpPr>
          <p:spPr>
            <a:xfrm>
              <a:off x="783590" y="17776"/>
              <a:ext cx="130810" cy="0"/>
            </a:xfrm>
            <a:custGeom>
              <a:avLst/>
              <a:gdLst/>
              <a:ahLst/>
              <a:cxnLst/>
              <a:rect l="0" t="0" r="0" b="0"/>
              <a:pathLst>
                <a:path w="130810">
                  <a:moveTo>
                    <a:pt x="0" y="0"/>
                  </a:moveTo>
                  <a:lnTo>
                    <a:pt x="130810" y="0"/>
                  </a:lnTo>
                </a:path>
              </a:pathLst>
            </a:custGeom>
            <a:no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6263"/>
            <p:cNvSpPr/>
            <p:nvPr/>
          </p:nvSpPr>
          <p:spPr>
            <a:xfrm>
              <a:off x="914400" y="17776"/>
              <a:ext cx="0" cy="247650"/>
            </a:xfrm>
            <a:custGeom>
              <a:avLst/>
              <a:gdLst/>
              <a:ahLst/>
              <a:cxnLst/>
              <a:rect l="0" t="0" r="0" b="0"/>
              <a:pathLst>
                <a:path h="247650">
                  <a:moveTo>
                    <a:pt x="0" y="0"/>
                  </a:moveTo>
                  <a:lnTo>
                    <a:pt x="0" y="247650"/>
                  </a:lnTo>
                </a:path>
              </a:pathLst>
            </a:custGeom>
            <a:no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1" name="Рисунок 3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4"/>
          <a:stretch/>
        </p:blipFill>
        <p:spPr bwMode="auto">
          <a:xfrm>
            <a:off x="812906" y="4492100"/>
            <a:ext cx="1158603" cy="540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62" y="5915634"/>
            <a:ext cx="1517922" cy="7969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3" y="5716565"/>
            <a:ext cx="456845" cy="1074087"/>
          </a:xfrm>
          <a:prstGeom prst="rect">
            <a:avLst/>
          </a:prstGeom>
        </p:spPr>
      </p:pic>
      <p:pic>
        <p:nvPicPr>
          <p:cNvPr id="1026" name="Picture 2" descr="https://cdn.pixabay.com/photo/2016/10/11/09/28/window-1730946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52" y="5823724"/>
            <a:ext cx="1017287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1641493/pub_5d4c1465e6cb9b00ac382a99_5d4c1907d11ba200ac309162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5" y="5658194"/>
            <a:ext cx="1113170" cy="106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5179" y="5797249"/>
            <a:ext cx="912718" cy="9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88640"/>
            <a:ext cx="5760640" cy="432049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latin typeface="Comic Sans MS" pitchFamily="66" charset="0"/>
              </a:rPr>
              <a:t>Составление графического плана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950822"/>
            <a:ext cx="3851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О чем, о каком предмете говорится в 1-ом предложении?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 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Коле)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выставляются слова.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Что случилось с Колей?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заболел и лежал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выставляются слова.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Где он лежал?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(он лежал на кровати)- выставляются слова.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Прочитайте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1-е предложение.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 также ведется работа над другими предложениями )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950822"/>
            <a:ext cx="4801279" cy="276747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76960" y="4687489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разбирая каждое предложение, 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картинками или словами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заполняется вся схема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т. е. восстанавливается весь сюжет рассказа. 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784736"/>
            <a:ext cx="1584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заболел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лежал 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поставили 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увидел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нарисована 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нарисовали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хотели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развеселить 	</a:t>
            </a:r>
          </a:p>
        </p:txBody>
      </p:sp>
    </p:spTree>
    <p:extLst>
      <p:ext uri="{BB962C8B-B14F-4D97-AF65-F5344CB8AC3E}">
        <p14:creationId xmlns:p14="http://schemas.microsoft.com/office/powerpoint/2010/main" val="8475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1470</TotalTime>
  <Words>427</Words>
  <Application>Microsoft Office PowerPoint</Application>
  <PresentationFormat>Экран (4:3)</PresentationFormat>
  <Paragraphs>96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Georgia</vt:lpstr>
      <vt:lpstr>Monotype Corsiva</vt:lpstr>
      <vt:lpstr>Times New Roman</vt:lpstr>
      <vt:lpstr>Trebuchet MS</vt:lpstr>
      <vt:lpstr>Воздушный поток</vt:lpstr>
      <vt:lpstr>ОГКОУ «Вичугская коррекционная школа-интернат №1»  Использование  цепных и параллельных текстов в обучении детей с ТНР</vt:lpstr>
      <vt:lpstr>Презентация PowerPoint</vt:lpstr>
      <vt:lpstr>Воробьева Валентина Константиновна логопед, кандидат педагогических наук, профессор.</vt:lpstr>
      <vt:lpstr>Презентация PowerPoint</vt:lpstr>
      <vt:lpstr> Анализ цепного текста идет через построение графического плана. </vt:lpstr>
      <vt:lpstr>Презентация PowerPoint</vt:lpstr>
      <vt:lpstr>Первоначально учим детей с опорой на графический план изменять само предложение за счет включения в него глагольных синонимов,  т.к. у детей бедность глагольного словаря.                                                                             Далее вводить постепенно все виды связи.  - местоимение; - словосочетания; - словоизменение и словообразование; - синонимы. </vt:lpstr>
      <vt:lpstr>Презентация PowerPoint</vt:lpstr>
      <vt:lpstr>Презентация PowerPoint</vt:lpstr>
      <vt:lpstr>Вывод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Рассказы цепной организации как средство развития связной речи</dc:title>
  <dc:creator/>
  <cp:lastModifiedBy>Таня</cp:lastModifiedBy>
  <cp:revision>81</cp:revision>
  <dcterms:created xsi:type="dcterms:W3CDTF">2012-11-06T19:25:30Z</dcterms:created>
  <dcterms:modified xsi:type="dcterms:W3CDTF">2023-06-09T08:47:30Z</dcterms:modified>
</cp:coreProperties>
</file>