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9" r:id="rId3"/>
    <p:sldId id="257" r:id="rId4"/>
    <p:sldId id="291" r:id="rId5"/>
    <p:sldId id="284" r:id="rId6"/>
    <p:sldId id="259" r:id="rId7"/>
    <p:sldId id="263" r:id="rId8"/>
    <p:sldId id="261" r:id="rId9"/>
    <p:sldId id="260" r:id="rId10"/>
    <p:sldId id="285" r:id="rId11"/>
    <p:sldId id="29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4736" autoAdjust="0"/>
    <p:restoredTop sz="94660"/>
  </p:normalViewPr>
  <p:slideViewPr>
    <p:cSldViewPr>
      <p:cViewPr varScale="1">
        <p:scale>
          <a:sx n="55" d="100"/>
          <a:sy n="55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A1D55-4E68-4187-8F57-5B2F5AB5DD01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DB09E-AB01-42D8-B652-3B1ADCA694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5808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DB09E-AB01-42D8-B652-3B1ADCA694F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2029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DB09E-AB01-42D8-B652-3B1ADCA694F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354E4-196B-4576-BD48-48D2A3ACA8C8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E51C-4ECE-4D81-8FB1-A2FD8FD9A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354E4-196B-4576-BD48-48D2A3ACA8C8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E51C-4ECE-4D81-8FB1-A2FD8FD9A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354E4-196B-4576-BD48-48D2A3ACA8C8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E51C-4ECE-4D81-8FB1-A2FD8FD9A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354E4-196B-4576-BD48-48D2A3ACA8C8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E51C-4ECE-4D81-8FB1-A2FD8FD9A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354E4-196B-4576-BD48-48D2A3ACA8C8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E51C-4ECE-4D81-8FB1-A2FD8FD9A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354E4-196B-4576-BD48-48D2A3ACA8C8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E51C-4ECE-4D81-8FB1-A2FD8FD9A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354E4-196B-4576-BD48-48D2A3ACA8C8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E51C-4ECE-4D81-8FB1-A2FD8FD9A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354E4-196B-4576-BD48-48D2A3ACA8C8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E51C-4ECE-4D81-8FB1-A2FD8FD9A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354E4-196B-4576-BD48-48D2A3ACA8C8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E51C-4ECE-4D81-8FB1-A2FD8FD9A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354E4-196B-4576-BD48-48D2A3ACA8C8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E51C-4ECE-4D81-8FB1-A2FD8FD9A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354E4-196B-4576-BD48-48D2A3ACA8C8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E51C-4ECE-4D81-8FB1-A2FD8FD9A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354E4-196B-4576-BD48-48D2A3ACA8C8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CE51C-4ECE-4D81-8FB1-A2FD8FD9A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74;&#1086;&#1089;&#1072;&#1080;&#1090;&#1072;&#1090;&#1077;&#1083;&#1100;%20&#1075;&#1086;&#1076;&#1072;%202023\&#1084;&#1072;&#1089;&#1090;&#1077;&#1088;%20&#1082;&#1083;&#1072;&#1089;&#1089;\&#1057;&#1072;&#1084;&#1099;&#1081;%20&#1091;&#1084;&#1085;&#1099;&#1081;%20-%20&#1047;&#1072;&#1089;&#1090;&#1072;&#1074;&#1082;&#1072;.mp3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00562" y="4071942"/>
            <a:ext cx="44291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kumimoji="0" lang="ru-RU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Чеботаева Наталья Александровна,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высшей </a:t>
            </a:r>
            <a:endParaRPr kumimoji="0" lang="ru-RU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квалификационной категории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МБДОУ ДС № 33 «Аленка» г.Светлоград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6286520"/>
            <a:ext cx="1948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г.Светлоград, 2023г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1000108"/>
            <a:ext cx="29530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Мастер - класс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1714488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«Развитие основ функциональной грамотности у детей старшего дошкольного возраста посредством использования корректурных таблиц»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71546"/>
            <a:ext cx="7872442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Адрес официального сайта МБДОУ ДС № 33 «Аленка» г.Светлоград: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http://33dsalenka.ucoz.org</a:t>
            </a:r>
            <a:r>
              <a:rPr lang="en-US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2637" t="4687" r="1563" b="4688"/>
          <a:stretch>
            <a:fillRect/>
          </a:stretch>
        </p:blipFill>
        <p:spPr bwMode="auto">
          <a:xfrm>
            <a:off x="1142976" y="2285992"/>
            <a:ext cx="6786610" cy="4239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0" name="Picture 2" descr="C:\Users\Мой ПК\Downloads\YQ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5072074"/>
            <a:ext cx="1357322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6262" y="1772816"/>
            <a:ext cx="5449887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8248650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2844" y="5349895"/>
            <a:ext cx="878687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В целом, ребенок наделен высоким умственным потенциалом и возможностями, но реализуются ли они в дальнейшей жизни ребенка - будет зависеть от условий воспитания и обучения.</a:t>
            </a:r>
            <a:b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</a:br>
            <a:endParaRPr kumimoji="0" lang="ru-RU" sz="2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296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6118" y="1600200"/>
            <a:ext cx="67917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67544" y="332656"/>
            <a:ext cx="85072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60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Мы принуждаем наших детей заучивать огромный груз мёртвых знаний, на что уходит особо ценное время жизни. Именно на этом отрезке жизни, а не потом когда-либо, растущий и взрослеющий человек мог бы получить мощное развитие талантов и способностей, познавательных мотивов и взглядов, составить в себе целостную картину мира.</a:t>
            </a:r>
            <a:br>
              <a:rPr lang="ru-RU" sz="160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                                                                                            Ш. А. Амоношвили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701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285984" y="285728"/>
            <a:ext cx="4286280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Каков должен быть выпускник ДОУ?</a:t>
            </a:r>
            <a:endParaRPr lang="ru-RU" dirty="0"/>
          </a:p>
        </p:txBody>
      </p:sp>
      <p:pic>
        <p:nvPicPr>
          <p:cNvPr id="18" name="Рисунок 17" descr="1de6d790-d07a-4fd9-a0fa-2cd050ea1b9b.png"/>
          <p:cNvPicPr>
            <a:picLocks noChangeAspect="1"/>
          </p:cNvPicPr>
          <p:nvPr/>
        </p:nvPicPr>
        <p:blipFill>
          <a:blip r:embed="rId2" cstate="print"/>
          <a:srcRect l="23224" t="18726" r="9838" b="31468"/>
          <a:stretch>
            <a:fillRect/>
          </a:stretch>
        </p:blipFill>
        <p:spPr>
          <a:xfrm>
            <a:off x="0" y="0"/>
            <a:ext cx="2071670" cy="1048021"/>
          </a:xfrm>
          <a:prstGeom prst="rect">
            <a:avLst/>
          </a:prstGeom>
        </p:spPr>
      </p:pic>
      <p:pic>
        <p:nvPicPr>
          <p:cNvPr id="19" name="Рисунок 18" descr="3d_question_man.jpg"/>
          <p:cNvPicPr>
            <a:picLocks noChangeAspect="1"/>
          </p:cNvPicPr>
          <p:nvPr/>
        </p:nvPicPr>
        <p:blipFill>
          <a:blip r:embed="rId3" cstate="print"/>
          <a:srcRect l="35261" t="8092" r="35151"/>
          <a:stretch>
            <a:fillRect/>
          </a:stretch>
        </p:blipFill>
        <p:spPr>
          <a:xfrm>
            <a:off x="7572396" y="0"/>
            <a:ext cx="1285884" cy="16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2285984" y="2857496"/>
            <a:ext cx="4071966" cy="50006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Инициативный</a:t>
            </a:r>
          </a:p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857488" y="1357298"/>
            <a:ext cx="2857520" cy="50006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Успешный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71736" y="2071678"/>
            <a:ext cx="3429024" cy="5715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Сообразительный</a:t>
            </a:r>
          </a:p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071670" y="3500438"/>
            <a:ext cx="4500594" cy="50006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Самостоятельный</a:t>
            </a:r>
            <a:endParaRPr lang="ru-RU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42" y="4214818"/>
            <a:ext cx="5357850" cy="50006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Любознательный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357290" y="4929198"/>
            <a:ext cx="6072230" cy="50006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Способный к волевым усилиям </a:t>
            </a:r>
            <a:endParaRPr lang="ru-RU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000100" y="5643578"/>
            <a:ext cx="6715172" cy="5715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Активный, уверенный в своих силах</a:t>
            </a:r>
            <a:endParaRPr lang="ru-RU" b="1" dirty="0" smtClean="0"/>
          </a:p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404664"/>
            <a:ext cx="8856984" cy="17526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Функциональная грамотность рассматривается как способность использовать все постоянно приобретаемые в жизни знания, умения, и навыки для решения максимально широкого диапазона жизненных задач в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азличных сферах человеческой деятельности, общения и социальных отношений.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206084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  <a:cs typeface="+mn-cs"/>
              </a:rPr>
              <a:t>Составляющие функциональной грамотности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Calibri"/>
                <a:cs typeface="+mn-cs"/>
              </a:rPr>
              <a:t>(ключевые компетенции или универсальные учебные действия)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3429000"/>
            <a:ext cx="3528392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организационные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4149080"/>
            <a:ext cx="3780420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интеллектуальные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98967" y="4914873"/>
            <a:ext cx="3636404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оценочные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4048" y="5589240"/>
            <a:ext cx="3312368" cy="4944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коммуникативные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96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-20221206-WA0091.jpg"/>
          <p:cNvPicPr>
            <a:picLocks noChangeAspect="1"/>
          </p:cNvPicPr>
          <p:nvPr/>
        </p:nvPicPr>
        <p:blipFill>
          <a:blip r:embed="rId2" cstate="print"/>
          <a:srcRect l="21429"/>
          <a:stretch>
            <a:fillRect/>
          </a:stretch>
        </p:blipFill>
        <p:spPr>
          <a:xfrm>
            <a:off x="500034" y="1285860"/>
            <a:ext cx="4000528" cy="2643206"/>
          </a:xfrm>
          <a:prstGeom prst="rect">
            <a:avLst/>
          </a:prstGeom>
        </p:spPr>
      </p:pic>
      <p:pic>
        <p:nvPicPr>
          <p:cNvPr id="4" name="Рисунок 3" descr="IMG-20221206-WA0093.jpg"/>
          <p:cNvPicPr>
            <a:picLocks noChangeAspect="1"/>
          </p:cNvPicPr>
          <p:nvPr/>
        </p:nvPicPr>
        <p:blipFill>
          <a:blip r:embed="rId3" cstate="print"/>
          <a:srcRect l="22642"/>
          <a:stretch>
            <a:fillRect/>
          </a:stretch>
        </p:blipFill>
        <p:spPr>
          <a:xfrm>
            <a:off x="4857752" y="4071942"/>
            <a:ext cx="3786214" cy="2493591"/>
          </a:xfrm>
          <a:prstGeom prst="rect">
            <a:avLst/>
          </a:prstGeom>
        </p:spPr>
      </p:pic>
      <p:pic>
        <p:nvPicPr>
          <p:cNvPr id="5" name="Рисунок 4" descr="20221206_0904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4071942"/>
            <a:ext cx="4000528" cy="2482447"/>
          </a:xfrm>
          <a:prstGeom prst="rect">
            <a:avLst/>
          </a:prstGeom>
        </p:spPr>
      </p:pic>
      <p:pic>
        <p:nvPicPr>
          <p:cNvPr id="1026" name="Picture 2" descr="C:\Users\Мой ПК\Desktop\0b31a19e-20e8-4a28-86fd-d3720bfb066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1285860"/>
            <a:ext cx="3786214" cy="264320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55576" y="0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«Развитие основ функциональной грамотности у детей старшего дошкольного возраста посредством использования корректурных таблиц»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Корректурные таблицы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– это своеобразная информационно-интеллектуальная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игра, целью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которой является систематизация и углубление знаний ребят в той или иной области, а также создание условий для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возможности применения полученных знаний на практике.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0221206_092004.jpg"/>
          <p:cNvPicPr>
            <a:picLocks noChangeAspect="1"/>
          </p:cNvPicPr>
          <p:nvPr/>
        </p:nvPicPr>
        <p:blipFill>
          <a:blip r:embed="rId2" cstate="print"/>
          <a:srcRect l="3906" t="10416" r="1340" b="4086"/>
          <a:stretch>
            <a:fillRect/>
          </a:stretch>
        </p:blipFill>
        <p:spPr>
          <a:xfrm>
            <a:off x="1500166" y="1928802"/>
            <a:ext cx="5786478" cy="3915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44009" y="3548923"/>
            <a:ext cx="1981454" cy="5715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атематическая грамотность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76256" y="3547889"/>
            <a:ext cx="2089616" cy="5268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лобальные компетенции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22321" y="4357694"/>
            <a:ext cx="1909446" cy="5715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итательская грамотность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61751" y="5157192"/>
            <a:ext cx="2500298" cy="6429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стественнонаучная грамотность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3750" y="1966823"/>
            <a:ext cx="2786082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51043" y="1984752"/>
            <a:ext cx="2857520" cy="92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организованно – образовательная деятельность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26282" y="1947767"/>
            <a:ext cx="2786082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самостоятельная деятельность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09683" y="5182289"/>
            <a:ext cx="2500298" cy="61107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омпьютерная грамотность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17564" y="4357694"/>
            <a:ext cx="2357454" cy="52100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инансовая грамотность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 flipH="1">
            <a:off x="2411760" y="3211551"/>
            <a:ext cx="432048" cy="803677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>
            <a:off x="1134736" y="2996952"/>
            <a:ext cx="689158" cy="42919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4671519" y="3547890"/>
            <a:ext cx="332529" cy="1095556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5752637" y="3146051"/>
            <a:ext cx="319561" cy="886763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6509731" y="2954732"/>
            <a:ext cx="410817" cy="466485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61862">
            <a:off x="3301568" y="3628503"/>
            <a:ext cx="826348" cy="129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Заголовок 1"/>
          <p:cNvSpPr txBox="1">
            <a:spLocks/>
          </p:cNvSpPr>
          <p:nvPr/>
        </p:nvSpPr>
        <p:spPr>
          <a:xfrm>
            <a:off x="0" y="44624"/>
            <a:ext cx="5912417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Calibri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>
              <a:solidFill>
                <a:sysClr val="windowText" lastClr="000000"/>
              </a:solidFill>
              <a:latin typeface="Times New Roman"/>
              <a:ea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Calibri"/>
              <a:cs typeface="+mj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-10249" y="44624"/>
            <a:ext cx="56623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200" b="1" dirty="0">
                <a:solidFill>
                  <a:sysClr val="windowText" lastClr="000000"/>
                </a:solidFill>
                <a:latin typeface="Times New Roman"/>
                <a:ea typeface="Calibri"/>
              </a:rPr>
              <a:t>Мы должны так обучать детей, </a:t>
            </a:r>
            <a:endParaRPr lang="ru-RU" sz="2200" b="1" dirty="0" smtClean="0">
              <a:solidFill>
                <a:sysClr val="windowText" lastClr="000000"/>
              </a:solidFill>
              <a:latin typeface="Times New Roman"/>
              <a:ea typeface="Calibri"/>
            </a:endParaRPr>
          </a:p>
          <a:p>
            <a:pPr lvl="0">
              <a:spcBef>
                <a:spcPct val="0"/>
              </a:spcBef>
              <a:defRPr/>
            </a:pPr>
            <a:r>
              <a:rPr lang="ru-RU" sz="2200" b="1" dirty="0" smtClean="0">
                <a:solidFill>
                  <a:sysClr val="windowText" lastClr="000000"/>
                </a:solidFill>
                <a:latin typeface="Times New Roman"/>
                <a:ea typeface="Calibri"/>
              </a:rPr>
              <a:t>чтобы </a:t>
            </a:r>
            <a:r>
              <a:rPr lang="ru-RU" sz="2200" b="1" dirty="0">
                <a:solidFill>
                  <a:sysClr val="windowText" lastClr="000000"/>
                </a:solidFill>
                <a:latin typeface="Times New Roman"/>
                <a:ea typeface="Calibri"/>
              </a:rPr>
              <a:t>они об этом даже не </a:t>
            </a:r>
            <a:r>
              <a:rPr lang="ru-RU" sz="2200" b="1" dirty="0" smtClean="0">
                <a:solidFill>
                  <a:sysClr val="windowText" lastClr="000000"/>
                </a:solidFill>
                <a:latin typeface="Times New Roman"/>
                <a:ea typeface="Calibri"/>
              </a:rPr>
              <a:t>догадывались.</a:t>
            </a:r>
            <a:endParaRPr lang="ru-RU" sz="2200" b="1" dirty="0">
              <a:solidFill>
                <a:sysClr val="windowText" lastClr="000000"/>
              </a:solidFill>
            </a:endParaRPr>
          </a:p>
        </p:txBody>
      </p:sp>
      <p:pic>
        <p:nvPicPr>
          <p:cNvPr id="41" name="Picture 5" descr="C:\Users\zam\Desktop\мои документы 2014г\Фото 2015-2020\21-22 год\фото открытые просмотры\IMG_43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4343"/>
            <a:ext cx="3129421" cy="1939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556719" y="1345867"/>
            <a:ext cx="5095401" cy="324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  <a:cs typeface="+mj-cs"/>
              </a:rPr>
              <a:t>Корректурная таблица</a:t>
            </a:r>
            <a:endParaRPr kumimoji="0" lang="ru-RU" sz="20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g_og_1471900403243246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Самый умный - Застав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0109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Снимок 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250</Words>
  <Application>Microsoft Office PowerPoint</Application>
  <PresentationFormat>Экран (4:3)</PresentationFormat>
  <Paragraphs>43</Paragraphs>
  <Slides>11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Адрес официального сайта МБДОУ ДС № 33 «Аленка» г.Светлоград:  http://33dsalenka.ucoz.org/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USR</dc:creator>
  <cp:lastModifiedBy>USR</cp:lastModifiedBy>
  <cp:revision>81</cp:revision>
  <dcterms:created xsi:type="dcterms:W3CDTF">2022-12-07T16:44:49Z</dcterms:created>
  <dcterms:modified xsi:type="dcterms:W3CDTF">2023-11-19T12:17:29Z</dcterms:modified>
</cp:coreProperties>
</file>