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9" r:id="rId4"/>
    <p:sldId id="293" r:id="rId5"/>
    <p:sldId id="294" r:id="rId6"/>
    <p:sldId id="261" r:id="rId7"/>
    <p:sldId id="262" r:id="rId8"/>
    <p:sldId id="263" r:id="rId9"/>
    <p:sldId id="264" r:id="rId10"/>
    <p:sldId id="295" r:id="rId11"/>
    <p:sldId id="314" r:id="rId12"/>
    <p:sldId id="308" r:id="rId13"/>
    <p:sldId id="310" r:id="rId14"/>
    <p:sldId id="311" r:id="rId15"/>
    <p:sldId id="259" r:id="rId16"/>
    <p:sldId id="300" r:id="rId17"/>
    <p:sldId id="266" r:id="rId18"/>
    <p:sldId id="298" r:id="rId19"/>
    <p:sldId id="302" r:id="rId20"/>
    <p:sldId id="305" r:id="rId21"/>
    <p:sldId id="267" r:id="rId22"/>
    <p:sldId id="268" r:id="rId23"/>
    <p:sldId id="269" r:id="rId24"/>
    <p:sldId id="270" r:id="rId25"/>
    <p:sldId id="271" r:id="rId26"/>
    <p:sldId id="272" r:id="rId27"/>
    <p:sldId id="299" r:id="rId28"/>
    <p:sldId id="274" r:id="rId29"/>
    <p:sldId id="275" r:id="rId30"/>
    <p:sldId id="276" r:id="rId31"/>
    <p:sldId id="277" r:id="rId32"/>
    <p:sldId id="278" r:id="rId33"/>
    <p:sldId id="297" r:id="rId34"/>
    <p:sldId id="280" r:id="rId35"/>
    <p:sldId id="281" r:id="rId36"/>
    <p:sldId id="282" r:id="rId37"/>
    <p:sldId id="283" r:id="rId38"/>
    <p:sldId id="284" r:id="rId39"/>
    <p:sldId id="303" r:id="rId40"/>
    <p:sldId id="304" r:id="rId41"/>
    <p:sldId id="285" r:id="rId42"/>
    <p:sldId id="286" r:id="rId43"/>
    <p:sldId id="306" r:id="rId44"/>
    <p:sldId id="288" r:id="rId45"/>
    <p:sldId id="301" r:id="rId46"/>
    <p:sldId id="30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971BA-F7F7-47E4-BFEA-D2B83D8F86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D2BD69-D9A1-4860-A847-2B911844DA8E}">
      <dgm:prSet custT="1"/>
      <dgm:spPr>
        <a:solidFill>
          <a:srgbClr val="00579C"/>
        </a:solidFill>
      </dgm:spPr>
      <dgm:t>
        <a:bodyPr/>
        <a:lstStyle/>
        <a:p>
          <a:r>
            <a:rPr lang="ru-RU" sz="2000" dirty="0" smtClean="0">
              <a:latin typeface="Bookman Old Style" panose="02050604050505020204" pitchFamily="18" charset="0"/>
              <a:ea typeface="Cambria Math" panose="02040503050406030204" pitchFamily="18" charset="0"/>
            </a:rPr>
            <a:t>можно умножить обе части уравнения на 10; 100; 1000 и т.д. </a:t>
          </a:r>
          <a:endParaRPr lang="ru-RU" sz="2000" dirty="0">
            <a:latin typeface="Bookman Old Style" panose="02050604050505020204" pitchFamily="18" charset="0"/>
            <a:ea typeface="Cambria Math" panose="02040503050406030204" pitchFamily="18" charset="0"/>
          </a:endParaRPr>
        </a:p>
      </dgm:t>
    </dgm:pt>
    <dgm:pt modelId="{FFAE56C0-A61A-4199-8818-417ECDDBBD9E}" type="parTrans" cxnId="{6291110B-1AE6-48A3-9428-1FBD926EF960}">
      <dgm:prSet/>
      <dgm:spPr/>
      <dgm:t>
        <a:bodyPr/>
        <a:lstStyle/>
        <a:p>
          <a:endParaRPr lang="ru-RU"/>
        </a:p>
      </dgm:t>
    </dgm:pt>
    <dgm:pt modelId="{C6F2A4B8-C213-4703-B290-4F0D87F9CC95}" type="sibTrans" cxnId="{6291110B-1AE6-48A3-9428-1FBD926EF960}">
      <dgm:prSet/>
      <dgm:spPr/>
      <dgm:t>
        <a:bodyPr/>
        <a:lstStyle/>
        <a:p>
          <a:endParaRPr lang="ru-RU"/>
        </a:p>
      </dgm:t>
    </dgm:pt>
    <dgm:pt modelId="{2673CD64-A1CD-42C9-99F8-C151BDF8E744}">
      <dgm:prSet custT="1"/>
      <dgm:spPr>
        <a:solidFill>
          <a:srgbClr val="00579C"/>
        </a:solidFill>
      </dgm:spPr>
      <dgm:t>
        <a:bodyPr/>
        <a:lstStyle/>
        <a:p>
          <a:r>
            <a:rPr lang="ru-RU" sz="2000" dirty="0" smtClean="0">
              <a:latin typeface="Bookman Old Style" panose="02050604050505020204" pitchFamily="18" charset="0"/>
              <a:ea typeface="Cambria Math" panose="02040503050406030204" pitchFamily="18" charset="0"/>
            </a:rPr>
            <a:t>можно умножить обе части уравнения на наименьший общий знаменатель дробей</a:t>
          </a:r>
          <a:endParaRPr lang="ru-RU" sz="2000" dirty="0">
            <a:latin typeface="Bookman Old Style" panose="02050604050505020204" pitchFamily="18" charset="0"/>
            <a:ea typeface="Cambria Math" panose="02040503050406030204" pitchFamily="18" charset="0"/>
          </a:endParaRPr>
        </a:p>
      </dgm:t>
    </dgm:pt>
    <dgm:pt modelId="{767AD7B9-0669-47B2-9AB6-9A0EC1C81E13}" type="parTrans" cxnId="{6C7B61F6-FEF7-484C-9B1C-8718B0EA6631}">
      <dgm:prSet/>
      <dgm:spPr/>
      <dgm:t>
        <a:bodyPr/>
        <a:lstStyle/>
        <a:p>
          <a:endParaRPr lang="ru-RU"/>
        </a:p>
      </dgm:t>
    </dgm:pt>
    <dgm:pt modelId="{0A296123-927F-439B-AE57-EBADE462320F}" type="sibTrans" cxnId="{6C7B61F6-FEF7-484C-9B1C-8718B0EA6631}">
      <dgm:prSet/>
      <dgm:spPr/>
      <dgm:t>
        <a:bodyPr/>
        <a:lstStyle/>
        <a:p>
          <a:endParaRPr lang="ru-RU"/>
        </a:p>
      </dgm:t>
    </dgm:pt>
    <dgm:pt modelId="{78196B91-C405-4FBE-AEDA-FC558E6718D4}" type="pres">
      <dgm:prSet presAssocID="{313971BA-F7F7-47E4-BFEA-D2B83D8F86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6CEC1-9FC9-4210-9BB4-9BC565602E87}" type="pres">
      <dgm:prSet presAssocID="{E5D2BD69-D9A1-4860-A847-2B911844DA8E}" presName="parentLin" presStyleCnt="0"/>
      <dgm:spPr/>
    </dgm:pt>
    <dgm:pt modelId="{ED3ABD59-C999-4F55-B97E-280FDF5B14C7}" type="pres">
      <dgm:prSet presAssocID="{E5D2BD69-D9A1-4860-A847-2B911844DA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ADE4BBA-93D5-4269-88E4-9DED47A61C1D}" type="pres">
      <dgm:prSet presAssocID="{E5D2BD69-D9A1-4860-A847-2B911844DA8E}" presName="parentText" presStyleLbl="node1" presStyleIdx="0" presStyleCnt="2" custScaleX="1325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FAE31-1186-46E7-97EA-F79A6A313285}" type="pres">
      <dgm:prSet presAssocID="{E5D2BD69-D9A1-4860-A847-2B911844DA8E}" presName="negativeSpace" presStyleCnt="0"/>
      <dgm:spPr/>
    </dgm:pt>
    <dgm:pt modelId="{C5B4B5B8-BE92-4B9D-89C0-3406F4F4C7EA}" type="pres">
      <dgm:prSet presAssocID="{E5D2BD69-D9A1-4860-A847-2B911844DA8E}" presName="childText" presStyleLbl="conFgAcc1" presStyleIdx="0" presStyleCnt="2" custLinFactNeighborX="-1750" custLinFactNeighborY="-49693">
        <dgm:presLayoutVars>
          <dgm:bulletEnabled val="1"/>
        </dgm:presLayoutVars>
      </dgm:prSet>
      <dgm:spPr/>
    </dgm:pt>
    <dgm:pt modelId="{33D0A755-2CA5-499E-A80F-34E90E7496CD}" type="pres">
      <dgm:prSet presAssocID="{C6F2A4B8-C213-4703-B290-4F0D87F9CC95}" presName="spaceBetweenRectangles" presStyleCnt="0"/>
      <dgm:spPr/>
    </dgm:pt>
    <dgm:pt modelId="{3ADA5FAB-10F4-49CC-9624-3C39375317FA}" type="pres">
      <dgm:prSet presAssocID="{2673CD64-A1CD-42C9-99F8-C151BDF8E744}" presName="parentLin" presStyleCnt="0"/>
      <dgm:spPr/>
    </dgm:pt>
    <dgm:pt modelId="{EFDE80E9-FE80-4D90-9FF7-7DDB2DAD5EE2}" type="pres">
      <dgm:prSet presAssocID="{2673CD64-A1CD-42C9-99F8-C151BDF8E74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B2D384-DF2D-4B72-8798-6DB6F9D5EE5E}" type="pres">
      <dgm:prSet presAssocID="{2673CD64-A1CD-42C9-99F8-C151BDF8E744}" presName="parentText" presStyleLbl="node1" presStyleIdx="1" presStyleCnt="2" custScaleX="132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C98C2-DFAD-41E8-B853-D51FC1F7B087}" type="pres">
      <dgm:prSet presAssocID="{2673CD64-A1CD-42C9-99F8-C151BDF8E744}" presName="negativeSpace" presStyleCnt="0"/>
      <dgm:spPr/>
    </dgm:pt>
    <dgm:pt modelId="{D7C929DB-D0CD-4B83-B899-ADC7502CE73D}" type="pres">
      <dgm:prSet presAssocID="{2673CD64-A1CD-42C9-99F8-C151BDF8E7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F4C14A2-21C2-4312-9FE0-31517B204AF6}" type="presOf" srcId="{E5D2BD69-D9A1-4860-A847-2B911844DA8E}" destId="{8ADE4BBA-93D5-4269-88E4-9DED47A61C1D}" srcOrd="1" destOrd="0" presId="urn:microsoft.com/office/officeart/2005/8/layout/list1"/>
    <dgm:cxn modelId="{131EF9F3-07C8-4AAE-A463-C185189B1EF2}" type="presOf" srcId="{2673CD64-A1CD-42C9-99F8-C151BDF8E744}" destId="{EFDE80E9-FE80-4D90-9FF7-7DDB2DAD5EE2}" srcOrd="0" destOrd="0" presId="urn:microsoft.com/office/officeart/2005/8/layout/list1"/>
    <dgm:cxn modelId="{E5F7CC9C-4B65-4AAD-B507-318E9E83294B}" type="presOf" srcId="{E5D2BD69-D9A1-4860-A847-2B911844DA8E}" destId="{ED3ABD59-C999-4F55-B97E-280FDF5B14C7}" srcOrd="0" destOrd="0" presId="urn:microsoft.com/office/officeart/2005/8/layout/list1"/>
    <dgm:cxn modelId="{6C7B61F6-FEF7-484C-9B1C-8718B0EA6631}" srcId="{313971BA-F7F7-47E4-BFEA-D2B83D8F86C2}" destId="{2673CD64-A1CD-42C9-99F8-C151BDF8E744}" srcOrd="1" destOrd="0" parTransId="{767AD7B9-0669-47B2-9AB6-9A0EC1C81E13}" sibTransId="{0A296123-927F-439B-AE57-EBADE462320F}"/>
    <dgm:cxn modelId="{BF253F74-E655-49F8-8695-A5D23100EFC1}" type="presOf" srcId="{2673CD64-A1CD-42C9-99F8-C151BDF8E744}" destId="{A8B2D384-DF2D-4B72-8798-6DB6F9D5EE5E}" srcOrd="1" destOrd="0" presId="urn:microsoft.com/office/officeart/2005/8/layout/list1"/>
    <dgm:cxn modelId="{6291110B-1AE6-48A3-9428-1FBD926EF960}" srcId="{313971BA-F7F7-47E4-BFEA-D2B83D8F86C2}" destId="{E5D2BD69-D9A1-4860-A847-2B911844DA8E}" srcOrd="0" destOrd="0" parTransId="{FFAE56C0-A61A-4199-8818-417ECDDBBD9E}" sibTransId="{C6F2A4B8-C213-4703-B290-4F0D87F9CC95}"/>
    <dgm:cxn modelId="{C72C5A2D-441C-489A-AD84-3C0512B37D02}" type="presOf" srcId="{313971BA-F7F7-47E4-BFEA-D2B83D8F86C2}" destId="{78196B91-C405-4FBE-AEDA-FC558E6718D4}" srcOrd="0" destOrd="0" presId="urn:microsoft.com/office/officeart/2005/8/layout/list1"/>
    <dgm:cxn modelId="{7259DBFE-3086-4039-922D-F30486E060FF}" type="presParOf" srcId="{78196B91-C405-4FBE-AEDA-FC558E6718D4}" destId="{5566CEC1-9FC9-4210-9BB4-9BC565602E87}" srcOrd="0" destOrd="0" presId="urn:microsoft.com/office/officeart/2005/8/layout/list1"/>
    <dgm:cxn modelId="{9BDB29A4-AE73-412B-89D9-45782E88A8CC}" type="presParOf" srcId="{5566CEC1-9FC9-4210-9BB4-9BC565602E87}" destId="{ED3ABD59-C999-4F55-B97E-280FDF5B14C7}" srcOrd="0" destOrd="0" presId="urn:microsoft.com/office/officeart/2005/8/layout/list1"/>
    <dgm:cxn modelId="{21DD7171-86D2-4417-B5A9-3CCE5C5284A9}" type="presParOf" srcId="{5566CEC1-9FC9-4210-9BB4-9BC565602E87}" destId="{8ADE4BBA-93D5-4269-88E4-9DED47A61C1D}" srcOrd="1" destOrd="0" presId="urn:microsoft.com/office/officeart/2005/8/layout/list1"/>
    <dgm:cxn modelId="{B1BAF757-F1BD-4C40-A4B9-962E7A0AF293}" type="presParOf" srcId="{78196B91-C405-4FBE-AEDA-FC558E6718D4}" destId="{6E0FAE31-1186-46E7-97EA-F79A6A313285}" srcOrd="1" destOrd="0" presId="urn:microsoft.com/office/officeart/2005/8/layout/list1"/>
    <dgm:cxn modelId="{1ECC0FA1-1BB0-4B29-BFBA-E905C852DCBE}" type="presParOf" srcId="{78196B91-C405-4FBE-AEDA-FC558E6718D4}" destId="{C5B4B5B8-BE92-4B9D-89C0-3406F4F4C7EA}" srcOrd="2" destOrd="0" presId="urn:microsoft.com/office/officeart/2005/8/layout/list1"/>
    <dgm:cxn modelId="{14BA4B1C-00FC-4FAA-AE2E-9D4C9F76F84B}" type="presParOf" srcId="{78196B91-C405-4FBE-AEDA-FC558E6718D4}" destId="{33D0A755-2CA5-499E-A80F-34E90E7496CD}" srcOrd="3" destOrd="0" presId="urn:microsoft.com/office/officeart/2005/8/layout/list1"/>
    <dgm:cxn modelId="{02420D5E-9904-4CE1-B12B-5D8C6A4EA8B3}" type="presParOf" srcId="{78196B91-C405-4FBE-AEDA-FC558E6718D4}" destId="{3ADA5FAB-10F4-49CC-9624-3C39375317FA}" srcOrd="4" destOrd="0" presId="urn:microsoft.com/office/officeart/2005/8/layout/list1"/>
    <dgm:cxn modelId="{3FF24A58-8372-4599-9075-1C0E206577F8}" type="presParOf" srcId="{3ADA5FAB-10F4-49CC-9624-3C39375317FA}" destId="{EFDE80E9-FE80-4D90-9FF7-7DDB2DAD5EE2}" srcOrd="0" destOrd="0" presId="urn:microsoft.com/office/officeart/2005/8/layout/list1"/>
    <dgm:cxn modelId="{DDCC741A-3F10-4049-8FBC-BE9F5EE3438D}" type="presParOf" srcId="{3ADA5FAB-10F4-49CC-9624-3C39375317FA}" destId="{A8B2D384-DF2D-4B72-8798-6DB6F9D5EE5E}" srcOrd="1" destOrd="0" presId="urn:microsoft.com/office/officeart/2005/8/layout/list1"/>
    <dgm:cxn modelId="{B5C61E8A-FCB3-49F5-AE1E-DB9210E68B23}" type="presParOf" srcId="{78196B91-C405-4FBE-AEDA-FC558E6718D4}" destId="{A3FC98C2-DFAD-41E8-B853-D51FC1F7B087}" srcOrd="5" destOrd="0" presId="urn:microsoft.com/office/officeart/2005/8/layout/list1"/>
    <dgm:cxn modelId="{050FDC4E-4169-4925-8858-54CC5BE91269}" type="presParOf" srcId="{78196B91-C405-4FBE-AEDA-FC558E6718D4}" destId="{D7C929DB-D0CD-4B83-B899-ADC7502CE7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B5B8-BE92-4B9D-89C0-3406F4F4C7EA}">
      <dsp:nvSpPr>
        <dsp:cNvPr id="0" name=""/>
        <dsp:cNvSpPr/>
      </dsp:nvSpPr>
      <dsp:spPr>
        <a:xfrm>
          <a:off x="0" y="359124"/>
          <a:ext cx="950046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E4BBA-93D5-4269-88E4-9DED47A61C1D}">
      <dsp:nvSpPr>
        <dsp:cNvPr id="0" name=""/>
        <dsp:cNvSpPr/>
      </dsp:nvSpPr>
      <dsp:spPr>
        <a:xfrm>
          <a:off x="475023" y="8903"/>
          <a:ext cx="8814540" cy="856080"/>
        </a:xfrm>
        <a:prstGeom prst="roundRect">
          <a:avLst/>
        </a:prstGeom>
        <a:solidFill>
          <a:srgbClr val="00579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66" tIns="0" rIns="2513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  <a:ea typeface="Cambria Math" panose="02040503050406030204" pitchFamily="18" charset="0"/>
            </a:rPr>
            <a:t>можно умножить обе части уравнения на 10; 100; 1000 и т.д. </a:t>
          </a:r>
          <a:endParaRPr lang="ru-RU" sz="2000" kern="1200" dirty="0">
            <a:latin typeface="Bookman Old Style" panose="02050604050505020204" pitchFamily="18" charset="0"/>
            <a:ea typeface="Cambria Math" panose="02040503050406030204" pitchFamily="18" charset="0"/>
          </a:endParaRPr>
        </a:p>
      </dsp:txBody>
      <dsp:txXfrm>
        <a:off x="516813" y="50693"/>
        <a:ext cx="8730960" cy="772500"/>
      </dsp:txXfrm>
    </dsp:sp>
    <dsp:sp modelId="{D7C929DB-D0CD-4B83-B899-ADC7502CE73D}">
      <dsp:nvSpPr>
        <dsp:cNvPr id="0" name=""/>
        <dsp:cNvSpPr/>
      </dsp:nvSpPr>
      <dsp:spPr>
        <a:xfrm>
          <a:off x="0" y="1752383"/>
          <a:ext cx="950046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D384-DF2D-4B72-8798-6DB6F9D5EE5E}">
      <dsp:nvSpPr>
        <dsp:cNvPr id="0" name=""/>
        <dsp:cNvSpPr/>
      </dsp:nvSpPr>
      <dsp:spPr>
        <a:xfrm>
          <a:off x="475023" y="1324343"/>
          <a:ext cx="8824981" cy="856080"/>
        </a:xfrm>
        <a:prstGeom prst="roundRect">
          <a:avLst/>
        </a:prstGeom>
        <a:solidFill>
          <a:srgbClr val="00579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66" tIns="0" rIns="2513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  <a:ea typeface="Cambria Math" panose="02040503050406030204" pitchFamily="18" charset="0"/>
            </a:rPr>
            <a:t>можно умножить обе части уравнения на наименьший общий знаменатель дробей</a:t>
          </a:r>
          <a:endParaRPr lang="ru-RU" sz="2000" kern="1200" dirty="0">
            <a:latin typeface="Bookman Old Style" panose="02050604050505020204" pitchFamily="18" charset="0"/>
            <a:ea typeface="Cambria Math" panose="02040503050406030204" pitchFamily="18" charset="0"/>
          </a:endParaRPr>
        </a:p>
      </dsp:txBody>
      <dsp:txXfrm>
        <a:off x="516813" y="1366133"/>
        <a:ext cx="874140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Решение уравнений.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0691" y="4330931"/>
            <a:ext cx="6863312" cy="17706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Карасева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Е.Л.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Менг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О.А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.,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учителя математики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ГБОУ «Академическая гимназия №56»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8856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1" y="58466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897774" y="1612669"/>
            <a:ext cx="8376227" cy="442869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Вспомни правила раскрытия скобок (учебник: п.39 стр. 228-229) и реши уравнения: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8303" y="3270062"/>
            <a:ext cx="7028571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244348" y="1514776"/>
            <a:ext cx="2230438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1) 0,5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 0,7</a:t>
            </a:r>
          </a:p>
        </p:txBody>
      </p:sp>
    </p:spTree>
    <p:extLst>
      <p:ext uri="{BB962C8B-B14F-4D97-AF65-F5344CB8AC3E}">
        <p14:creationId xmlns:p14="http://schemas.microsoft.com/office/powerpoint/2010/main" val="11740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21976" y="1379914"/>
            <a:ext cx="8604162" cy="460326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" y="1589678"/>
            <a:ext cx="8713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7" y="2378880"/>
            <a:ext cx="86836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25891" y="609600"/>
            <a:ext cx="19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 № 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21976" y="1379914"/>
            <a:ext cx="8604162" cy="460326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" y="1589678"/>
            <a:ext cx="8713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" y="2378880"/>
            <a:ext cx="81883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21976" y="1379914"/>
            <a:ext cx="8604162" cy="460326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" y="1589678"/>
            <a:ext cx="8713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5" y="2378880"/>
            <a:ext cx="81883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66800" y="1546167"/>
            <a:ext cx="8207202" cy="449519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А.   100</a:t>
            </a:r>
          </a:p>
          <a:p>
            <a:pPr marL="0" indent="0">
              <a:buFontTx/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Б.    10</a:t>
            </a:r>
          </a:p>
          <a:p>
            <a:pPr marL="0" indent="0">
              <a:buFontTx/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В.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– 35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06086" y="1620983"/>
            <a:ext cx="8367915" cy="44203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Найди корни уравнений: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06086" y="2352518"/>
            <a:ext cx="9171428" cy="2670155"/>
            <a:chOff x="834657" y="2360831"/>
            <a:chExt cx="9171428" cy="267015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4657" y="2360831"/>
              <a:ext cx="9171428" cy="58095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4657" y="3107176"/>
              <a:ext cx="6980952" cy="1923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2311" y="1494963"/>
            <a:ext cx="22288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1) 2</a:t>
            </a:r>
          </a:p>
          <a:p>
            <a:pPr marL="0" indent="0">
              <a:buNone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2) </a:t>
            </a:r>
            <a:r>
              <a:rPr lang="ru-RU" sz="32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3) – 24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780944" y="1494963"/>
            <a:ext cx="222885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b="1" kern="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1" y="58466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897773" y="1299883"/>
            <a:ext cx="9142698" cy="474148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Вспомни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основное свойство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пропорции (учебник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 п.20 стр. 116-118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). Решим уравнение: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6" y="2196353"/>
            <a:ext cx="69001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1" y="58466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31025" y="1537855"/>
            <a:ext cx="9044248" cy="450350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еши уравнения, применяя основное свойство пропорции: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3487" y="2858655"/>
            <a:ext cx="4457143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21976" y="1379914"/>
            <a:ext cx="8604162" cy="46032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1.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Вспомни, как называются компоненты </a:t>
            </a:r>
            <a:endParaRPr lang="en-US" altLang="ru-RU" sz="28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 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уравнений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и правила их нахождения. 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2. Вычисли устно и запиши ответы: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1)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х : (– 0,4) = 1,2    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 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2) 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5,4 + х =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8,1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3)  х – 3,2 =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6,7       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  4)  2,3 ∙ (–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х) =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46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5) 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8,4 – х =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6      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 6)  9,1 : х = 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0,7</a:t>
            </a:r>
          </a:p>
          <a:p>
            <a:pPr marL="0" indent="0" algn="just">
              <a:buFontTx/>
              <a:buNone/>
              <a:defRPr/>
            </a:pPr>
            <a:endParaRPr lang="ru-RU" altLang="ru-RU" sz="16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5891" y="609600"/>
            <a:ext cx="211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 № 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312920" y="1594716"/>
            <a:ext cx="222885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arenR"/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0,4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– 1</a:t>
            </a:r>
          </a:p>
        </p:txBody>
      </p:sp>
    </p:spTree>
    <p:extLst>
      <p:ext uri="{BB962C8B-B14F-4D97-AF65-F5344CB8AC3E}">
        <p14:creationId xmlns:p14="http://schemas.microsoft.com/office/powerpoint/2010/main" val="16755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156" y="1520509"/>
            <a:ext cx="8596668" cy="388077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 уравнения (попробуй решить устно):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56 – 9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n = –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5n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– 8x = 2 –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9x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10z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+ 7 = 9z +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5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1,3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– 0,6c = 0,2 –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0,5c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1,9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– 1,5y = 0,1 – 0,5y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25891" y="609600"/>
            <a:ext cx="19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 № 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ПРОВЕРЬ СЕБЯ:</a:t>
            </a:r>
            <a:r>
              <a:rPr lang="ru-RU" dirty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3" y="1612669"/>
            <a:ext cx="8342977" cy="4403755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=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14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x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= 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13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z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= 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2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c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=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11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=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1,8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05" y="4062118"/>
            <a:ext cx="8746297" cy="20144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Свойство 2</a:t>
            </a:r>
            <a:r>
              <a:rPr lang="ru-RU" sz="2400" b="1" dirty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:</a:t>
            </a: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 Если обе части уравнения умножить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(или разделить) на одно и то же отличное от нуля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число, то получим уравнение, имеющее те же корни,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itchFamily="18" charset="0"/>
              </a:rPr>
              <a:t>что и данное.</a:t>
            </a:r>
            <a:endParaRPr lang="ru-RU" sz="2400" dirty="0">
              <a:solidFill>
                <a:srgbClr val="004780"/>
              </a:solidFill>
              <a:latin typeface="Bookman Old Style" panose="02050604050505020204" pitchFamily="18" charset="0"/>
              <a:ea typeface="Cambria Math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3139" y="1542141"/>
            <a:ext cx="9065181" cy="219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2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xfrm>
            <a:off x="332509" y="1454729"/>
            <a:ext cx="9185564" cy="447783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mbria Math" pitchFamily="18" charset="0"/>
              </a:rPr>
              <a:t>Известно, что делить на 0 нельзя.  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mbria Math" pitchFamily="18" charset="0"/>
              </a:rPr>
              <a:t>Давай разберёмся, почему нельзя умножить обе части уравнения на число 0.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ru-RU" sz="1050" dirty="0">
              <a:solidFill>
                <a:schemeClr val="accent1"/>
              </a:solidFill>
              <a:latin typeface="Bookman Old Style" panose="02050604050505020204" pitchFamily="18" charset="0"/>
              <a:ea typeface="Cambria Math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mbria Math" pitchFamily="18" charset="0"/>
              </a:rPr>
              <a:t>Объясним это на примере уравнения 2х = 4.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mbria Math" pitchFamily="18" charset="0"/>
              </a:rPr>
              <a:t>Число 2 – единственный его корень. Если же обе части этого уравнения умножить на 0, то получим уравнение 0 </a:t>
            </a:r>
            <a:r>
              <a:rPr lang="ru-RU" sz="2400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mbria Math" pitchFamily="18" charset="0"/>
                <a:cs typeface="Times New Roman" panose="02020603050405020304" pitchFamily="18" charset="0"/>
              </a:rPr>
              <a:t>· 2х = 0 · 4, корнем которого является любое число. Следовательно, корни полученного уравнения не совпадают с корнями исходного уравнения.</a:t>
            </a:r>
            <a:endParaRPr lang="ru-RU" sz="2400" dirty="0" smtClean="0">
              <a:solidFill>
                <a:schemeClr val="accent1"/>
              </a:solidFill>
              <a:latin typeface="Bookman Old Style" panose="02050604050505020204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590" y="1396504"/>
            <a:ext cx="9336671" cy="29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4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АЛГОРИТМ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РЕШЕНИЯ УРАВНЕНИЯ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 txBox="1">
            <a:spLocks/>
          </p:cNvSpPr>
          <p:nvPr/>
        </p:nvSpPr>
        <p:spPr>
          <a:xfrm>
            <a:off x="1700981" y="-1"/>
            <a:ext cx="10953136" cy="681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34608" y="1055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10"/>
          <p:cNvSpPr txBox="1">
            <a:spLocks/>
          </p:cNvSpPr>
          <p:nvPr/>
        </p:nvSpPr>
        <p:spPr>
          <a:xfrm>
            <a:off x="677334" y="1297103"/>
            <a:ext cx="9709638" cy="474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Решим уравнение, применяя свойство 2:</a:t>
            </a: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9" y="1895774"/>
            <a:ext cx="3662606" cy="4627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10" y="1868382"/>
            <a:ext cx="4774883" cy="685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10" y="2666464"/>
            <a:ext cx="4637723" cy="642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951" y="3431551"/>
            <a:ext cx="2691765" cy="368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951" y="3969979"/>
            <a:ext cx="3240405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781395" y="1487979"/>
            <a:ext cx="6924503" cy="442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 </a:t>
            </a:r>
            <a:r>
              <a:rPr lang="ru-RU" sz="30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уравнение   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                 </a:t>
            </a:r>
            <a:r>
              <a:rPr lang="ru-RU" sz="30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по </a:t>
            </a:r>
            <a:r>
              <a:rPr lang="ru-RU" sz="3000" dirty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алгоритму</a:t>
            </a:r>
            <a:r>
              <a:rPr lang="ru-RU" sz="30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:</a:t>
            </a:r>
            <a:endParaRPr lang="ru-RU" sz="3000" dirty="0">
              <a:solidFill>
                <a:srgbClr val="004780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852" y="2531990"/>
            <a:ext cx="5596636" cy="3276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717" y="1400582"/>
            <a:ext cx="3707123" cy="7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2" y="1270000"/>
            <a:ext cx="4504680" cy="541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34" y="1380779"/>
            <a:ext cx="4299775" cy="28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АЛГОРИТМ РЕШЕНИЯ УРАВНЕНИЯ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677334" y="1471353"/>
            <a:ext cx="9017213" cy="5011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dirty="0" smtClean="0">
                <a:solidFill>
                  <a:srgbClr val="00579C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Свойство 2 позволяет получать в уравнениях вместо десятичных 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дробей натуральные </a:t>
            </a:r>
            <a:r>
              <a:rPr lang="ru-RU" sz="2600" dirty="0" smtClean="0">
                <a:solidFill>
                  <a:srgbClr val="00579C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числа.</a:t>
            </a:r>
          </a:p>
          <a:p>
            <a:pPr marL="0" indent="0">
              <a:buFont typeface="Wingdings 3" charset="2"/>
              <a:buNone/>
            </a:pPr>
            <a:endParaRPr lang="ru-RU" sz="500" dirty="0" smtClean="0">
              <a:solidFill>
                <a:srgbClr val="0047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Решим уравнение: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2,8 – 3,2а = – 4,8 – 5,1а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(2,8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3,2а) = 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(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4,8 – 5,1а)</a:t>
            </a:r>
            <a:endParaRPr lang="ru-RU" sz="2400" dirty="0" smtClean="0">
              <a:solidFill>
                <a:srgbClr val="004780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2,8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3,2а = 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(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4,8) – 10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 </a:t>
            </a: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5,1а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 – 32а = – 48 – 51а 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32а + 51а = – 48 – 28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19а = – 76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= – 76 : 19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= – 4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Ответ: – 4</a:t>
            </a: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9040" y="2686310"/>
            <a:ext cx="4315507" cy="3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66800" y="1546167"/>
            <a:ext cx="8207202" cy="44951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1) 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0,48                  2) 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2,7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3) 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3,5                    4)  20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5) 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2,4                    6) 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13</a:t>
            </a:r>
          </a:p>
          <a:p>
            <a:pPr marL="0" indent="0" algn="just">
              <a:buFontTx/>
              <a:buNone/>
              <a:defRPr/>
            </a:pPr>
            <a:endParaRPr lang="ru-RU" altLang="ru-RU" sz="16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716" y="1504604"/>
            <a:ext cx="8459354" cy="4570009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 уравнение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0,6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+ 100 = 0,9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+ 1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,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применяя свойство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2                        (умножь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обе части уравнения на 10)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1700981" y="1037492"/>
            <a:ext cx="9652818" cy="51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6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407" y="1521229"/>
            <a:ext cx="8218285" cy="452013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0,6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+ 100 = 0,9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+ 1</a:t>
            </a:r>
          </a:p>
          <a:p>
            <a:pP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6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+ 1000 = 9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+ 10</a:t>
            </a:r>
          </a:p>
          <a:p>
            <a:pP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6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– 9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= 10 – 1000 </a:t>
            </a:r>
          </a:p>
          <a:p>
            <a:pP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– 3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= – 990 </a:t>
            </a:r>
          </a:p>
          <a:p>
            <a:pPr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= – 990 : (– 3)</a:t>
            </a:r>
          </a:p>
          <a:p>
            <a:pPr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= 330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Ответ: 330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1652530" y="991401"/>
            <a:ext cx="9701270" cy="4957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endParaRPr lang="en-US" dirty="0" smtClean="0"/>
          </a:p>
          <a:p>
            <a:pPr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ОБРАТИ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Объект 9"/>
          <p:cNvSpPr txBox="1">
            <a:spLocks/>
          </p:cNvSpPr>
          <p:nvPr/>
        </p:nvSpPr>
        <p:spPr>
          <a:xfrm>
            <a:off x="832254" y="1548765"/>
            <a:ext cx="10280768" cy="457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Применяя свойство 2 при решении уравнений:</a:t>
            </a:r>
            <a:endParaRPr lang="ru-RU" sz="1600" dirty="0" smtClean="0">
              <a:solidFill>
                <a:srgbClr val="004780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endParaRPr lang="ru-RU" dirty="0">
              <a:solidFill>
                <a:srgbClr val="004780"/>
              </a:solidFill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26442"/>
              </p:ext>
            </p:extLst>
          </p:nvPr>
        </p:nvGraphicFramePr>
        <p:xfrm>
          <a:off x="981884" y="2269373"/>
          <a:ext cx="9500465" cy="249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8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06086" y="1620983"/>
            <a:ext cx="8367915" cy="44203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Реши уравнения: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418" y="2350965"/>
            <a:ext cx="5619048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1197033" y="1587731"/>
            <a:ext cx="6899563" cy="458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ru-RU" sz="32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1) 54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ru-RU" sz="5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ru-RU" sz="3200" dirty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2</a:t>
            </a:r>
            <a:r>
              <a:rPr lang="ru-RU" sz="32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) – 42</a:t>
            </a:r>
            <a:endParaRPr lang="ru-RU" sz="3200" dirty="0">
              <a:solidFill>
                <a:srgbClr val="004780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404" y="1512917"/>
            <a:ext cx="8226598" cy="4528446"/>
          </a:xfrm>
        </p:spPr>
        <p:txBody>
          <a:bodyPr/>
          <a:lstStyle/>
          <a:p>
            <a:pPr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Реши уравнение: </a:t>
            </a:r>
          </a:p>
          <a:p>
            <a:pPr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0,37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– 8,92 = 0,38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x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– 3,59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378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КОММЕНТАРИЙ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4481"/>
            <a:ext cx="8400164" cy="448688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Чтобы решить это уравнение, можно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itchFamily="18" charset="0"/>
            </a:endParaRPr>
          </a:p>
          <a:p>
            <a:pPr indent="0">
              <a:buNone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обе его части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умножить на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100.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1630496" y="991402"/>
            <a:ext cx="9723304" cy="518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endParaRPr lang="ru-RU" sz="3600" dirty="0">
              <a:solidFill>
                <a:srgbClr val="00478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 txBox="1">
            <a:spLocks/>
          </p:cNvSpPr>
          <p:nvPr/>
        </p:nvSpPr>
        <p:spPr>
          <a:xfrm>
            <a:off x="1700981" y="-1"/>
            <a:ext cx="10953136" cy="681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77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902" y="1637607"/>
            <a:ext cx="8293100" cy="4403755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Ответ: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– 533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1700980" y="1151791"/>
            <a:ext cx="9652819" cy="502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3600" dirty="0">
              <a:solidFill>
                <a:srgbClr val="0047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ОБРАТИ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24" y="1521230"/>
            <a:ext cx="8603674" cy="450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В дальнейшем, при решении уравнений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свойство 2 можно применять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по желанию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.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1652530" y="1079653"/>
            <a:ext cx="9701269" cy="509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3600" dirty="0">
              <a:solidFill>
                <a:srgbClr val="00478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 txBox="1">
            <a:spLocks/>
          </p:cNvSpPr>
          <p:nvPr/>
        </p:nvSpPr>
        <p:spPr>
          <a:xfrm>
            <a:off x="1700981" y="-1"/>
            <a:ext cx="10953136" cy="681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5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ПОВТОРЕНИЕ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 txBox="1">
            <a:spLocks/>
          </p:cNvSpPr>
          <p:nvPr/>
        </p:nvSpPr>
        <p:spPr>
          <a:xfrm>
            <a:off x="952835" y="1466293"/>
            <a:ext cx="9652818" cy="118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 уравнения. В таблице найди буквы, соответствующие ответам, и составь слово:</a:t>
            </a:r>
          </a:p>
          <a:p>
            <a:pPr marL="0" indent="0">
              <a:spcBef>
                <a:spcPts val="1800"/>
              </a:spcBef>
              <a:buFont typeface="Wingdings 3" charset="2"/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710" y="2656231"/>
            <a:ext cx="3057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175" y="4375493"/>
            <a:ext cx="6200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25891" y="609600"/>
            <a:ext cx="18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 № 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98" y="1494443"/>
            <a:ext cx="9210502" cy="22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1066800" y="1546167"/>
            <a:ext cx="8207202" cy="449519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itchFamily="18" charset="0"/>
              </a:rPr>
              <a:t>ЧИСЛО</a:t>
            </a:r>
          </a:p>
          <a:p>
            <a:pPr marL="0" indent="0" algn="just">
              <a:buFontTx/>
              <a:buNone/>
              <a:defRPr/>
            </a:pPr>
            <a:endParaRPr lang="ru-RU" altLang="ru-RU" sz="16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8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АЛГОРИТМ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РЕШЕНИЯ УРАВНЕНИЯ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 txBox="1">
            <a:spLocks/>
          </p:cNvSpPr>
          <p:nvPr/>
        </p:nvSpPr>
        <p:spPr>
          <a:xfrm>
            <a:off x="1700981" y="-1"/>
            <a:ext cx="10953136" cy="681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/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1110777" y="1369753"/>
            <a:ext cx="9652819" cy="538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Решим уравнение:</a:t>
            </a:r>
          </a:p>
          <a:p>
            <a:pPr marL="0" indent="0">
              <a:buFont typeface="Wingdings 3" charset="2"/>
              <a:buNone/>
            </a:pP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777" y="1855885"/>
            <a:ext cx="7970739" cy="47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1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АЛГОРИТМ РЕШЕНИЯ УРАВНЕНИЯ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944523" y="1356320"/>
            <a:ext cx="9652819" cy="538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Решим уравнение:</a:t>
            </a:r>
            <a:r>
              <a:rPr lang="ru-RU" sz="2400" b="1" dirty="0" smtClean="0">
                <a:solidFill>
                  <a:srgbClr val="00478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 </a:t>
            </a:r>
            <a:endParaRPr lang="ru-RU" sz="2400" dirty="0" smtClean="0">
              <a:solidFill>
                <a:srgbClr val="004780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13" y="1936695"/>
            <a:ext cx="2976551" cy="4805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69" y="2018918"/>
            <a:ext cx="4752975" cy="809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03" y="2917061"/>
            <a:ext cx="2800350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169" y="3677673"/>
            <a:ext cx="32194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06086" y="1463041"/>
            <a:ext cx="8367915" cy="44203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47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Реши уравнения </a:t>
            </a:r>
            <a:r>
              <a:rPr lang="ru-RU" sz="2800" dirty="0" smtClean="0">
                <a:solidFill>
                  <a:srgbClr val="0047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алгоритму:</a:t>
            </a:r>
            <a:endParaRPr lang="ru-RU" sz="2800" dirty="0" smtClean="0"/>
          </a:p>
          <a:p>
            <a:pPr marL="0" indent="0" algn="just">
              <a:buNone/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  <a:defRPr/>
            </a:pPr>
            <a:endParaRPr lang="ru-RU" alt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0842" y="3023127"/>
            <a:ext cx="8353540" cy="2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082" y="1424711"/>
            <a:ext cx="8739060" cy="8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79" y="1619914"/>
            <a:ext cx="157142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06086" y="1463041"/>
            <a:ext cx="8367915" cy="44203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Вспомни пройденный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материал. Найди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значения выражений, записывая все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действия: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 algn="just">
              <a:buNone/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  <a:defRPr/>
            </a:pPr>
            <a:endParaRPr lang="ru-RU" alt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086" y="3042341"/>
            <a:ext cx="8927870" cy="16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2311" y="1494963"/>
            <a:ext cx="22288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23633" y="1553152"/>
            <a:ext cx="222885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kern="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009" y="1494963"/>
            <a:ext cx="2313454" cy="1486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1)  – 129,7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2)  3,9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18" y="1527693"/>
            <a:ext cx="8999398" cy="40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 noChangeArrowheads="1"/>
          </p:cNvSpPr>
          <p:nvPr>
            <p:ph idx="1"/>
          </p:nvPr>
        </p:nvSpPr>
        <p:spPr>
          <a:xfrm>
            <a:off x="677334" y="1587731"/>
            <a:ext cx="8596668" cy="445363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Свойство 1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 Если какое-нибудь слагаемое перенести из одной части уравнения в другую, изменив при этом его знак на противоположный, то получим уравнение, имеющее те же корни, что и данное.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96678"/>
            <a:ext cx="9047129" cy="16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ТЕОРЕТИЧЕСКИЙ МАТЕРИАЛ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35" y="2071691"/>
            <a:ext cx="516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Слагаемое, содержащее х, переносим в левую часть и меняем знак на противоположный.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Слагаемое, не содержащее х, переносим в правую часть и меняем знак на противоположный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9" y="1429376"/>
            <a:ext cx="24574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30" y="57634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906086" y="1620983"/>
            <a:ext cx="8367915" cy="44203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Реши уравнения: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6783" y="2416875"/>
            <a:ext cx="5228571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ПРОВЕРЬ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975668" y="1541561"/>
            <a:ext cx="2230438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ru-RU" kern="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4348" y="1514776"/>
                <a:ext cx="1927131" cy="2600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1)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– 4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2</a:t>
                </a:r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)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–</a:t>
                </a:r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>
                  <a:spcBef>
                    <a:spcPts val="750"/>
                  </a:spcBef>
                </a:pP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3</a:t>
                </a:r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)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330</a:t>
                </a:r>
              </a:p>
              <a:p>
                <a:pPr>
                  <a:spcBef>
                    <a:spcPts val="1200"/>
                  </a:spcBef>
                </a:pP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4</a:t>
                </a:r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) – 22,5</a:t>
                </a:r>
                <a:endParaRPr lang="ru-RU" sz="3200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48" y="1514776"/>
                <a:ext cx="1927131" cy="2600968"/>
              </a:xfrm>
              <a:prstGeom prst="rect">
                <a:avLst/>
              </a:prstGeom>
              <a:blipFill>
                <a:blip r:embed="rId2"/>
                <a:stretch>
                  <a:fillRect l="-7911" t="-3044" r="-759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</TotalTime>
  <Words>854</Words>
  <Application>Microsoft Office PowerPoint</Application>
  <PresentationFormat>Широкоэкранный</PresentationFormat>
  <Paragraphs>157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Bookman Old Style</vt:lpstr>
      <vt:lpstr>Cambria Math</vt:lpstr>
      <vt:lpstr>Symbol</vt:lpstr>
      <vt:lpstr>Times New Roman</vt:lpstr>
      <vt:lpstr>Trebuchet MS</vt:lpstr>
      <vt:lpstr>Wingdings</vt:lpstr>
      <vt:lpstr>Wingdings 3</vt:lpstr>
      <vt:lpstr>Аспект</vt:lpstr>
      <vt:lpstr>Решение уравнений.</vt:lpstr>
      <vt:lpstr>ПОВТОРЕНИЕ</vt:lpstr>
      <vt:lpstr>ПРОВЕРЬ СЕБЯ:</vt:lpstr>
      <vt:lpstr>ТЕОРЕТИЧЕСКИЙ МАТЕРИАЛ</vt:lpstr>
      <vt:lpstr>ТЕОРЕТИЧЕСКИЙ МАТЕРИАЛ</vt:lpstr>
      <vt:lpstr>ТЕОРЕТИЧЕСКИЙ МАТЕРИАЛ</vt:lpstr>
      <vt:lpstr>ТЕОРЕТИЧЕСКИЙ МАТЕРИАЛ</vt:lpstr>
      <vt:lpstr> ПРАКТИКА</vt:lpstr>
      <vt:lpstr>ПРОВЕРЬ СЕБЯ:</vt:lpstr>
      <vt:lpstr> ПРАКТИКА</vt:lpstr>
      <vt:lpstr>ПРОВЕРЬ СЕБЯ:</vt:lpstr>
      <vt:lpstr>ПОВТОРЕНИЕ</vt:lpstr>
      <vt:lpstr>ПОВТОРЕНИЕ</vt:lpstr>
      <vt:lpstr>ПОВТОРЕНИЕ</vt:lpstr>
      <vt:lpstr>ПРОВЕРЬ СЕБЯ:</vt:lpstr>
      <vt:lpstr> ПРАКТИКА</vt:lpstr>
      <vt:lpstr>ПРОВЕРЬ СЕБЯ:</vt:lpstr>
      <vt:lpstr> ПРАКТИКА</vt:lpstr>
      <vt:lpstr> ПРАКТИКА</vt:lpstr>
      <vt:lpstr>ПРОВЕРЬ СЕБЯ:</vt:lpstr>
      <vt:lpstr>ПОВТОРЕНИЕ </vt:lpstr>
      <vt:lpstr>ПРОВЕРЬ СЕБЯ: </vt:lpstr>
      <vt:lpstr>ТЕОРЕТИЧЕСКИЙ МАТЕРИАЛ</vt:lpstr>
      <vt:lpstr>ТЕОРЕТИЧЕСКИЙ МАТЕРИАЛ</vt:lpstr>
      <vt:lpstr>ТЕОРЕТИЧЕСКИЙ МАТЕРИАЛ</vt:lpstr>
      <vt:lpstr>АЛГОРИТМ РЕШЕНИЯ УРАВНЕНИЯ</vt:lpstr>
      <vt:lpstr> ПРАКТИКА</vt:lpstr>
      <vt:lpstr>ПРОВЕРЬ СЕБЯ:</vt:lpstr>
      <vt:lpstr>АЛГОРИТМ РЕШЕНИЯ УРАВНЕНИЯ</vt:lpstr>
      <vt:lpstr>ПРАКТИКА</vt:lpstr>
      <vt:lpstr>ПРОВЕРЬ СЕБЯ:</vt:lpstr>
      <vt:lpstr>ОБРАТИ ВНИМАНИЕ!</vt:lpstr>
      <vt:lpstr> ПРАКТИКА</vt:lpstr>
      <vt:lpstr>ПРОВЕРЬ СЕБЯ:</vt:lpstr>
      <vt:lpstr>ПРАКТИКА</vt:lpstr>
      <vt:lpstr>КОММЕНТАРИЙ УЧИТЕЛЯ:</vt:lpstr>
      <vt:lpstr>ПРОВЕРЬ СЕБЯ:</vt:lpstr>
      <vt:lpstr>ОБРАТИ ВНИМАНИЕ!</vt:lpstr>
      <vt:lpstr>ПОВТОРЕНИЕ </vt:lpstr>
      <vt:lpstr>ПРОВЕРЬ СЕБЯ:</vt:lpstr>
      <vt:lpstr>АЛГОРИТМ РЕШЕНИЯ УРАВНЕНИЯ</vt:lpstr>
      <vt:lpstr>АЛГОРИТМ РЕШЕНИЯ УРАВНЕНИЯ</vt:lpstr>
      <vt:lpstr> ПРАКТИКА</vt:lpstr>
      <vt:lpstr>ПРОВЕРЬ СЕБЯ:</vt:lpstr>
      <vt:lpstr> ПРАКТИКА</vt:lpstr>
      <vt:lpstr>ПРОВЕРЬ СЕБЯ: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уравнений. Свойства уравнений.</dc:title>
  <dc:creator>Екатерина</dc:creator>
  <cp:lastModifiedBy>Екатерина</cp:lastModifiedBy>
  <cp:revision>44</cp:revision>
  <dcterms:created xsi:type="dcterms:W3CDTF">2022-03-03T11:42:37Z</dcterms:created>
  <dcterms:modified xsi:type="dcterms:W3CDTF">2022-03-15T02:16:47Z</dcterms:modified>
</cp:coreProperties>
</file>