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73" r:id="rId3"/>
    <p:sldId id="258" r:id="rId4"/>
    <p:sldId id="281" r:id="rId5"/>
    <p:sldId id="259" r:id="rId6"/>
    <p:sldId id="260" r:id="rId7"/>
    <p:sldId id="261" r:id="rId8"/>
    <p:sldId id="262" r:id="rId9"/>
    <p:sldId id="274" r:id="rId10"/>
    <p:sldId id="264" r:id="rId11"/>
    <p:sldId id="266" r:id="rId12"/>
    <p:sldId id="271" r:id="rId13"/>
    <p:sldId id="280" r:id="rId14"/>
    <p:sldId id="277" r:id="rId15"/>
    <p:sldId id="279" r:id="rId16"/>
    <p:sldId id="272" r:id="rId17"/>
    <p:sldId id="269" r:id="rId18"/>
    <p:sldId id="283" r:id="rId19"/>
    <p:sldId id="284" r:id="rId20"/>
    <p:sldId id="285" r:id="rId21"/>
    <p:sldId id="286" r:id="rId22"/>
    <p:sldId id="282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3878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802469135802469E-2"/>
          <c:y val="2.8933095519994935E-2"/>
          <c:w val="0.85812882764654419"/>
          <c:h val="0.936347189856011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3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4-4FC2-94A6-2B5A9A833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0.43875</cdr:x>
      <cdr:y>0.06144</cdr:y>
    </cdr:from>
    <cdr:to>
      <cdr:x>0.8325</cdr:x>
      <cdr:y>0.15987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0744" y="269701"/>
          <a:ext cx="32403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пресная вода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0.69999</cdr:x>
      <cdr:y>0.73752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 flipV="1">
          <a:off x="5760640" y="3237310"/>
          <a:ext cx="2468960" cy="1152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dirty="0"/>
            <a:t>с</a:t>
          </a:r>
          <a:r>
            <a:rPr lang="ru-RU" sz="3200" dirty="0" smtClean="0"/>
            <a:t>олёная вода</a:t>
          </a:r>
          <a:endParaRPr lang="ru-RU" sz="3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1D3D2-BFF7-4A58-A190-4874D51E365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28EC7-420D-4F13-84C8-3E4FA5C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3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8EC7-420D-4F13-84C8-3E4FA5C344D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5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D45BF6-E539-4956-9CDA-4D61092E36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6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8EFCEB-D6F3-4F94-B940-A9BB291BAF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9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6CF4C1-5C3D-42AB-B977-E842EDECBA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7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28800"/>
            <a:ext cx="7851648" cy="237626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Окружающий мир 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7416824" cy="158417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3 класс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0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79715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Вывод: </a:t>
            </a:r>
            <a:r>
              <a:rPr lang="ru-RU" sz="3600" b="1" i="1" dirty="0" smtClean="0"/>
              <a:t>для большинства животных вода это не только еда, но и дом.</a:t>
            </a:r>
            <a:endParaRPr lang="ru-RU" sz="3600" b="1" i="1" dirty="0"/>
          </a:p>
        </p:txBody>
      </p:sp>
      <p:pic>
        <p:nvPicPr>
          <p:cNvPr id="6" name="Picture 11" descr="iCAFMWI3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45598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CAF16GTJ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8" y="1643063"/>
            <a:ext cx="4392612" cy="2633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8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Где и для чего человек использует воду?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27784" y="1739655"/>
            <a:ext cx="3811910" cy="293058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средство гигиены;</a:t>
            </a:r>
          </a:p>
          <a:p>
            <a:r>
              <a:rPr lang="ru-RU" dirty="0" smtClean="0"/>
              <a:t>употребляем в пищу;</a:t>
            </a:r>
          </a:p>
          <a:p>
            <a:r>
              <a:rPr lang="ru-RU" dirty="0"/>
              <a:t>в</a:t>
            </a:r>
            <a:r>
              <a:rPr lang="ru-RU" dirty="0" smtClean="0"/>
              <a:t> промышленности;</a:t>
            </a:r>
          </a:p>
          <a:p>
            <a:r>
              <a:rPr lang="ru-RU" dirty="0"/>
              <a:t>д</a:t>
            </a:r>
            <a:r>
              <a:rPr lang="ru-RU" dirty="0" smtClean="0"/>
              <a:t>ля выработки электроэнергии;</a:t>
            </a:r>
          </a:p>
          <a:p>
            <a:r>
              <a:rPr lang="ru-RU" dirty="0"/>
              <a:t>с</a:t>
            </a:r>
            <a:r>
              <a:rPr lang="ru-RU" dirty="0" smtClean="0"/>
              <a:t>редство передвижения;</a:t>
            </a:r>
          </a:p>
          <a:p>
            <a:r>
              <a:rPr lang="ru-RU" dirty="0"/>
              <a:t>д</a:t>
            </a:r>
            <a:r>
              <a:rPr lang="ru-RU" dirty="0" smtClean="0"/>
              <a:t>ля оздоровления;</a:t>
            </a:r>
          </a:p>
          <a:p>
            <a:r>
              <a:rPr lang="ru-RU" dirty="0"/>
              <a:t>д</a:t>
            </a:r>
            <a:r>
              <a:rPr lang="ru-RU" dirty="0" smtClean="0"/>
              <a:t>ля развлечения;</a:t>
            </a:r>
          </a:p>
          <a:p>
            <a:endParaRPr lang="ru-RU" dirty="0"/>
          </a:p>
        </p:txBody>
      </p:sp>
      <p:pic>
        <p:nvPicPr>
          <p:cNvPr id="3074" name="Picture 2" descr="http://im3-tub-ru.yandex.net/i?id=182436530-2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9" y="1578429"/>
            <a:ext cx="2109536" cy="15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8-tub-ru.yandex.net/i?id=78794320-2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8207"/>
            <a:ext cx="1565285" cy="16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rendoff.com.ua/images/records/253/253_0004_60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6243"/>
          <a:stretch/>
        </p:blipFill>
        <p:spPr bwMode="auto">
          <a:xfrm>
            <a:off x="6380819" y="4909119"/>
            <a:ext cx="2466945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082.radikal.ru/0905/50/4e0878269e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123459"/>
            <a:ext cx="2340171" cy="15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8-tub-ru.yandex.net/i?id=288733978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9" y="3355376"/>
            <a:ext cx="1980039" cy="14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7-tub-ru.yandex.net/i?id=422863476-55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74" y="4909119"/>
            <a:ext cx="2903172" cy="17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mosvodokanal.ru/upload/abc/%D0%9F%D0%BB%D0%BE%D1%82%D0%B8%D0%BD%D0%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91743"/>
            <a:ext cx="3045546" cy="17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Запасы пресной воды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603781"/>
              </p:ext>
            </p:extLst>
          </p:nvPr>
        </p:nvGraphicFramePr>
        <p:xfrm>
          <a:off x="755576" y="191683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06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67887"/>
              </p:ext>
            </p:extLst>
          </p:nvPr>
        </p:nvGraphicFramePr>
        <p:xfrm>
          <a:off x="107501" y="548681"/>
          <a:ext cx="8784978" cy="6029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660">
                  <a:extLst>
                    <a:ext uri="{9D8B030D-6E8A-4147-A177-3AD203B41FA5}">
                      <a16:colId xmlns:a16="http://schemas.microsoft.com/office/drawing/2014/main" val="142793618"/>
                    </a:ext>
                  </a:extLst>
                </a:gridCol>
                <a:gridCol w="3485234">
                  <a:extLst>
                    <a:ext uri="{9D8B030D-6E8A-4147-A177-3AD203B41FA5}">
                      <a16:colId xmlns:a16="http://schemas.microsoft.com/office/drawing/2014/main" val="898974688"/>
                    </a:ext>
                  </a:extLst>
                </a:gridCol>
                <a:gridCol w="2196542">
                  <a:extLst>
                    <a:ext uri="{9D8B030D-6E8A-4147-A177-3AD203B41FA5}">
                      <a16:colId xmlns:a16="http://schemas.microsoft.com/office/drawing/2014/main" val="2949803571"/>
                    </a:ext>
                  </a:extLst>
                </a:gridCol>
                <a:gridCol w="2196542">
                  <a:extLst>
                    <a:ext uri="{9D8B030D-6E8A-4147-A177-3AD203B41FA5}">
                      <a16:colId xmlns:a16="http://schemas.microsoft.com/office/drawing/2014/main" val="2466940871"/>
                    </a:ext>
                  </a:extLst>
                </a:gridCol>
              </a:tblGrid>
              <a:tr h="324321"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Место  наводнения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Причина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Ущерб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extLst>
                  <a:ext uri="{0D108BD9-81ED-4DB2-BD59-A6C34878D82A}">
                    <a16:rowId xmlns:a16="http://schemas.microsoft.com/office/drawing/2014/main" val="1111115688"/>
                  </a:ext>
                </a:extLst>
              </a:tr>
              <a:tr h="1328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2012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г. Крымск, Краснодарский край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200" dirty="0">
                          <a:effectLst/>
                        </a:rPr>
                        <a:t>	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Наводнение, вызванное проливными дождями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Экологическая катастрофа-нефтепродукты попали в реку Адагум,. Унесло жизни 171 чел., пострадали  34 тыс. чел.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Ущерб- 20 млрд. рублей.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extLst>
                  <a:ext uri="{0D108BD9-81ED-4DB2-BD59-A6C34878D82A}">
                    <a16:rowId xmlns:a16="http://schemas.microsoft.com/office/drawing/2014/main" val="1524490449"/>
                  </a:ext>
                </a:extLst>
              </a:tr>
              <a:tr h="1166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2013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Амурская область, бассейн реки Амур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Наводнение вызвано проливными дождями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зоне затопления оказалось  около 190 тыс. человек, разрушены сотни километров дорог. Ущерб – более 527 млрд. рублей.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extLst>
                  <a:ext uri="{0D108BD9-81ED-4DB2-BD59-A6C34878D82A}">
                    <a16:rowId xmlns:a16="http://schemas.microsoft.com/office/drawing/2014/main" val="3078839899"/>
                  </a:ext>
                </a:extLst>
              </a:tr>
              <a:tr h="699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2014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Краснодарский край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Шторм на Азовском море  повысил уровень рек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зоне затопления попал 31 </a:t>
                      </a:r>
                      <a:r>
                        <a:rPr lang="ru-RU" sz="1200" dirty="0" err="1">
                          <a:effectLst/>
                        </a:rPr>
                        <a:t>населенный</a:t>
                      </a:r>
                      <a:r>
                        <a:rPr lang="ru-RU" sz="1200" dirty="0">
                          <a:effectLst/>
                        </a:rPr>
                        <a:t> пункт. Пострадало 7,5 тыс. человек.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extLst>
                  <a:ext uri="{0D108BD9-81ED-4DB2-BD59-A6C34878D82A}">
                    <a16:rowId xmlns:a16="http://schemas.microsoft.com/office/drawing/2014/main" val="2150866765"/>
                  </a:ext>
                </a:extLst>
              </a:tr>
              <a:tr h="699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2016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Приморский край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Тайфун «Лайонрок»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Затоплены 170 </a:t>
                      </a:r>
                      <a:r>
                        <a:rPr lang="ru-RU" sz="1200" dirty="0" err="1">
                          <a:effectLst/>
                        </a:rPr>
                        <a:t>населенных</a:t>
                      </a:r>
                      <a:r>
                        <a:rPr lang="ru-RU" sz="1200" dirty="0">
                          <a:effectLst/>
                        </a:rPr>
                        <a:t> пунктов.  Ущерб – более 15 тыс. домовладениям.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extLst>
                  <a:ext uri="{0D108BD9-81ED-4DB2-BD59-A6C34878D82A}">
                    <a16:rowId xmlns:a16="http://schemas.microsoft.com/office/drawing/2014/main" val="4206493923"/>
                  </a:ext>
                </a:extLst>
              </a:tr>
              <a:tr h="699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2017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Ставропольский край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Сильные дожди, не расчищенные русла рек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Пострадало 5 тыс. человек.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Ущерб-  2,3 млрд. рублей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extLst>
                  <a:ext uri="{0D108BD9-81ED-4DB2-BD59-A6C34878D82A}">
                    <a16:rowId xmlns:a16="http://schemas.microsoft.com/office/drawing/2014/main" val="44300926"/>
                  </a:ext>
                </a:extLst>
              </a:tr>
              <a:tr h="1111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2019 год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Иркутская область, г. Тулун, река Ия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Затяжные ливневые дожди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зоне паводка оказалось 109 </a:t>
                      </a:r>
                      <a:r>
                        <a:rPr lang="ru-RU" sz="1200" dirty="0" err="1">
                          <a:effectLst/>
                        </a:rPr>
                        <a:t>населенных</a:t>
                      </a:r>
                      <a:r>
                        <a:rPr lang="ru-RU" sz="1200" dirty="0">
                          <a:effectLst/>
                        </a:rPr>
                        <a:t> пунктов. Уничтожено 5,4 тыс. жилых домов.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Ущерб- 31, 2 </a:t>
                      </a:r>
                      <a:r>
                        <a:rPr lang="ru-RU" sz="1200" dirty="0" err="1">
                          <a:effectLst/>
                        </a:rPr>
                        <a:t>млрд.рублей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28" marR="59228" marT="0" marB="0"/>
                </a:tc>
                <a:extLst>
                  <a:ext uri="{0D108BD9-81ED-4DB2-BD59-A6C34878D82A}">
                    <a16:rowId xmlns:a16="http://schemas.microsoft.com/office/drawing/2014/main" val="72647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38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12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898900" cy="2376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3212976"/>
            <a:ext cx="3610744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Bef>
                <a:spcPts val="1875"/>
              </a:spcBef>
              <a:spcAft>
                <a:spcPts val="1000"/>
              </a:spcAft>
            </a:pPr>
            <a:r>
              <a:rPr lang="ru-RU" b="1" dirty="0">
                <a:solidFill>
                  <a:srgbClr val="343B4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Амурская область, 2013 год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48" y="702058"/>
            <a:ext cx="4210050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35731" y="3168792"/>
            <a:ext cx="332828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5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Краснодарский край, 2014 год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rkutsk Oblast (2019-07-19) 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67" y="3594550"/>
            <a:ext cx="400177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965709" y="6171778"/>
            <a:ext cx="3152145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Иркутская область, 2019 год</a:t>
            </a:r>
          </a:p>
        </p:txBody>
      </p:sp>
    </p:spTree>
    <p:extLst>
      <p:ext uri="{BB962C8B-B14F-4D97-AF65-F5344CB8AC3E}">
        <p14:creationId xmlns:p14="http://schemas.microsoft.com/office/powerpoint/2010/main" val="9293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сложной ситуации помощь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приходила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не только к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людям, 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но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 к животным. </a:t>
            </a:r>
          </a:p>
        </p:txBody>
      </p:sp>
      <p:pic>
        <p:nvPicPr>
          <p:cNvPr id="8202" name="Picture 10" descr="4018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988" y="1600200"/>
            <a:ext cx="3881437" cy="2185988"/>
          </a:xfrm>
        </p:spPr>
      </p:pic>
      <p:pic>
        <p:nvPicPr>
          <p:cNvPr id="8205" name="Picture 13" descr="26AF318ECDD63C5D8C8833CFCC36_h498_w598_m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6025" y="3962400"/>
            <a:ext cx="3281363" cy="2187575"/>
          </a:xfrm>
          <a:ln/>
        </p:spPr>
      </p:pic>
      <p:pic>
        <p:nvPicPr>
          <p:cNvPr id="8208" name="Picture 16" descr="A3B3D658E843589BFB580522E278E_h498_w598_m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41910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7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8439472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Много меня - пропал бы мир,</a:t>
            </a:r>
            <a:br>
              <a:rPr lang="ru-RU" dirty="0"/>
            </a:br>
            <a:r>
              <a:rPr lang="ru-RU" dirty="0"/>
              <a:t>Мало меня - пропал бы </a:t>
            </a:r>
            <a:r>
              <a:rPr lang="ru-RU" dirty="0" smtClean="0"/>
              <a:t>мир.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</a:p>
        </p:txBody>
      </p:sp>
      <p:pic>
        <p:nvPicPr>
          <p:cNvPr id="6" name="Picture 2" descr="D:\Документы\Картинки\Сканер\Фото\FIL2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509"/>
            <a:ext cx="9144000" cy="485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5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ont.by/webroot/delivery/images/kanoe_08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288"/>
            <a:ext cx="9144000" cy="56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8887" y="-130614"/>
            <a:ext cx="4776227" cy="69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800" y="624840"/>
            <a:ext cx="777240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0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96200" cy="2204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Много </a:t>
            </a:r>
            <a:r>
              <a:rPr lang="ru-RU" dirty="0"/>
              <a:t>меня - пропал бы мир,</a:t>
            </a:r>
            <a:br>
              <a:rPr lang="ru-RU" dirty="0"/>
            </a:br>
            <a:r>
              <a:rPr lang="ru-RU" dirty="0"/>
              <a:t>Мало меня - пропал бы </a:t>
            </a:r>
            <a:r>
              <a:rPr lang="ru-RU" dirty="0" smtClean="0"/>
              <a:t>мир.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</a:p>
        </p:txBody>
      </p:sp>
      <p:pic>
        <p:nvPicPr>
          <p:cNvPr id="6" name="Picture 2" descr="D:\Документы\Картинки\Сканер\Фото\FIL2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98509"/>
            <a:ext cx="9144000" cy="485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4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10" y="0"/>
            <a:ext cx="5437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2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799" y="579119"/>
            <a:ext cx="777240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4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Вода – условие жизни на земле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136815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2800" i="1" dirty="0" smtClean="0"/>
              <a:t>Вода – «сама жизнь, </a:t>
            </a:r>
          </a:p>
          <a:p>
            <a:pPr marL="0" indent="0" algn="r">
              <a:buNone/>
            </a:pPr>
            <a:r>
              <a:rPr lang="ru-RU" sz="2800" i="1" dirty="0" smtClean="0"/>
              <a:t>ты  самое большое богатство на свете…»</a:t>
            </a:r>
          </a:p>
          <a:p>
            <a:pPr marL="0" indent="0" algn="r">
              <a:buNone/>
            </a:pPr>
            <a:r>
              <a:rPr lang="ru-RU" sz="2800" i="1" dirty="0" smtClean="0"/>
              <a:t>А. </a:t>
            </a:r>
            <a:r>
              <a:rPr lang="ru-RU" sz="2800" i="1" dirty="0" err="1" smtClean="0"/>
              <a:t>Сент</a:t>
            </a:r>
            <a:r>
              <a:rPr lang="ru-RU" sz="2800" i="1" dirty="0" smtClean="0"/>
              <a:t> -</a:t>
            </a:r>
            <a:r>
              <a:rPr lang="ru-RU" sz="2800" i="1" dirty="0"/>
              <a:t>Э</a:t>
            </a:r>
            <a:r>
              <a:rPr lang="ru-RU" sz="2800" i="1" dirty="0" smtClean="0"/>
              <a:t>кзюпери</a:t>
            </a:r>
            <a:endParaRPr lang="ru-RU" sz="2800" i="1" dirty="0"/>
          </a:p>
        </p:txBody>
      </p:sp>
      <p:pic>
        <p:nvPicPr>
          <p:cNvPr id="4" name="Picture 5" descr="MPj040334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6204"/>
            <a:ext cx="9144000" cy="402306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r.aXel\Desktop\1250760428_1228376280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4388"/>
            <a:ext cx="9144000" cy="58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332656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Вода – условие жизни на земле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136815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2800" i="1" dirty="0" smtClean="0"/>
              <a:t>Вода – «сама жизнь, </a:t>
            </a:r>
          </a:p>
          <a:p>
            <a:pPr marL="0" indent="0" algn="r">
              <a:buNone/>
            </a:pPr>
            <a:r>
              <a:rPr lang="ru-RU" sz="2800" i="1" dirty="0" smtClean="0"/>
              <a:t>ты  самое большое богатство на свете…»</a:t>
            </a:r>
          </a:p>
          <a:p>
            <a:pPr marL="0" indent="0" algn="r">
              <a:buNone/>
            </a:pPr>
            <a:r>
              <a:rPr lang="ru-RU" sz="2800" i="1" dirty="0" smtClean="0"/>
              <a:t>А. </a:t>
            </a:r>
            <a:r>
              <a:rPr lang="ru-RU" sz="2800" i="1" dirty="0" err="1" smtClean="0"/>
              <a:t>Сент</a:t>
            </a:r>
            <a:r>
              <a:rPr lang="ru-RU" sz="2800" i="1" dirty="0" smtClean="0"/>
              <a:t> -</a:t>
            </a:r>
            <a:r>
              <a:rPr lang="ru-RU" sz="2800" i="1" dirty="0"/>
              <a:t>Э</a:t>
            </a:r>
            <a:r>
              <a:rPr lang="ru-RU" sz="2800" i="1" dirty="0" smtClean="0"/>
              <a:t>кзюпери</a:t>
            </a:r>
            <a:endParaRPr lang="ru-RU" sz="2800" i="1" dirty="0"/>
          </a:p>
        </p:txBody>
      </p:sp>
      <p:pic>
        <p:nvPicPr>
          <p:cNvPr id="4" name="Picture 5" descr="MPj040334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6204"/>
            <a:ext cx="9144000" cy="402306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073008" cy="18188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Вопросы для обсуждения на уроке: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Почему вода является главным условием жизни на Земле?</a:t>
            </a:r>
          </a:p>
          <a:p>
            <a:pPr lvl="0"/>
            <a:r>
              <a:rPr lang="ru-RU" dirty="0"/>
              <a:t>От чего зависит многообразие растений в разных частях Земли?</a:t>
            </a:r>
          </a:p>
          <a:p>
            <a:pPr lvl="0"/>
            <a:r>
              <a:rPr lang="ru-RU" dirty="0"/>
              <a:t>Для каких животных вода –среда обитания?</a:t>
            </a:r>
          </a:p>
          <a:p>
            <a:pPr lvl="0"/>
            <a:r>
              <a:rPr lang="ru-RU" dirty="0"/>
              <a:t>Где и для чего человек использует воду?</a:t>
            </a:r>
          </a:p>
          <a:p>
            <a:pPr lvl="0"/>
            <a:r>
              <a:rPr lang="ru-RU" dirty="0"/>
              <a:t>Представляет ли вода угрозу жизни для людей?</a:t>
            </a:r>
          </a:p>
          <a:p>
            <a:pPr lvl="0"/>
            <a:r>
              <a:rPr lang="ru-RU" dirty="0"/>
              <a:t>Что должны делать люди, чтобы сберечь запасы пресно воды?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23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4718" y="5083442"/>
            <a:ext cx="8229600" cy="1153869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/>
              <a:t>Какие условия жизни на земле вытекают из этих фактов?</a:t>
            </a:r>
            <a:br>
              <a:rPr lang="ru-RU" sz="2400" b="1" dirty="0" smtClean="0"/>
            </a:br>
            <a:r>
              <a:rPr lang="ru-RU" sz="2000" i="1" dirty="0" smtClean="0"/>
              <a:t>Учебник с. 23 , 1-ый абзац</a:t>
            </a:r>
            <a:endParaRPr lang="ru-RU" sz="2000" i="1" dirty="0"/>
          </a:p>
        </p:txBody>
      </p:sp>
      <p:grpSp>
        <p:nvGrpSpPr>
          <p:cNvPr id="11" name="Группа 3"/>
          <p:cNvGrpSpPr>
            <a:grpSpLocks/>
          </p:cNvGrpSpPr>
          <p:nvPr/>
        </p:nvGrpSpPr>
        <p:grpSpPr bwMode="auto">
          <a:xfrm>
            <a:off x="4572001" y="1386697"/>
            <a:ext cx="3816424" cy="2834392"/>
            <a:chOff x="642910" y="215879"/>
            <a:chExt cx="7858180" cy="6655980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642910" y="215879"/>
              <a:ext cx="7858180" cy="6655980"/>
            </a:xfrm>
            <a:prstGeom prst="rect">
              <a:avLst/>
            </a:prstGeom>
            <a:solidFill>
              <a:srgbClr val="0066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pic>
          <p:nvPicPr>
            <p:cNvPr id="13" name="Picture 9" descr="Б8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9" y="215879"/>
              <a:ext cx="4146443" cy="378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0" descr="3 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60" y="1196918"/>
            <a:ext cx="3280141" cy="321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1560" y="4437112"/>
            <a:ext cx="3753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Вода занимает ¾ поверхности земного шара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2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Кому нужна вода?</a:t>
            </a:r>
            <a:endParaRPr lang="ru-RU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172089" y="2136085"/>
            <a:ext cx="23042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76345" y="2132856"/>
            <a:ext cx="2327903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67187" y="2132856"/>
            <a:ext cx="104813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3528" y="32849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растениям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19872" y="3789041"/>
            <a:ext cx="274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ж</a:t>
            </a:r>
            <a:r>
              <a:rPr lang="ru-RU" sz="3200" b="1" dirty="0" smtClean="0"/>
              <a:t>ивотным 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31912" y="3352636"/>
            <a:ext cx="215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человеку</a:t>
            </a:r>
            <a:endParaRPr lang="ru-RU" sz="3200" b="1" dirty="0"/>
          </a:p>
        </p:txBody>
      </p:sp>
      <p:pic>
        <p:nvPicPr>
          <p:cNvPr id="1026" name="Picture 2" descr="http://im2-tub-ru.yandex.net/i?id=8584775-4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2" y="4470377"/>
            <a:ext cx="2814995" cy="19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8-tub-ru.yandex.net/i?id=157143415-2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97" y="4333528"/>
            <a:ext cx="1899307" cy="206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3-tub-ru.yandex.net/i?id=44141351-7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99" y="4482332"/>
            <a:ext cx="2676270" cy="200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Вода входит в состав любого живого организма.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4114800" cy="3824294"/>
          </a:xfrm>
        </p:spPr>
        <p:txBody>
          <a:bodyPr/>
          <a:lstStyle/>
          <a:p>
            <a:r>
              <a:rPr lang="ru-RU" dirty="0" smtClean="0"/>
              <a:t>В теле животных – более половины массы тела.</a:t>
            </a:r>
            <a:endParaRPr lang="ru-RU" dirty="0"/>
          </a:p>
        </p:txBody>
      </p:sp>
      <p:pic>
        <p:nvPicPr>
          <p:cNvPr id="5" name="Рисунок 4" descr="3059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1" y="1214422"/>
            <a:ext cx="3429024" cy="5148684"/>
          </a:xfrm>
          <a:prstGeom prst="rect">
            <a:avLst/>
          </a:prstGeom>
        </p:spPr>
      </p:pic>
      <p:pic>
        <p:nvPicPr>
          <p:cNvPr id="6" name="Рисунок 5" descr="post-13-12149331768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14422"/>
            <a:ext cx="3402295" cy="5143536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2652706"/>
            <a:ext cx="4114800" cy="38242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Тело медузы – 90-95% воды.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62000" y="2805106"/>
            <a:ext cx="4114800" cy="38242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Тело человека на 2/3 состоит из воды.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1220404819_sc_56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214422"/>
            <a:ext cx="3214711" cy="518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8" grpId="0" build="p"/>
      <p:bldP spid="8" grpId="1" build="p"/>
      <p:bldP spid="9" grpId="0" build="p"/>
      <p:bldP spid="9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От чего зависит многообразие растений в разных частях Земли?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3368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с. 24 -  рассмотреть иллюстрации, сделать вывод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07707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Вывод</a:t>
            </a:r>
            <a:r>
              <a:rPr lang="ru-RU" sz="3200" dirty="0" smtClean="0"/>
              <a:t>: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чем больше воды  и тепла на участке суши, тем богаче растительность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76313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374261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</a:rPr>
              <a:t>Жители мирового океана</a:t>
            </a:r>
          </a:p>
        </p:txBody>
      </p:sp>
      <p:pic>
        <p:nvPicPr>
          <p:cNvPr id="2056" name="Picture 8" descr="iCAF16GTJ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2364" y="4063007"/>
            <a:ext cx="3507233" cy="21022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CA1TM62C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1250252"/>
            <a:ext cx="2880246" cy="21410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iCAFMWI3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3" y="4052017"/>
            <a:ext cx="3207467" cy="22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-10906155" y="3000578"/>
            <a:ext cx="119213" cy="27242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плактон</a:t>
            </a:r>
            <a:endParaRPr lang="ru-RU" dirty="0"/>
          </a:p>
        </p:txBody>
      </p:sp>
      <p:pic>
        <p:nvPicPr>
          <p:cNvPr id="1026" name="Picture 2" descr="https://vsegda-pomnim.com/uploads/posts/2022-04/1651032034_32-vsegda-pomnim-com-p-plankton-v-more-foto-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4474"/>
            <a:ext cx="3167257" cy="21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1961" y="352276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3725" y="3475587"/>
            <a:ext cx="154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земноводные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323912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1754" y="634713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59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1336</TotalTime>
  <Words>487</Words>
  <Application>Microsoft Office PowerPoint</Application>
  <PresentationFormat>Экран (4:3)</PresentationFormat>
  <Paragraphs>98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 Unicode MS</vt:lpstr>
      <vt:lpstr>Calibri</vt:lpstr>
      <vt:lpstr>Constantia</vt:lpstr>
      <vt:lpstr>Monotype Corsiva</vt:lpstr>
      <vt:lpstr>Times New Roman</vt:lpstr>
      <vt:lpstr>Wingdings 2</vt:lpstr>
      <vt:lpstr>Поток</vt:lpstr>
      <vt:lpstr>Окружающий мир </vt:lpstr>
      <vt:lpstr>Много меня - пропал бы мир, Мало меня - пропал бы мир.   </vt:lpstr>
      <vt:lpstr>Вода – условие жизни на земле</vt:lpstr>
      <vt:lpstr>Вопросы для обсуждения на уроке:</vt:lpstr>
      <vt:lpstr>Какие условия жизни на земле вытекают из этих фактов? Учебник с. 23 , 1-ый абзац</vt:lpstr>
      <vt:lpstr>Кому нужна вода?</vt:lpstr>
      <vt:lpstr>Вода входит в состав любого живого организма.</vt:lpstr>
      <vt:lpstr>От чего зависит многообразие растений в разных частях Земли?</vt:lpstr>
      <vt:lpstr>Жители мирового океана</vt:lpstr>
      <vt:lpstr>Презентация PowerPoint</vt:lpstr>
      <vt:lpstr>Где и для чего человек использует воду?</vt:lpstr>
      <vt:lpstr>Запасы пресной воды </vt:lpstr>
      <vt:lpstr>Презентация PowerPoint</vt:lpstr>
      <vt:lpstr>Презентация PowerPoint</vt:lpstr>
      <vt:lpstr>В  сложной ситуации помощь приходила не только к людям,  но и к животным. </vt:lpstr>
      <vt:lpstr>Много меня - пропал бы мир, Мало меня - пропал бы мир. 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Вода – условие жизни на земле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общий</dc:creator>
  <cp:lastModifiedBy>мама</cp:lastModifiedBy>
  <cp:revision>46</cp:revision>
  <dcterms:created xsi:type="dcterms:W3CDTF">2013-09-13T22:57:00Z</dcterms:created>
  <dcterms:modified xsi:type="dcterms:W3CDTF">2023-06-23T17:12:26Z</dcterms:modified>
</cp:coreProperties>
</file>