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80" r:id="rId5"/>
    <p:sldId id="258" r:id="rId6"/>
    <p:sldId id="259" r:id="rId7"/>
    <p:sldId id="269" r:id="rId8"/>
    <p:sldId id="283" r:id="rId9"/>
    <p:sldId id="275" r:id="rId10"/>
    <p:sldId id="260" r:id="rId11"/>
    <p:sldId id="261" r:id="rId12"/>
    <p:sldId id="262" r:id="rId13"/>
    <p:sldId id="279" r:id="rId14"/>
    <p:sldId id="282" r:id="rId15"/>
    <p:sldId id="263" r:id="rId16"/>
    <p:sldId id="278" r:id="rId17"/>
    <p:sldId id="264" r:id="rId18"/>
    <p:sldId id="265" r:id="rId19"/>
    <p:sldId id="267" r:id="rId20"/>
    <p:sldId id="266" r:id="rId21"/>
    <p:sldId id="270" r:id="rId22"/>
    <p:sldId id="273" r:id="rId23"/>
    <p:sldId id="268" r:id="rId24"/>
    <p:sldId id="271" r:id="rId25"/>
    <p:sldId id="272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67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82;&#1083;%203%20&#1082;&#1083;%20&#1088;&#1091;&#1082;\&#1082;&#1083;.&#1095;&#1072;&#1089;%20&#1063;&#1077;&#1083;&#1086;&#1074;&#1077;&#1082;%20&#1074;%20&#1082;&#1086;&#1089;&#1084;&#1086;&#1089;&#1077;\&#171;&#1050;&#1086;&#1089;&#1084;&#1086;&#1085;&#1072;&#1074;&#1090;&#1099;&#187;%20-%20&#1048;&#1075;&#1086;&#1088;&#1100;%20&#1040;&#1088;&#1090;&#1072;&#1084;&#1086;&#1085;&#1086;&#1074;%20(&#1055;&#1088;&#1077;&#1084;&#1100;&#1077;&#1088;&#1072;%20&#1082;&#1083;&#1080;&#1087;&#1072;)%20_%20&#1044;&#1077;&#1085;&#1100;%20&#1050;&#1086;&#1089;&#1084;&#1086;&#1085;&#1072;&#1074;&#1090;&#1080;&#1082;&#1080;%20(&#1053;&#1086;&#1074;&#1072;&#1103;%20&#1087;&#1077;&#1089;&#1085;&#1103;)%20-%2012%20&#1072;&#1087;&#1088;&#1077;&#1083;&#1103;%202020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3306" y="5572140"/>
            <a:ext cx="3375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Подготовила </a:t>
            </a:r>
            <a:r>
              <a:rPr lang="ru-RU" sz="1400" b="1" dirty="0" smtClean="0"/>
              <a:t> </a:t>
            </a:r>
            <a:r>
              <a:rPr lang="ru-RU" sz="1400" b="1" dirty="0" smtClean="0"/>
              <a:t>Исаева Руслана Николаевна </a:t>
            </a:r>
            <a:r>
              <a:rPr lang="en-US" sz="1400" b="1" dirty="0" smtClean="0"/>
              <a:t>,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Учитель начальных классов </a:t>
            </a:r>
            <a:endParaRPr lang="ru-RU" sz="1400" dirty="0" smtClean="0"/>
          </a:p>
        </p:txBody>
      </p:sp>
      <p:pic>
        <p:nvPicPr>
          <p:cNvPr id="6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0" y="0"/>
            <a:ext cx="9144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71934" y="4429132"/>
            <a:ext cx="430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Исаева Руслана  Николаевна</a:t>
            </a:r>
          </a:p>
          <a:p>
            <a:r>
              <a:rPr lang="ru-RU" dirty="0" smtClean="0"/>
              <a:t>Учитель </a:t>
            </a:r>
            <a:r>
              <a:rPr lang="ru-RU" smtClean="0"/>
              <a:t>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357166"/>
            <a:ext cx="53464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/>
              <a:t>12 апреля 1961 года </a:t>
            </a:r>
            <a:endParaRPr lang="ru-RU" sz="4500" b="1" dirty="0"/>
          </a:p>
        </p:txBody>
      </p:sp>
      <p:sp>
        <p:nvSpPr>
          <p:cNvPr id="19459" name="AutoShape 3" descr="http://school90.tgl.ru/sp/pic/Image/2020-2021/mart/Gagari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" descr="C:\Users\Мой\Desktop\3 класс таблички\1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5095884" cy="509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 descr="C:\Users\Мой\Desktop\3 класс таблички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9"/>
            <a:ext cx="5711762" cy="3643338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214290"/>
            <a:ext cx="8755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был первым космонавтом Земли?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42976" y="4643446"/>
            <a:ext cx="763375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Первым посланцем Земли в космосе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Юрий Алексеевич Гагарин.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500" dirty="0" smtClean="0"/>
              <a:t>За 1 час 48 минут облетел земной шар.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AutoShape 2" descr="Герман Титов был дублёром Юрия Гагарина. 6 августа 1961 года Титов на корабле «Восток-2» совершил второй в мире космический полёт, который длился 25 часов 18 минут.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cf3.ppt-online.org/files3/slide/4/4ujrkJnVB7x9YEOPKCfDg1tqMlXWUNbaGRIc0o/slide-2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farm5.staticflickr.com/4710/38858173140_5ae0de02b4_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/>
          <a:srcRect r="169"/>
          <a:stretch>
            <a:fillRect/>
          </a:stretch>
        </p:blipFill>
        <p:spPr bwMode="auto">
          <a:xfrm>
            <a:off x="3000364" y="1000108"/>
            <a:ext cx="2714644" cy="3902301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4282" y="214290"/>
            <a:ext cx="8902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была первая женщина-космонавт?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14414" y="4929198"/>
            <a:ext cx="763946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Владимировна Терешкова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 июня 1963 года совершила свой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ервым полёт в космос.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640" y="214290"/>
            <a:ext cx="9134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первым вышел в открытый космос?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43042" y="4500570"/>
            <a:ext cx="63635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Алексей Архипович Леонов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16 марта 1965 года вышел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Calibri" pitchFamily="34" charset="0"/>
                <a:cs typeface="Times New Roman" pitchFamily="18" charset="0"/>
              </a:rPr>
              <a:t>в открытый космос.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Мой\Desktop\3 класс таблички\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4"/>
            <a:ext cx="2371725" cy="3048000"/>
          </a:xfrm>
          <a:prstGeom prst="rect">
            <a:avLst/>
          </a:prstGeom>
          <a:noFill/>
        </p:spPr>
      </p:pic>
      <p:pic>
        <p:nvPicPr>
          <p:cNvPr id="36867" name="Picture 3" descr="C:\Users\Мой\Desktop\3 класс таблички\1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16874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640" y="214290"/>
            <a:ext cx="91256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Кто совершил самый длительный полёт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в космосе?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14414" y="4429132"/>
            <a:ext cx="77172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Валерий Владимирович Поляков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провёл около 438 дней подряд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на космической станции «Мир».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i.mycdn.me/i?r=AzEPZsRbOZEKgBhR0XGMT1RkThhkF-G1PDotR-EpJsr2w6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2125556" cy="2995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Мой\Desktop\3 класс таблички\1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4480" y="285728"/>
            <a:ext cx="612932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5" name="Picture 1" descr="C:\Users\Мой\Desktop\3 класс таблички\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171696" cy="3016244"/>
          </a:xfrm>
          <a:prstGeom prst="rect">
            <a:avLst/>
          </a:prstGeom>
          <a:noFill/>
        </p:spPr>
      </p:pic>
      <p:pic>
        <p:nvPicPr>
          <p:cNvPr id="31746" name="Picture 2" descr="C:\Users\Мой\Desktop\3 класс таблички\1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928934"/>
            <a:ext cx="2068369" cy="295270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428860" y="500042"/>
            <a:ext cx="646112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Феоктистов Константин Петрович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полетел в космос в первом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кипаже из 3-х человек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12-13 октября 1964 года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143380"/>
            <a:ext cx="670702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300" b="1" dirty="0" smtClean="0"/>
              <a:t>Филипченко Анатолий Васильевич </a:t>
            </a:r>
          </a:p>
          <a:p>
            <a:r>
              <a:rPr lang="ru-RU" sz="3000" b="1" dirty="0" smtClean="0"/>
              <a:t>дважды был в космосе </a:t>
            </a:r>
          </a:p>
          <a:p>
            <a:r>
              <a:rPr lang="ru-RU" sz="3000" b="1" dirty="0" smtClean="0"/>
              <a:t>октябрь 1969 г. и декабрь 1974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8662" y="357166"/>
            <a:ext cx="6507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Как называется профессия?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43372" y="2214554"/>
            <a:ext cx="427610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/>
              <a:t>1. водитель </a:t>
            </a:r>
          </a:p>
          <a:p>
            <a:r>
              <a:rPr lang="ru-RU" sz="3600" b="1" dirty="0" smtClean="0"/>
              <a:t>2. пилот  </a:t>
            </a:r>
          </a:p>
          <a:p>
            <a:r>
              <a:rPr lang="ru-RU" sz="3600" b="1" dirty="0" smtClean="0"/>
              <a:t>3. космонавт </a:t>
            </a:r>
          </a:p>
          <a:p>
            <a:r>
              <a:rPr lang="ru-RU" sz="3600" b="1" dirty="0" smtClean="0"/>
              <a:t>4. лётчик</a:t>
            </a:r>
          </a:p>
          <a:p>
            <a:r>
              <a:rPr lang="ru-RU" sz="3600" b="1" dirty="0" smtClean="0"/>
              <a:t>5. лётчик-космонавт</a:t>
            </a:r>
            <a:endParaRPr lang="ru-RU" sz="3600" b="1" dirty="0"/>
          </a:p>
        </p:txBody>
      </p:sp>
      <p:sp>
        <p:nvSpPr>
          <p:cNvPr id="2050" name="AutoShape 2" descr="Космонавт в корабле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Мой\Desktop\3 класс таблички\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45129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4851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Выберите качества, которыми должен обладать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космонавт и докажите почему?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4414" y="1714488"/>
            <a:ext cx="34735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сильным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необщительным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находчивым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ассеянным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тренированным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Мой\Desktop\3 класс таблички\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45129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28794" y="2571744"/>
            <a:ext cx="55231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Один, два, три, четыре, пять -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космос мы летим опять.          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Отрываюсь от земли,                  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долетаю до Луны,                        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орбите повисим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опять домой спешим.              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4546" y="357166"/>
            <a:ext cx="4730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ФИЗКУЛЬТМИНУТКА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57356" y="1142984"/>
            <a:ext cx="555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</a:rPr>
              <a:t>«Космическая зарядка»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5" name="AutoShape 11" descr="Самолет без фона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kartinkin.net/uploads/posts/2021-04/1617311914_3-p-samolet-bez-fona-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Мой\Desktop\3 класс таблички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071546"/>
            <a:ext cx="2590803" cy="1214439"/>
          </a:xfrm>
          <a:prstGeom prst="rect">
            <a:avLst/>
          </a:prstGeom>
          <a:noFill/>
        </p:spPr>
      </p:pic>
      <p:pic>
        <p:nvPicPr>
          <p:cNvPr id="1039" name="Picture 15" descr="C:\Users\Мой\Desktop\3 класс таблички\2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6357950" y="500042"/>
            <a:ext cx="2083623" cy="2500330"/>
          </a:xfrm>
          <a:prstGeom prst="rect">
            <a:avLst/>
          </a:prstGeom>
          <a:noFill/>
        </p:spPr>
      </p:pic>
      <p:pic>
        <p:nvPicPr>
          <p:cNvPr id="1040" name="Picture 16" descr="C:\Users\Мой\Desktop\3 класс таблички\2-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496"/>
            <a:ext cx="1251727" cy="1500198"/>
          </a:xfrm>
          <a:prstGeom prst="rect">
            <a:avLst/>
          </a:prstGeom>
          <a:noFill/>
        </p:spPr>
      </p:pic>
      <p:sp>
        <p:nvSpPr>
          <p:cNvPr id="1042" name="AutoShape 18" descr="https://hospital-trade.com/wp-content/uploads/2017/07/hospital-trade-hel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C:\Users\Мой\Desktop\3 класс таблички\2-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C9AE"/>
              </a:clrFrom>
              <a:clrTo>
                <a:srgbClr val="F0C9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571744"/>
            <a:ext cx="2571768" cy="1285884"/>
          </a:xfrm>
          <a:prstGeom prst="rect">
            <a:avLst/>
          </a:prstGeom>
          <a:noFill/>
        </p:spPr>
      </p:pic>
      <p:pic>
        <p:nvPicPr>
          <p:cNvPr id="1044" name="Picture 20" descr="C:\Users\Мой\Desktop\3 класс таблички\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"/>
          <a:stretch>
            <a:fillRect/>
          </a:stretch>
        </p:blipFill>
        <p:spPr bwMode="auto">
          <a:xfrm>
            <a:off x="714348" y="1071546"/>
            <a:ext cx="2816233" cy="107157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500042"/>
            <a:ext cx="2428892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/>
              <a:t>?</a:t>
            </a:r>
            <a:endParaRPr lang="ru-RU" sz="65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86050" y="4643446"/>
            <a:ext cx="572663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E3136"/>
                </a:solidFill>
                <a:effectLst/>
                <a:latin typeface="InformaPro-Normal"/>
                <a:cs typeface="Arial" pitchFamily="34" charset="0"/>
              </a:rPr>
              <a:t>Крыльев нет у этой птицы,</a:t>
            </a:r>
          </a:p>
          <a:p>
            <a:pPr marL="1825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E3136"/>
                </a:solidFill>
                <a:effectLst/>
                <a:latin typeface="InformaPro-Normal"/>
                <a:cs typeface="Arial" pitchFamily="34" charset="0"/>
              </a:rPr>
              <a:t>Но нельзя не подивиться:</a:t>
            </a:r>
          </a:p>
          <a:p>
            <a:pPr marL="1825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E3136"/>
                </a:solidFill>
                <a:effectLst/>
                <a:latin typeface="InformaPro-Normal"/>
                <a:cs typeface="Arial" pitchFamily="34" charset="0"/>
              </a:rPr>
              <a:t>Лишь распустит птица хвост – </a:t>
            </a:r>
          </a:p>
          <a:p>
            <a:pPr marL="1825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E3136"/>
                </a:solidFill>
                <a:effectLst/>
                <a:latin typeface="InformaPro-Normal"/>
                <a:cs typeface="Arial" pitchFamily="34" charset="0"/>
              </a:rPr>
              <a:t>И поднимается до звёзд.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2643182"/>
            <a:ext cx="1669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ракета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0370" y="3214686"/>
            <a:ext cx="459363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космический  корабль</a:t>
            </a:r>
            <a:endParaRPr lang="ru-RU" sz="35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85728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транспорт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85728"/>
            <a:ext cx="2787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воздушный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2000240"/>
            <a:ext cx="16694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вертолёт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1928802"/>
            <a:ext cx="15540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самолёт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143380"/>
            <a:ext cx="29391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воздушный шар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3571876"/>
            <a:ext cx="21201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дельтаплан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55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5" name="Picture 1" descr="C:\Users\Мой\Desktop\3 класс таблички\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952732" cy="2631037"/>
          </a:xfrm>
          <a:prstGeom prst="rect">
            <a:avLst/>
          </a:prstGeom>
          <a:noFill/>
        </p:spPr>
      </p:pic>
      <p:pic>
        <p:nvPicPr>
          <p:cNvPr id="26626" name="Picture 2" descr="C:\Users\Мой\Desktop\3 класс таблич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4149774" cy="2714644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57422" y="357166"/>
            <a:ext cx="48588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Что значит </a:t>
            </a:r>
            <a:r>
              <a:rPr lang="ru-RU" sz="3500" b="1" dirty="0" smtClean="0"/>
              <a:t>невесомость</a:t>
            </a:r>
            <a:r>
              <a:rPr lang="ru-RU" sz="3200" b="1" dirty="0" smtClean="0"/>
              <a:t>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5072074"/>
            <a:ext cx="7500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/>
              <a:t>Предметы не притягиваются к земле, а все как будто плавают (летают).</a:t>
            </a:r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357166"/>
            <a:ext cx="8751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Что вы знаете о работе космонавтов в космосе?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214818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/>
              <a:t>Изучают космос, погоду на Земле, фотографируют её, следят за стихийными бедствиями (ураганами, бурями), делают опыты.</a:t>
            </a:r>
            <a:endParaRPr lang="ru-RU" sz="3500" b="1" dirty="0"/>
          </a:p>
        </p:txBody>
      </p:sp>
      <p:pic>
        <p:nvPicPr>
          <p:cNvPr id="27654" name="Picture 6" descr="C:\Users\Мой\Desktop\3 класс таблички\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71678"/>
            <a:ext cx="2857520" cy="1905014"/>
          </a:xfrm>
          <a:prstGeom prst="rect">
            <a:avLst/>
          </a:prstGeom>
          <a:noFill/>
        </p:spPr>
      </p:pic>
      <p:pic>
        <p:nvPicPr>
          <p:cNvPr id="27655" name="Picture 7" descr="C:\Users\Мой\Desktop\3 класс таблички\1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00108"/>
            <a:ext cx="2500330" cy="1873784"/>
          </a:xfrm>
          <a:prstGeom prst="rect">
            <a:avLst/>
          </a:prstGeom>
          <a:noFill/>
        </p:spPr>
      </p:pic>
      <p:pic>
        <p:nvPicPr>
          <p:cNvPr id="27656" name="Picture 8" descr="C:\Users\Мой\Desktop\3 класс таблички\1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08"/>
            <a:ext cx="2857520" cy="190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s://cdn.pixabay.com/photo/2014/09/25/19/36/question-mark-46086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357166"/>
            <a:ext cx="64426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Как называется костюм космонавта? </a:t>
            </a:r>
            <a:endParaRPr lang="ru-RU" sz="3000" b="1" dirty="0"/>
          </a:p>
        </p:txBody>
      </p:sp>
      <p:pic>
        <p:nvPicPr>
          <p:cNvPr id="24577" name="Picture 1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1285860"/>
            <a:ext cx="1001255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3429000"/>
            <a:ext cx="79606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Как называется место старта космического </a:t>
            </a:r>
          </a:p>
          <a:p>
            <a:r>
              <a:rPr lang="ru-RU" sz="3200" b="1" dirty="0" smtClean="0"/>
              <a:t>корабля?</a:t>
            </a:r>
            <a:endParaRPr lang="ru-RU" sz="3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1357298"/>
            <a:ext cx="29426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комбинезон</a:t>
            </a:r>
          </a:p>
          <a:p>
            <a:r>
              <a:rPr lang="ru-RU" sz="4000" b="1" dirty="0" smtClean="0"/>
              <a:t>костюм</a:t>
            </a:r>
          </a:p>
          <a:p>
            <a:r>
              <a:rPr lang="ru-RU" sz="4000" b="1" dirty="0" smtClean="0"/>
              <a:t>скафандр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214818"/>
            <a:ext cx="27631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вокзал</a:t>
            </a:r>
          </a:p>
          <a:p>
            <a:r>
              <a:rPr lang="ru-RU" sz="4000" b="1" dirty="0" smtClean="0"/>
              <a:t>космодром</a:t>
            </a:r>
          </a:p>
          <a:p>
            <a:r>
              <a:rPr lang="ru-RU" sz="4000" b="1" dirty="0" smtClean="0"/>
              <a:t>перрон </a:t>
            </a:r>
          </a:p>
        </p:txBody>
      </p:sp>
      <p:pic>
        <p:nvPicPr>
          <p:cNvPr id="24578" name="Picture 2" descr="C:\Users\Мой\Desktop\3 класс таблич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72008"/>
            <a:ext cx="2143060" cy="141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357166"/>
            <a:ext cx="7268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Какой самый быстрый вид транспорта?</a:t>
            </a:r>
            <a:endParaRPr lang="ru-RU" sz="3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429000"/>
            <a:ext cx="6919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Почему космонавты не едят ложкой?</a:t>
            </a:r>
            <a:endParaRPr lang="ru-RU" sz="3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1214422"/>
            <a:ext cx="38230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самолёт</a:t>
            </a:r>
          </a:p>
          <a:p>
            <a:r>
              <a:rPr lang="ru-RU" sz="4000" b="1" dirty="0" smtClean="0"/>
              <a:t>ракета</a:t>
            </a:r>
          </a:p>
          <a:p>
            <a:r>
              <a:rPr lang="ru-RU" sz="4000" b="1" dirty="0" smtClean="0"/>
              <a:t>воздушный шар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143380"/>
            <a:ext cx="49587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забыли ложки</a:t>
            </a:r>
          </a:p>
          <a:p>
            <a:r>
              <a:rPr lang="ru-RU" sz="4000" b="1" dirty="0" smtClean="0"/>
              <a:t>нельзя помыть </a:t>
            </a:r>
          </a:p>
          <a:p>
            <a:r>
              <a:rPr lang="ru-RU" sz="4000" b="1" dirty="0" smtClean="0"/>
              <a:t>мешает невесомость</a:t>
            </a:r>
            <a:endParaRPr lang="ru-RU" sz="4000" b="1" dirty="0"/>
          </a:p>
        </p:txBody>
      </p:sp>
      <p:pic>
        <p:nvPicPr>
          <p:cNvPr id="28674" name="Picture 2" descr="C:\Users\Мой\Desktop\3 класс таблички\1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500174"/>
            <a:ext cx="2857504" cy="1565674"/>
          </a:xfrm>
          <a:prstGeom prst="rect">
            <a:avLst/>
          </a:prstGeom>
          <a:noFill/>
        </p:spPr>
      </p:pic>
      <p:pic>
        <p:nvPicPr>
          <p:cNvPr id="28675" name="Picture 3" descr="C:\Users\Мой\Desktop\3 класс таблички\1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143380"/>
            <a:ext cx="2676530" cy="200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9901" y="642918"/>
            <a:ext cx="7577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Для чего космонавтам нужен скафандр?</a:t>
            </a:r>
            <a:endParaRPr lang="ru-RU" sz="3200" b="1" dirty="0"/>
          </a:p>
        </p:txBody>
      </p:sp>
      <p:pic>
        <p:nvPicPr>
          <p:cNvPr id="24577" name="Picture 1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5852" y="1428736"/>
            <a:ext cx="1309333" cy="24288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28992" y="1357298"/>
            <a:ext cx="468673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защищает тело</a:t>
            </a:r>
          </a:p>
          <a:p>
            <a:r>
              <a:rPr lang="ru-RU" sz="4000" b="1" dirty="0" smtClean="0"/>
              <a:t>разная температура</a:t>
            </a:r>
          </a:p>
          <a:p>
            <a:r>
              <a:rPr lang="ru-RU" sz="4000" b="1" dirty="0" smtClean="0"/>
              <a:t>нет воздуха</a:t>
            </a:r>
          </a:p>
          <a:p>
            <a:r>
              <a:rPr lang="ru-RU" sz="4000" b="1" dirty="0" smtClean="0"/>
              <a:t>позволяет дышать</a:t>
            </a:r>
          </a:p>
        </p:txBody>
      </p:sp>
      <p:pic>
        <p:nvPicPr>
          <p:cNvPr id="15" name="Picture 2" descr="C:\Users\Мой\Desktop\3 класс таблички\1.jpg"/>
          <p:cNvPicPr>
            <a:picLocks noChangeAspect="1" noChangeArrowheads="1"/>
          </p:cNvPicPr>
          <p:nvPr/>
        </p:nvPicPr>
        <p:blipFill>
          <a:blip r:embed="rId4"/>
          <a:srcRect l="18936"/>
          <a:stretch>
            <a:fillRect/>
          </a:stretch>
        </p:blipFill>
        <p:spPr bwMode="auto">
          <a:xfrm>
            <a:off x="5715008" y="4071942"/>
            <a:ext cx="2863890" cy="231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Мой\Desktop\3 класс таблички\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7620" y="4071942"/>
            <a:ext cx="5072098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357166"/>
            <a:ext cx="25250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Вставь слово. </a:t>
            </a:r>
            <a:endParaRPr lang="ru-RU" sz="3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71546"/>
            <a:ext cx="86479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Каждая планета имеет свою …  движения.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78592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дорогу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траекторию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направление 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путь</a:t>
            </a:r>
            <a:endParaRPr lang="ru-RU" sz="35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«Космонавты» - Игорь Артамонов (Премьера клипа) _ День Космонавтики (Новая песня) - 12 апреля 2020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786454"/>
            <a:ext cx="590552" cy="5905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Какое у тебя настроение?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43042" y="1714488"/>
            <a:ext cx="6972320" cy="151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Я доволен(а) собой,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 меня всё получилось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00174"/>
            <a:ext cx="1802607" cy="170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3571876"/>
            <a:ext cx="1795460" cy="179546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57158" y="4214818"/>
            <a:ext cx="7000924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600" b="1" dirty="0" smtClean="0"/>
              <a:t>Я старался (старалась), </a:t>
            </a:r>
          </a:p>
          <a:p>
            <a:pPr lvl="0">
              <a:spcBef>
                <a:spcPct val="2000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но у меня не всё получилось!!!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1071546"/>
            <a:ext cx="57304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День космонавтики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28604"/>
            <a:ext cx="2396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12 апреля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572008"/>
            <a:ext cx="330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Классный час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680673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500" b="1" i="1" dirty="0" smtClean="0">
                <a:solidFill>
                  <a:srgbClr val="FF0000"/>
                </a:solidFill>
              </a:rPr>
              <a:t>«Человек в  космосе»</a:t>
            </a:r>
            <a:endParaRPr lang="ru-RU" sz="55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Мой\Desktop\3 класс таблички\1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376658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45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82563">
              <a:lnSpc>
                <a:spcPct val="150000"/>
              </a:lnSpc>
            </a:pPr>
            <a:r>
              <a:rPr lang="ru-RU" sz="3500" b="1" dirty="0" smtClean="0"/>
              <a:t>                          космонавтика   </a:t>
            </a:r>
          </a:p>
          <a:p>
            <a:pPr marL="182563">
              <a:lnSpc>
                <a:spcPct val="150000"/>
              </a:lnSpc>
            </a:pPr>
            <a:r>
              <a:rPr lang="ru-RU" sz="3500" b="1" dirty="0" smtClean="0"/>
              <a:t>ракета           планета      </a:t>
            </a:r>
          </a:p>
          <a:p>
            <a:pPr marL="182563">
              <a:lnSpc>
                <a:spcPct val="150000"/>
              </a:lnSpc>
            </a:pPr>
            <a:r>
              <a:rPr lang="ru-RU" sz="3500" b="1" dirty="0" smtClean="0"/>
              <a:t>орбита                          траектория</a:t>
            </a:r>
          </a:p>
          <a:p>
            <a:pPr marL="182563">
              <a:lnSpc>
                <a:spcPct val="150000"/>
              </a:lnSpc>
            </a:pPr>
            <a:r>
              <a:rPr lang="ru-RU" sz="3500" b="1" dirty="0" smtClean="0"/>
              <a:t>солнечная система </a:t>
            </a:r>
          </a:p>
          <a:p>
            <a:pPr marL="182563">
              <a:lnSpc>
                <a:spcPct val="150000"/>
              </a:lnSpc>
            </a:pPr>
            <a:r>
              <a:rPr lang="ru-RU" sz="3500" b="1" dirty="0" smtClean="0"/>
              <a:t>космическое пространство      </a:t>
            </a:r>
          </a:p>
          <a:p>
            <a:pPr marL="182563"/>
            <a:endParaRPr lang="ru-RU" sz="3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28"/>
            <a:ext cx="3897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Речевая зарядка</a:t>
            </a:r>
          </a:p>
        </p:txBody>
      </p:sp>
      <p:pic>
        <p:nvPicPr>
          <p:cNvPr id="1026" name="Picture 2" descr="C:\Users\Мой\Desktop\3 класс таблички\1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80488">
            <a:off x="1496646" y="1542759"/>
            <a:ext cx="1428736" cy="395879"/>
          </a:xfrm>
          <a:prstGeom prst="rect">
            <a:avLst/>
          </a:prstGeom>
          <a:noFill/>
        </p:spPr>
      </p:pic>
      <p:pic>
        <p:nvPicPr>
          <p:cNvPr id="1027" name="Picture 3" descr="C:\Users\Мой\Desktop\3 класс таблички\1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8"/>
          <a:stretch>
            <a:fillRect/>
          </a:stretch>
        </p:blipFill>
        <p:spPr bwMode="auto">
          <a:xfrm>
            <a:off x="4500562" y="1857364"/>
            <a:ext cx="1167319" cy="571504"/>
          </a:xfrm>
          <a:prstGeom prst="rect">
            <a:avLst/>
          </a:prstGeom>
          <a:noFill/>
        </p:spPr>
      </p:pic>
      <p:pic>
        <p:nvPicPr>
          <p:cNvPr id="1028" name="Picture 4" descr="C:\Users\Мой\Desktop\3 класс таблички\1о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00232" y="2428868"/>
            <a:ext cx="1285884" cy="900027"/>
          </a:xfrm>
          <a:prstGeom prst="rect">
            <a:avLst/>
          </a:prstGeom>
          <a:noFill/>
        </p:spPr>
      </p:pic>
      <p:pic>
        <p:nvPicPr>
          <p:cNvPr id="1029" name="Picture 5" descr="C:\Users\Мой\Desktop\3 класс таблички\1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00826" y="2428868"/>
            <a:ext cx="2451073" cy="977526"/>
          </a:xfrm>
          <a:prstGeom prst="rect">
            <a:avLst/>
          </a:prstGeom>
          <a:noFill/>
        </p:spPr>
      </p:pic>
      <p:pic>
        <p:nvPicPr>
          <p:cNvPr id="1030" name="Picture 6" descr="C:\Users\Мой\Desktop\3 класс таблички\1кп.png"/>
          <p:cNvPicPr>
            <a:picLocks noChangeAspect="1" noChangeArrowheads="1"/>
          </p:cNvPicPr>
          <p:nvPr/>
        </p:nvPicPr>
        <p:blipFill>
          <a:blip r:embed="rId7" cstate="print"/>
          <a:srcRect b="126"/>
          <a:stretch>
            <a:fillRect/>
          </a:stretch>
        </p:blipFill>
        <p:spPr bwMode="auto">
          <a:xfrm>
            <a:off x="5857884" y="4143380"/>
            <a:ext cx="1539529" cy="1000132"/>
          </a:xfrm>
          <a:prstGeom prst="rect">
            <a:avLst/>
          </a:prstGeom>
          <a:noFill/>
        </p:spPr>
      </p:pic>
      <p:pic>
        <p:nvPicPr>
          <p:cNvPr id="1034" name="Picture 10" descr="C:\Users\Мой\Desktop\3 класс таблички\1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214686"/>
            <a:ext cx="1778012" cy="10001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728" y="5286388"/>
            <a:ext cx="7715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/>
            <a:r>
              <a:rPr lang="ru-RU" sz="3500" b="1" dirty="0" smtClean="0"/>
              <a:t>Планеты осуществляют движение </a:t>
            </a:r>
          </a:p>
          <a:p>
            <a:pPr marL="182563"/>
            <a:r>
              <a:rPr lang="ru-RU" sz="3500" b="1" dirty="0" smtClean="0"/>
              <a:t>по своей траектории.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00232" y="500042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 smtClean="0"/>
              <a:t>Что такое </a:t>
            </a:r>
            <a:r>
              <a:rPr lang="ru-RU" sz="3500" b="1" dirty="0" smtClean="0"/>
              <a:t>космос</a:t>
            </a:r>
            <a:r>
              <a:rPr lang="ru-RU" sz="3000" b="1" dirty="0" smtClean="0"/>
              <a:t>?</a:t>
            </a:r>
            <a:endParaRPr lang="ru-RU" sz="3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42984"/>
            <a:ext cx="85011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Космос - это </a:t>
            </a:r>
          </a:p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пустое пространство во Вселенной.</a:t>
            </a:r>
            <a:endParaRPr lang="ru-RU" sz="3500" b="1" dirty="0">
              <a:solidFill>
                <a:srgbClr val="002060"/>
              </a:solidFill>
            </a:endParaRPr>
          </a:p>
        </p:txBody>
      </p:sp>
      <p:pic>
        <p:nvPicPr>
          <p:cNvPr id="21505" name="Picture 1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521909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Users\Мой\Desktop\3 класс таблички\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7143800" cy="53578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357166"/>
            <a:ext cx="8119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Сколько всего планет в солнечной системе?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214422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9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ой\Desktop\3 класс таблички\1п.png"/>
          <p:cNvPicPr>
            <a:picLocks noChangeAspect="1" noChangeArrowheads="1"/>
          </p:cNvPicPr>
          <p:nvPr/>
        </p:nvPicPr>
        <p:blipFill>
          <a:blip r:embed="rId4" cstate="print"/>
          <a:srcRect r="483" b="93"/>
          <a:stretch>
            <a:fillRect/>
          </a:stretch>
        </p:blipFill>
        <p:spPr bwMode="auto">
          <a:xfrm>
            <a:off x="8358214" y="6214032"/>
            <a:ext cx="219645" cy="216415"/>
          </a:xfrm>
          <a:prstGeom prst="rect">
            <a:avLst/>
          </a:prstGeom>
          <a:noFill/>
        </p:spPr>
      </p:pic>
      <p:sp>
        <p:nvSpPr>
          <p:cNvPr id="14" name="Дуга 13"/>
          <p:cNvSpPr/>
          <p:nvPr/>
        </p:nvSpPr>
        <p:spPr>
          <a:xfrm rot="5400000">
            <a:off x="7143768" y="4929198"/>
            <a:ext cx="1285884" cy="18573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56435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Плутон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Нейтральный фон для презентации (242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писание презентации по отдельным слайдам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...путешествия на далёкие и неизвестные планеты Солнечной системы увлекают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b83/00115d1a-345ff776/hello_html_m1d9d4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3" name="Picture 1" descr="C:\Users\Мой\Desktop\3 класс таблички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00108"/>
            <a:ext cx="7246224" cy="48006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3504" y="4786322"/>
            <a:ext cx="38161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Что такое </a:t>
            </a:r>
            <a:r>
              <a:rPr lang="ru-RU" sz="3500" b="1" dirty="0" smtClean="0"/>
              <a:t>солнце</a:t>
            </a:r>
            <a:r>
              <a:rPr lang="ru-RU" sz="3200" b="1" dirty="0" smtClean="0"/>
              <a:t>? 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57166"/>
            <a:ext cx="8525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Почему наша система называется солнечной?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5500702"/>
            <a:ext cx="71027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Солнце - самая близкая к нам звезда. </a:t>
            </a:r>
          </a:p>
          <a:p>
            <a:r>
              <a:rPr lang="ru-RU" sz="3200" b="1" dirty="0" smtClean="0"/>
              <a:t>Это раскалённый огненный шар.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857232"/>
            <a:ext cx="8097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Потому что планеты вращаются вокруг солнца.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60434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Что значит солнце в нашей жизни?</a:t>
            </a:r>
            <a:endParaRPr lang="ru-RU" sz="3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7154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/>
              <a:t>Солнце даёт свет и тепло.  </a:t>
            </a:r>
          </a:p>
          <a:p>
            <a:pPr algn="ctr"/>
            <a:r>
              <a:rPr lang="ru-RU" sz="3500" b="1" dirty="0" smtClean="0"/>
              <a:t>Происходит </a:t>
            </a:r>
          </a:p>
          <a:p>
            <a:r>
              <a:rPr lang="ru-RU" sz="3500" b="1" dirty="0" smtClean="0"/>
              <a:t>             смена времени суток</a:t>
            </a:r>
          </a:p>
          <a:p>
            <a:r>
              <a:rPr lang="ru-RU" sz="3500" b="1" dirty="0" smtClean="0"/>
              <a:t>                      смена времён года</a:t>
            </a:r>
          </a:p>
          <a:p>
            <a:r>
              <a:rPr lang="ru-RU" sz="3500" b="1" dirty="0" smtClean="0"/>
              <a:t>              круговорот воды в природе</a:t>
            </a:r>
          </a:p>
          <a:p>
            <a:r>
              <a:rPr lang="ru-RU" sz="3500" b="1" dirty="0" smtClean="0"/>
              <a:t>образование ветра </a:t>
            </a:r>
          </a:p>
          <a:p>
            <a:endParaRPr lang="ru-RU" sz="3500" b="1" dirty="0" smtClean="0"/>
          </a:p>
          <a:p>
            <a:r>
              <a:rPr lang="ru-RU" sz="3500" b="1" dirty="0" smtClean="0"/>
              <a:t>Необходимо для роста </a:t>
            </a:r>
          </a:p>
          <a:p>
            <a:r>
              <a:rPr lang="ru-RU" sz="3500" b="1" dirty="0" smtClean="0"/>
              <a:t>                    растений,  животных и человека.</a:t>
            </a:r>
            <a:endParaRPr lang="ru-RU" sz="3500" b="1" dirty="0"/>
          </a:p>
        </p:txBody>
      </p:sp>
      <p:sp>
        <p:nvSpPr>
          <p:cNvPr id="1026" name="AutoShape 2" descr="https://catherineasquithgallery.com/uploads/posts/2021-03/1614546101_69-p-solntse-na-belom-fone-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dn.pixabay.com/photo/2013/07/13/12/46/sun-160294_128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3/07/13/12/46/sun-160294_128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therineasquithgallery.com/uploads/posts/2021-02/1614545961_1-p-solntse-na-belom-fone-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://www.psudoterad.ru/img/picture/Nov/11/bbfb4b8876d791119b3506add83a30fb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159844" cy="1960617"/>
          </a:xfrm>
          <a:prstGeom prst="rect">
            <a:avLst/>
          </a:prstGeom>
          <a:noFill/>
        </p:spPr>
      </p:pic>
      <p:sp>
        <p:nvSpPr>
          <p:cNvPr id="1034" name="AutoShape 10" descr="https://uwaterloo.ca/scholar/sites/ca.scholar/files/styles/os_files_large/public/a2layton/files/circadian_rhythm.png?m=1575426946&amp;itok=3ERNSnI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Мой\Desktop\3 класс таблички\1с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28868"/>
            <a:ext cx="2349285" cy="1219198"/>
          </a:xfrm>
          <a:prstGeom prst="rect">
            <a:avLst/>
          </a:prstGeom>
          <a:noFill/>
        </p:spPr>
      </p:pic>
      <p:pic>
        <p:nvPicPr>
          <p:cNvPr id="1036" name="Picture 12" descr="C:\Users\Мой\Desktop\3 класс таблички\1сс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857364"/>
            <a:ext cx="1181040" cy="1181040"/>
          </a:xfrm>
          <a:prstGeom prst="rect">
            <a:avLst/>
          </a:prstGeom>
          <a:noFill/>
        </p:spPr>
      </p:pic>
      <p:pic>
        <p:nvPicPr>
          <p:cNvPr id="1038" name="Picture 14" descr="C:\Users\Мой\Desktop\3 класс таблички\1квв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1242213" cy="1071570"/>
          </a:xfrm>
          <a:prstGeom prst="rect">
            <a:avLst/>
          </a:prstGeom>
          <a:noFill/>
        </p:spPr>
      </p:pic>
      <p:sp>
        <p:nvSpPr>
          <p:cNvPr id="1040" name="AutoShape 16" descr="Ветер с тучками полади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Save to Folder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Скачать и распечатать раскраски ветер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Ветер с тучками поладит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C:\Users\Мой\Desktop\3 класс таблички\1в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929066"/>
            <a:ext cx="1357307" cy="934061"/>
          </a:xfrm>
          <a:prstGeom prst="rect">
            <a:avLst/>
          </a:prstGeom>
          <a:noFill/>
        </p:spPr>
      </p:pic>
      <p:sp>
        <p:nvSpPr>
          <p:cNvPr id="1049" name="AutoShape 25" descr="Растения на белом фоне (83 фото) 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C:\Users\Мой\Desktop\3 класс таблички\1р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86322"/>
            <a:ext cx="1197420" cy="785807"/>
          </a:xfrm>
          <a:prstGeom prst="rect">
            <a:avLst/>
          </a:prstGeom>
          <a:noFill/>
        </p:spPr>
      </p:pic>
      <p:pic>
        <p:nvPicPr>
          <p:cNvPr id="1051" name="Picture 27" descr="C:\Users\Мой\Desktop\3 класс таблички\1ж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14884"/>
            <a:ext cx="1371594" cy="857246"/>
          </a:xfrm>
          <a:prstGeom prst="rect">
            <a:avLst/>
          </a:prstGeom>
          <a:noFill/>
        </p:spPr>
      </p:pic>
      <p:pic>
        <p:nvPicPr>
          <p:cNvPr id="1052" name="Picture 28" descr="C:\Users\Мой\Desktop\3 класс таблички\1ч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Мой\Desktop\3 класс таблич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28604"/>
            <a:ext cx="40470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/>
              <a:t>Что это за планета? </a:t>
            </a:r>
            <a:endParaRPr lang="ru-RU" sz="3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142984"/>
            <a:ext cx="3940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планета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Земля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4714884"/>
            <a:ext cx="1284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Луна</a:t>
            </a:r>
            <a:endParaRPr lang="ru-RU" sz="4000" b="1" dirty="0"/>
          </a:p>
        </p:txBody>
      </p:sp>
      <p:pic>
        <p:nvPicPr>
          <p:cNvPr id="20481" name="Picture 1" descr="C:\Users\Мой\Desktop\3 класс таблички\1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00174"/>
            <a:ext cx="6429420" cy="4607749"/>
          </a:xfrm>
          <a:prstGeom prst="rect">
            <a:avLst/>
          </a:prstGeom>
          <a:noFill/>
        </p:spPr>
      </p:pic>
      <p:pic>
        <p:nvPicPr>
          <p:cNvPr id="10" name="Picture 26" descr="C:\Users\Мой\Desktop\3 класс таблички\1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214554"/>
            <a:ext cx="1197420" cy="785807"/>
          </a:xfrm>
          <a:prstGeom prst="rect">
            <a:avLst/>
          </a:prstGeom>
          <a:noFill/>
        </p:spPr>
      </p:pic>
      <p:pic>
        <p:nvPicPr>
          <p:cNvPr id="11" name="Picture 27" descr="C:\Users\Мой\Desktop\3 класс таблички\1ж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85992"/>
            <a:ext cx="1371594" cy="857246"/>
          </a:xfrm>
          <a:prstGeom prst="rect">
            <a:avLst/>
          </a:prstGeom>
          <a:noFill/>
        </p:spPr>
      </p:pic>
      <p:pic>
        <p:nvPicPr>
          <p:cNvPr id="12" name="Picture 28" descr="C:\Users\Мой\Desktop\3 класс таблички\1ч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1143008" cy="11430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929190" y="5429264"/>
            <a:ext cx="386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- спутник Земли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521</Words>
  <PresentationFormat>Экран (4:3)</PresentationFormat>
  <Paragraphs>143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Игорь</cp:lastModifiedBy>
  <cp:revision>23</cp:revision>
  <dcterms:created xsi:type="dcterms:W3CDTF">2022-04-10T15:37:39Z</dcterms:created>
  <dcterms:modified xsi:type="dcterms:W3CDTF">2023-10-15T11:29:48Z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934252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