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8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80" r:id="rId19"/>
    <p:sldId id="283" r:id="rId20"/>
    <p:sldId id="281" r:id="rId21"/>
    <p:sldId id="284" r:id="rId22"/>
    <p:sldId id="285" r:id="rId23"/>
    <p:sldId id="286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60" autoAdjust="0"/>
    <p:restoredTop sz="94660"/>
  </p:normalViewPr>
  <p:slideViewPr>
    <p:cSldViewPr snapToGrid="0">
      <p:cViewPr varScale="1">
        <p:scale>
          <a:sx n="42" d="100"/>
          <a:sy n="42" d="100"/>
        </p:scale>
        <p:origin x="57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34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73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7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04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85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0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29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5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957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48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87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3C58C-C7FC-4317-9CDA-6F8AE9BF9D5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F49C2-7104-48E4-B3EB-F3A3218CF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78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alt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Литературное чтение </a:t>
            </a:r>
            <a:r>
              <a:rPr kumimoji="0" lang="ru-RU" alt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alt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В.В. Бианки </a:t>
            </a:r>
            <a:b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« Мир насекомых в сказках В. </a:t>
            </a:r>
            <a:r>
              <a:rPr kumimoji="0" lang="ru-RU" alt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Бианки»</a:t>
            </a: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5897563" y="4022725"/>
            <a:ext cx="5715000" cy="143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dirty="0" err="1" smtClean="0">
                <a:solidFill>
                  <a:srgbClr val="A50021"/>
                </a:solidFill>
              </a:rPr>
              <a:t>Пигарева</a:t>
            </a:r>
            <a:r>
              <a:rPr lang="ru-RU" altLang="ru-RU" dirty="0" smtClean="0">
                <a:solidFill>
                  <a:srgbClr val="A50021"/>
                </a:solidFill>
              </a:rPr>
              <a:t> Ольга Николаевна</a:t>
            </a:r>
            <a:r>
              <a:rPr lang="ru-RU" altLang="ru-RU" sz="1600" dirty="0" smtClean="0">
                <a:solidFill>
                  <a:srgbClr val="A50021"/>
                </a:solidFill>
              </a:rPr>
              <a:t>,</a:t>
            </a:r>
            <a:r>
              <a:rPr lang="ru-RU" altLang="ru-RU" sz="1600" dirty="0">
                <a:solidFill>
                  <a:srgbClr val="A50021"/>
                </a:solidFill>
              </a:rPr>
              <a:t/>
            </a:r>
            <a:br>
              <a:rPr lang="ru-RU" altLang="ru-RU" sz="1600" dirty="0">
                <a:solidFill>
                  <a:srgbClr val="A50021"/>
                </a:solidFill>
              </a:rPr>
            </a:br>
            <a:r>
              <a:rPr lang="ru-RU" altLang="ru-RU" sz="1600" dirty="0">
                <a:solidFill>
                  <a:srgbClr val="006600"/>
                </a:solidFill>
              </a:rPr>
              <a:t>учитель начальных классов</a:t>
            </a:r>
            <a:br>
              <a:rPr lang="ru-RU" altLang="ru-RU" sz="1600" dirty="0">
                <a:solidFill>
                  <a:srgbClr val="006600"/>
                </a:solidFill>
              </a:rPr>
            </a:br>
            <a:r>
              <a:rPr lang="ru-RU" altLang="ru-RU" sz="1600" dirty="0" smtClean="0">
                <a:solidFill>
                  <a:srgbClr val="006600"/>
                </a:solidFill>
              </a:rPr>
              <a:t>МБОУ «</a:t>
            </a:r>
            <a:r>
              <a:rPr lang="ru-RU" altLang="ru-RU" sz="1600" dirty="0" err="1" smtClean="0">
                <a:solidFill>
                  <a:srgbClr val="006600"/>
                </a:solidFill>
              </a:rPr>
              <a:t>Плодовская</a:t>
            </a:r>
            <a:r>
              <a:rPr lang="ru-RU" altLang="ru-RU" sz="1600" dirty="0" smtClean="0">
                <a:solidFill>
                  <a:srgbClr val="006600"/>
                </a:solidFill>
              </a:rPr>
              <a:t> СОШ»</a:t>
            </a:r>
          </a:p>
          <a:p>
            <a:pPr algn="r" eaLnBrk="1" hangingPunct="1">
              <a:spcBef>
                <a:spcPct val="50000"/>
              </a:spcBef>
            </a:pPr>
            <a:r>
              <a:rPr lang="ru-RU" altLang="ru-RU" sz="1600" dirty="0" smtClean="0">
                <a:solidFill>
                  <a:srgbClr val="006600"/>
                </a:solidFill>
              </a:rPr>
              <a:t>Бахчисарайский район</a:t>
            </a:r>
            <a:r>
              <a:rPr lang="ru-RU" altLang="ru-RU" sz="1600" dirty="0">
                <a:solidFill>
                  <a:srgbClr val="006600"/>
                </a:solidFill>
              </a:rPr>
              <a:t/>
            </a:r>
            <a:br>
              <a:rPr lang="ru-RU" altLang="ru-RU" sz="1600" dirty="0">
                <a:solidFill>
                  <a:srgbClr val="006600"/>
                </a:solidFill>
              </a:rPr>
            </a:br>
            <a:r>
              <a:rPr lang="ru-RU" altLang="ru-RU" sz="1600" dirty="0" smtClean="0">
                <a:solidFill>
                  <a:srgbClr val="006600"/>
                </a:solidFill>
              </a:rPr>
              <a:t>Республика Крым</a:t>
            </a:r>
            <a:endParaRPr lang="ru-RU" altLang="ru-RU" dirty="0">
              <a:solidFill>
                <a:srgbClr val="A5002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079" y="3362326"/>
            <a:ext cx="2877561" cy="2877561"/>
          </a:xfrm>
          <a:prstGeom prst="rect">
            <a:avLst/>
          </a:prstGeom>
        </p:spPr>
      </p:pic>
      <p:pic>
        <p:nvPicPr>
          <p:cNvPr id="6" name="Picture 6" descr="j04325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821" y="451804"/>
            <a:ext cx="2279002" cy="214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3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1" y="4671671"/>
            <a:ext cx="6844936" cy="19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74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27" y="4402183"/>
            <a:ext cx="5251268" cy="245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15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27" y="1"/>
            <a:ext cx="5682021" cy="176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0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44" y="548640"/>
            <a:ext cx="6846410" cy="15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1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84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39" y="-1"/>
            <a:ext cx="6115417" cy="22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36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4880"/>
            <a:ext cx="6792686" cy="2103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4258491"/>
            <a:ext cx="5399314" cy="2599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16" y="1604279"/>
            <a:ext cx="3170195" cy="3170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481" y="567008"/>
            <a:ext cx="5303519" cy="5225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884888"/>
            <a:ext cx="2191139" cy="1884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963265"/>
            <a:ext cx="2191139" cy="18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97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25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88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608264" y="141288"/>
            <a:ext cx="69945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600">
                <a:solidFill>
                  <a:srgbClr val="A50021"/>
                </a:solidFill>
              </a:rPr>
              <a:t>В какое время года происходит </a:t>
            </a:r>
            <a:br>
              <a:rPr lang="ru-RU" altLang="ru-RU" sz="3600">
                <a:solidFill>
                  <a:srgbClr val="A50021"/>
                </a:solidFill>
              </a:rPr>
            </a:br>
            <a:r>
              <a:rPr lang="ru-RU" altLang="ru-RU" sz="3600">
                <a:solidFill>
                  <a:srgbClr val="A50021"/>
                </a:solidFill>
              </a:rPr>
              <a:t>действие в произведении?</a:t>
            </a:r>
            <a:r>
              <a:rPr lang="ru-RU" altLang="ru-RU" sz="3600"/>
              <a:t/>
            </a:r>
            <a:br>
              <a:rPr lang="ru-RU" altLang="ru-RU" sz="3600"/>
            </a:b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9058049" y="1881188"/>
            <a:ext cx="2089150" cy="114939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A50021"/>
                </a:solidFill>
              </a:rPr>
              <a:t>ВЕСНА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9022330" y="3292673"/>
            <a:ext cx="2160587" cy="114869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A50021"/>
                </a:solidFill>
              </a:rPr>
              <a:t>ЛЕТО</a:t>
            </a:r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9058049" y="4703461"/>
            <a:ext cx="2160587" cy="138383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A50021"/>
                </a:solidFill>
              </a:rPr>
              <a:t>ОСЕНЬ</a:t>
            </a:r>
          </a:p>
        </p:txBody>
      </p:sp>
      <p:pic>
        <p:nvPicPr>
          <p:cNvPr id="21510" name="Picture 6" descr="371518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9" y="513080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6" y="1603971"/>
            <a:ext cx="7183936" cy="38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2493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10502E-6 L 0.00018 0.246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1"/>
                  </p:tgtEl>
                </p:cond>
              </p:nextCondLst>
            </p:seq>
          </p:childTnLst>
        </p:cTn>
      </p:par>
    </p:tnLst>
    <p:bldLst>
      <p:bldP spid="24579" grpId="0" animBg="1"/>
      <p:bldP spid="24579" grpId="1" animBg="1"/>
      <p:bldP spid="24580" grpId="0" animBg="1"/>
      <p:bldP spid="24581" grpId="0" animBg="1"/>
      <p:bldP spid="24581" grpId="1" animBg="1"/>
      <p:bldP spid="24581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2163763" y="415926"/>
            <a:ext cx="78660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600">
                <a:solidFill>
                  <a:srgbClr val="A50021"/>
                </a:solidFill>
              </a:rPr>
              <a:t>На какое дерево влез Муравьишка?</a:t>
            </a:r>
            <a:r>
              <a:rPr lang="ru-RU" altLang="ru-RU" sz="3600"/>
              <a:t/>
            </a:r>
            <a:br>
              <a:rPr lang="ru-RU" altLang="ru-RU" sz="3600"/>
            </a:b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7824789" y="3291841"/>
            <a:ext cx="3304765" cy="92932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A50021"/>
                </a:solidFill>
              </a:rPr>
              <a:t>ДУБ</a:t>
            </a: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7824789" y="1606551"/>
            <a:ext cx="3304765" cy="110172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A50021"/>
                </a:solidFill>
              </a:rPr>
              <a:t>БЕРЁЗА</a:t>
            </a: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7770088" y="4804731"/>
            <a:ext cx="3304765" cy="106167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A50021"/>
                </a:solidFill>
              </a:rPr>
              <a:t>СОСНА</a:t>
            </a:r>
          </a:p>
        </p:txBody>
      </p:sp>
      <p:pic>
        <p:nvPicPr>
          <p:cNvPr id="19462" name="Picture 8" descr="371518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0" y="3944983"/>
            <a:ext cx="1727200" cy="257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57" y="1307468"/>
            <a:ext cx="4226903" cy="49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9193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14596E-6 L 0.00781 0.509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254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9"/>
                  </p:tgtEl>
                </p:cond>
              </p:nextCondLst>
            </p:seq>
          </p:childTnLst>
        </p:cTn>
      </p:par>
    </p:tnLst>
    <p:bldLst>
      <p:bldP spid="23557" grpId="0" animBg="1"/>
      <p:bldP spid="23557" grpId="1" animBg="1"/>
      <p:bldP spid="23558" grpId="0" animBg="1"/>
      <p:bldP spid="23559" grpId="0" animBg="1"/>
      <p:bldP spid="23559" grpId="1" animBg="1"/>
      <p:bldP spid="23559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90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967038" y="141288"/>
            <a:ext cx="629761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600">
                <a:solidFill>
                  <a:srgbClr val="A50021"/>
                </a:solidFill>
              </a:rPr>
              <a:t>С каким насекомым </a:t>
            </a:r>
            <a:br>
              <a:rPr lang="ru-RU" altLang="ru-RU" sz="3600">
                <a:solidFill>
                  <a:srgbClr val="A50021"/>
                </a:solidFill>
              </a:rPr>
            </a:br>
            <a:r>
              <a:rPr lang="ru-RU" altLang="ru-RU" sz="3600">
                <a:solidFill>
                  <a:srgbClr val="A50021"/>
                </a:solidFill>
              </a:rPr>
              <a:t>не встречался Муравьишка?</a:t>
            </a:r>
            <a:r>
              <a:rPr lang="ru-RU" altLang="ru-RU" sz="3600"/>
              <a:t/>
            </a:r>
            <a:br>
              <a:rPr lang="ru-RU" altLang="ru-RU" sz="3600"/>
            </a:b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7319963" y="1881189"/>
            <a:ext cx="4096974" cy="12604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A50021"/>
                </a:solidFill>
              </a:rPr>
              <a:t>МАЙСКИЙ ХРУЩ</a:t>
            </a:r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7319963" y="5061268"/>
            <a:ext cx="4096973" cy="105214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A50021"/>
                </a:solidFill>
              </a:rPr>
              <a:t>БАБОЧКА</a:t>
            </a: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7319963" y="3573462"/>
            <a:ext cx="4096974" cy="105600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A50021"/>
                </a:solidFill>
              </a:rPr>
              <a:t>ЖУЧОК - БЛОШАЧОК</a:t>
            </a:r>
          </a:p>
        </p:txBody>
      </p:sp>
      <p:pic>
        <p:nvPicPr>
          <p:cNvPr id="22534" name="Picture 6" descr="371518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7" y="4127863"/>
            <a:ext cx="2060194" cy="22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1268760"/>
            <a:ext cx="440165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1589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39695E-7 L 1.94444E-6 0.089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  <p:bldLst>
      <p:bldP spid="27651" grpId="0" animBg="1"/>
      <p:bldP spid="27651" grpId="1" animBg="1"/>
      <p:bldP spid="27652" grpId="0" animBg="1"/>
      <p:bldP spid="27653" grpId="0" animBg="1"/>
      <p:bldP spid="27653" grpId="1" animBg="1"/>
      <p:bldP spid="27653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189289" y="141288"/>
            <a:ext cx="58388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600">
                <a:solidFill>
                  <a:srgbClr val="A50021"/>
                </a:solidFill>
              </a:rPr>
              <a:t>Кто помог Муравьишке </a:t>
            </a:r>
            <a:br>
              <a:rPr lang="ru-RU" altLang="ru-RU" sz="3600">
                <a:solidFill>
                  <a:srgbClr val="A50021"/>
                </a:solidFill>
              </a:rPr>
            </a:br>
            <a:r>
              <a:rPr lang="ru-RU" altLang="ru-RU" sz="3600">
                <a:solidFill>
                  <a:srgbClr val="A50021"/>
                </a:solidFill>
              </a:rPr>
              <a:t>перебраться через забор?</a:t>
            </a:r>
            <a:r>
              <a:rPr lang="ru-RU" altLang="ru-RU" sz="3600"/>
              <a:t/>
            </a:r>
            <a:br>
              <a:rPr lang="ru-RU" altLang="ru-RU" sz="3600"/>
            </a:b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7535864" y="1881189"/>
            <a:ext cx="3985576" cy="12604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A50021"/>
                </a:solidFill>
              </a:rPr>
              <a:t>ПАУК - СЕНОКОСЕЦ</a:t>
            </a: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7608888" y="3344092"/>
            <a:ext cx="3912552" cy="12544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A50021"/>
                </a:solidFill>
              </a:rPr>
              <a:t>КУЗНЕЧИК</a:t>
            </a: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7608889" y="4797426"/>
            <a:ext cx="3912551" cy="10794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99FF33"/>
              </a:gs>
            </a:gsLst>
            <a:path path="shape">
              <a:fillToRect l="50000" t="50000" r="50000" b="50000"/>
            </a:path>
          </a:gradFill>
          <a:ln w="22225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A50021"/>
                </a:solidFill>
              </a:rPr>
              <a:t>МАЙСКИЙ ХРУЩ</a:t>
            </a:r>
          </a:p>
        </p:txBody>
      </p:sp>
      <p:pic>
        <p:nvPicPr>
          <p:cNvPr id="23558" name="Picture 6" descr="371518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02" y="3892731"/>
            <a:ext cx="2015971" cy="243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1698171"/>
            <a:ext cx="4258491" cy="417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97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10502E-6 L 0.00018 0.246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7"/>
                  </p:tgtEl>
                </p:cond>
              </p:nextCondLst>
            </p:seq>
          </p:childTnLst>
        </p:cTn>
      </p:par>
    </p:tnLst>
    <p:bldLst>
      <p:bldP spid="28675" grpId="0" animBg="1"/>
      <p:bldP spid="28675" grpId="1" animBg="1"/>
      <p:bldP spid="28676" grpId="0" animBg="1"/>
      <p:bldP spid="28677" grpId="0" animBg="1"/>
      <p:bldP spid="28677" grpId="1" animBg="1"/>
      <p:bldP spid="28677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977" y="0"/>
            <a:ext cx="4963885" cy="1309793"/>
          </a:xfrm>
          <a:prstGeom prst="rect">
            <a:avLst/>
          </a:prstGeom>
        </p:spPr>
      </p:pic>
      <p:pic>
        <p:nvPicPr>
          <p:cNvPr id="3" name="Picture 6" descr="371518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2433646"/>
            <a:ext cx="2588589" cy="243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Рисунок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21288"/>
            <a:ext cx="6087291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Рисунок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4411" y="5034055"/>
            <a:ext cx="597408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227" y="1309793"/>
            <a:ext cx="3548824" cy="4201171"/>
          </a:xfrm>
          <a:prstGeom prst="rect">
            <a:avLst/>
          </a:prstGeom>
        </p:spPr>
      </p:pic>
      <p:pic>
        <p:nvPicPr>
          <p:cNvPr id="7" name="Picture 6" descr="j04325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21" y="287382"/>
            <a:ext cx="2082742" cy="214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215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71518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2133600"/>
            <a:ext cx="28082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943476" y="1412876"/>
            <a:ext cx="41322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  <a:p>
            <a:pPr eaLnBrk="1" hangingPunct="1"/>
            <a:r>
              <a:rPr lang="ru-RU" altLang="ru-RU" sz="3600">
                <a:solidFill>
                  <a:srgbClr val="A50021"/>
                </a:solidFill>
              </a:rPr>
              <a:t>Было интересно…</a:t>
            </a:r>
          </a:p>
          <a:p>
            <a:endParaRPr lang="ru-RU" altLang="ru-RU" sz="3600">
              <a:solidFill>
                <a:srgbClr val="A50021"/>
              </a:solidFill>
            </a:endParaRPr>
          </a:p>
        </p:txBody>
      </p:sp>
      <p:pic>
        <p:nvPicPr>
          <p:cNvPr id="25604" name="Picture 6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49" y="5189538"/>
            <a:ext cx="5986599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j04325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463" y="705644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Рисунок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5221288"/>
            <a:ext cx="5702799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016501" y="4149725"/>
            <a:ext cx="5184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600">
                <a:solidFill>
                  <a:srgbClr val="A50021"/>
                </a:solidFill>
              </a:rPr>
              <a:t>Теперь я знаю, что…</a:t>
            </a: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5016501" y="2924175"/>
            <a:ext cx="3382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600">
                <a:solidFill>
                  <a:srgbClr val="A50021"/>
                </a:solidFill>
              </a:rPr>
              <a:t>Было трудно…</a:t>
            </a:r>
          </a:p>
        </p:txBody>
      </p:sp>
    </p:spTree>
    <p:extLst>
      <p:ext uri="{BB962C8B-B14F-4D97-AF65-F5344CB8AC3E}">
        <p14:creationId xmlns:p14="http://schemas.microsoft.com/office/powerpoint/2010/main" val="40232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811" y="1210196"/>
            <a:ext cx="4688230" cy="1072989"/>
          </a:xfrm>
          <a:prstGeom prst="rect">
            <a:avLst/>
          </a:prstGeom>
        </p:spPr>
      </p:pic>
      <p:pic>
        <p:nvPicPr>
          <p:cNvPr id="3" name="Picture 2" descr="371518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72" y="2227759"/>
            <a:ext cx="28082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Рисунок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512" y="4640715"/>
            <a:ext cx="5286215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Рисунок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576" y="4640715"/>
            <a:ext cx="5348639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j04325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881" y="490264"/>
            <a:ext cx="1973876" cy="179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544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863" y="391887"/>
            <a:ext cx="4438273" cy="1410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870" y="1515291"/>
            <a:ext cx="4966257" cy="4754880"/>
          </a:xfrm>
          <a:prstGeom prst="rect">
            <a:avLst/>
          </a:prstGeom>
        </p:spPr>
      </p:pic>
      <p:pic>
        <p:nvPicPr>
          <p:cNvPr id="6" name="Picture 6" descr="371518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5" y="3837154"/>
            <a:ext cx="2588589" cy="243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j04325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21" y="287382"/>
            <a:ext cx="2562448" cy="214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279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325" y="522514"/>
            <a:ext cx="4127350" cy="5799909"/>
          </a:xfrm>
          <a:prstGeom prst="rect">
            <a:avLst/>
          </a:prstGeom>
        </p:spPr>
      </p:pic>
      <p:pic>
        <p:nvPicPr>
          <p:cNvPr id="3" name="Picture 6" descr="371518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3889406"/>
            <a:ext cx="2588589" cy="243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j04325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21" y="287382"/>
            <a:ext cx="2719202" cy="214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715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199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543808"/>
            <a:ext cx="3888923" cy="13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52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18011" y="0"/>
            <a:ext cx="10319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6000" b="1" dirty="0" smtClean="0">
                <a:solidFill>
                  <a:srgbClr val="A50021"/>
                </a:solidFill>
              </a:rPr>
              <a:t>Гусеница - Землемер</a:t>
            </a:r>
            <a:endParaRPr lang="ru-RU" altLang="ru-RU" sz="60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93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3935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55771" y="5726275"/>
            <a:ext cx="61656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Паук - Сенокосец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88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891" y="4336869"/>
            <a:ext cx="6139543" cy="23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89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59</Words>
  <Application>Microsoft Office PowerPoint</Application>
  <PresentationFormat>Широкоэкранный</PresentationFormat>
  <Paragraphs>25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Литературное чтение  В.В. Бианки  « Мир насекомых в сказках В. Бианки»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Литературное чтение  В.В. Бианки  «Приключения Муравьишки»  </dc:title>
  <dc:creator>RePack by Diakov</dc:creator>
  <cp:lastModifiedBy>RePack by Diakov</cp:lastModifiedBy>
  <cp:revision>21</cp:revision>
  <dcterms:created xsi:type="dcterms:W3CDTF">2021-11-18T06:56:23Z</dcterms:created>
  <dcterms:modified xsi:type="dcterms:W3CDTF">2021-11-18T18:10:28Z</dcterms:modified>
</cp:coreProperties>
</file>