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64" r:id="rId11"/>
    <p:sldId id="266" r:id="rId12"/>
    <p:sldId id="265" r:id="rId13"/>
    <p:sldId id="267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11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0A9DB8-5476-4B6C-9D83-A236B65F8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E2AF5B5-357C-43B1-B863-0DA55B5527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8CFDD80-4383-4139-855A-10BD75E42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A3B4C-3464-4078-AC15-08A7AEEC4B45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C14B5F1-3803-40F9-A027-395B2AFAD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31AF51B-1F76-452F-BB21-5D34F13FC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925A6-A3BF-4FA9-A2E1-76D088126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576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554D17-E3AD-4096-924B-61BE3EB70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DF02C5E-28AF-4AE3-BA15-AF8728953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BE9636B-5F55-41CF-A365-F141C0316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A3B4C-3464-4078-AC15-08A7AEEC4B45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C55495F-7A48-4E62-B4E1-4B225CAD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437FBAF-3D38-4DBA-A42B-1426C5FF5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925A6-A3BF-4FA9-A2E1-76D088126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585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8257CD5-F811-4092-82E9-563D5BCCC4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87BF6F9-E589-4CC7-A4FC-63F731657D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0AEC2DB-8D32-4F86-9AE5-30F74F03E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A3B4C-3464-4078-AC15-08A7AEEC4B45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0806F63-FA07-4AB8-AEDA-88FA07D90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54ABC9A-3E4D-4755-96AF-C31BE3957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925A6-A3BF-4FA9-A2E1-76D088126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696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D8A427-D8B6-412D-B6E4-410E50B1F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74A72B4-3772-4F5B-8354-A2434234C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ED9DA02-908A-491D-BB12-B45CA779D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A3B4C-3464-4078-AC15-08A7AEEC4B45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38A491D-D608-4D28-8634-B89BB32E3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E359F97-EF7A-4BA4-9001-AA0F305A6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925A6-A3BF-4FA9-A2E1-76D088126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115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C56A77-E3B6-46A9-B5F6-3AC1B9F69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C9B398F-C53A-486B-8DC0-2443AAD0B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1D9E08C-3F7A-47F4-B654-67B65A39D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A3B4C-3464-4078-AC15-08A7AEEC4B45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3D898F6-0263-46A5-B9B0-A3B8A8758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6AF4247-80FE-4534-875C-58AFEEBEC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925A6-A3BF-4FA9-A2E1-76D088126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478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B2E53A-0448-449C-AF60-4EBD296CE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B0B2532-F319-4324-91C7-9D2988970F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99470D9-F4A9-4E9A-9FD0-1197766A01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7A60AF6-D90F-4F84-B70E-DE5A202E0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A3B4C-3464-4078-AC15-08A7AEEC4B45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B3E1BA6-BC32-4C5F-94C5-5A3E86AD1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202E019-E0F8-4FB5-8D09-78BCD0F1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925A6-A3BF-4FA9-A2E1-76D088126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549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B57B63-33C6-4A6D-AE6B-A1A8D1A45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F4163EB-C9F8-4F26-B40D-65946C477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F8231D4-EC90-4D1A-8CFA-9E19D4474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ADFEC07-2ED3-4658-9A71-872AB0C6AC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820CF54D-8D2D-45C4-86DA-4217F2211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81AA60EF-A75C-4004-B4A7-0B90BC137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A3B4C-3464-4078-AC15-08A7AEEC4B45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D47A350-18BF-4324-9F77-9EEC86D00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97BA0446-BD2A-4F18-B908-7BF26AFCF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925A6-A3BF-4FA9-A2E1-76D088126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971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5F61A6-1326-43F1-99ED-580169F22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5A158C9-1012-4438-B497-7798B464B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A3B4C-3464-4078-AC15-08A7AEEC4B45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C87812B-9DE5-49F5-9D27-F18CB1D8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387BA61-4497-4536-84BA-909D2F59F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925A6-A3BF-4FA9-A2E1-76D088126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46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EF14A03-74EB-4B19-8169-CF0AABA2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A3B4C-3464-4078-AC15-08A7AEEC4B45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AB08C23-BDFA-4B93-A17A-79BAB665B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47F42A6-5EDD-43F4-91DF-59DFBCF42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925A6-A3BF-4FA9-A2E1-76D088126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1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2F9AF3-A6F7-4A31-9A4E-8582E07C8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9EA4C0C-B5D5-443A-95D5-8E3ECCDDB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9274C80-A671-4686-8EC5-B7700B4A1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6C5EAF9-C6E7-4494-8C68-DDE6D57D2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A3B4C-3464-4078-AC15-08A7AEEC4B45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85DCC76-CA53-40E0-9525-47856C817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342C930-3E0E-41C4-981C-AEE1A6219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925A6-A3BF-4FA9-A2E1-76D088126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938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C85FF6-E891-4F15-A78C-2D1933F09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8C82AE4-CF27-4647-A40D-EA5EAB3E66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07AE1BD-3017-42D8-804D-3212DF806E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BF7CB8E-595A-4A58-A7A2-95BE58933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A3B4C-3464-4078-AC15-08A7AEEC4B45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5760608-910F-45BA-A6D4-D63D71A45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D968837-C3AE-4EA8-9D71-0075330B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925A6-A3BF-4FA9-A2E1-76D088126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174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encilGrayscale trans="9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6A6054-932A-479A-942F-0B9F4B82E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476EDDF-862F-4B9D-B368-CD0A0BE92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BD588C3-6EB0-4E0C-A32E-59EDA4CF58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A3B4C-3464-4078-AC15-08A7AEEC4B45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AD8EBC9-E170-4F01-AD45-0465625488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98C880B-CEFE-4D92-8018-F985E445BC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925A6-A3BF-4FA9-A2E1-76D088126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28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12.wdp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4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8.wdp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DF1577-17A4-4C85-BB23-BEEA4F17EA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464" y="1681163"/>
            <a:ext cx="11461072" cy="2387600"/>
          </a:xfrm>
        </p:spPr>
        <p:txBody>
          <a:bodyPr>
            <a:prstTxWarp prst="textPlain">
              <a:avLst/>
            </a:prstTxWarp>
          </a:bodyPr>
          <a:lstStyle/>
          <a:p>
            <a:r>
              <a:rPr lang="ru-RU" dirty="0">
                <a:solidFill>
                  <a:srgbClr val="BF11A2"/>
                </a:solidFill>
              </a:rPr>
              <a:t>ЗВУК и БУКВА 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FC5CDA5-8F76-4901-BF63-8E0BF57477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89638"/>
            <a:ext cx="9144000" cy="588222"/>
          </a:xfrm>
        </p:spPr>
        <p:txBody>
          <a:bodyPr/>
          <a:lstStyle/>
          <a:p>
            <a:r>
              <a:rPr lang="ru-RU" dirty="0"/>
              <a:t>Учитель логопед МДОУ «Детский сад № 108»: Дорофеева И.А.</a:t>
            </a:r>
          </a:p>
        </p:txBody>
      </p:sp>
    </p:spTree>
    <p:extLst>
      <p:ext uri="{BB962C8B-B14F-4D97-AF65-F5344CB8AC3E}">
        <p14:creationId xmlns:p14="http://schemas.microsoft.com/office/powerpoint/2010/main" val="402658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62888AC-5B09-489E-8C1C-6638B3228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4452" y="90872"/>
            <a:ext cx="2103852" cy="37968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C449FA8-5FA8-4E80-8E90-0AA1FBAB8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23" y="2509874"/>
            <a:ext cx="2966720" cy="41645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2675E2E-08CA-4FC3-BD29-F5EAC039F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760" y="2753640"/>
            <a:ext cx="3230726" cy="39207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85E99ED-9E70-43AE-9074-195D5EF776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39"/>
          <a:stretch/>
        </p:blipFill>
        <p:spPr>
          <a:xfrm>
            <a:off x="3164468" y="0"/>
            <a:ext cx="3195326" cy="421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2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3404526-04B8-4FAE-8FBF-DA0324DAB0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67" t="14329" r="26828" b="10845"/>
          <a:stretch/>
        </p:blipFill>
        <p:spPr>
          <a:xfrm>
            <a:off x="870012" y="1936489"/>
            <a:ext cx="2663300" cy="45276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93F463E-6DED-4B8E-A26F-AD63AA11A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8690" y="2459115"/>
            <a:ext cx="2753306" cy="36620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766CE2A-891F-4341-B5CD-7F46AC33F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310" y="272460"/>
            <a:ext cx="2583989" cy="408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9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49DF20C-E53B-4150-BF88-4E05A2A07E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3" b="97813" l="1231" r="99692">
                        <a14:foregroundMark x1="83077" y1="3125" x2="83077" y2="3125"/>
                        <a14:foregroundMark x1="11077" y1="1875" x2="11077" y2="1563"/>
                        <a14:foregroundMark x1="1231" y1="7813" x2="1231" y2="7813"/>
                        <a14:foregroundMark x1="72308" y1="313" x2="72308" y2="313"/>
                        <a14:foregroundMark x1="95692" y1="90313" x2="95692" y2="90313"/>
                        <a14:foregroundMark x1="92615" y1="97500" x2="92615" y2="97500"/>
                        <a14:foregroundMark x1="21538" y1="97813" x2="21538" y2="97813"/>
                        <a14:foregroundMark x1="99692" y1="89063" x2="99692" y2="89063"/>
                      </a14:backgroundRemoval>
                    </a14:imgEffect>
                  </a14:imgLayer>
                </a14:imgProps>
              </a:ext>
            </a:extLst>
          </a:blip>
          <a:srcRect r="-1239"/>
          <a:stretch/>
        </p:blipFill>
        <p:spPr>
          <a:xfrm>
            <a:off x="775178" y="2101230"/>
            <a:ext cx="3133986" cy="304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D5A48A9-8516-48B7-866C-359622C3C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1292" y="138148"/>
            <a:ext cx="2170364" cy="19630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A236DE2-0E24-45A6-9AA3-C2A5FD87B7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1402" y="2294878"/>
            <a:ext cx="2030144" cy="20240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7619B1E-6B6E-4438-8D67-4D38227411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1402" y="4242589"/>
            <a:ext cx="2286198" cy="26154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ED0BDD7-BB2A-4848-BD3A-884CFA7ABB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7888" y="1535860"/>
            <a:ext cx="3481118" cy="15180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9825D25-E389-46DB-886A-C321A5C447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64459">
            <a:off x="4355441" y="2669982"/>
            <a:ext cx="3481118" cy="15180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CCE5320-D9EE-4DD7-ACEA-444797FABB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330457">
            <a:off x="4355440" y="3881257"/>
            <a:ext cx="3481118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A40E87B-05B7-48EA-95C8-57927F72E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" b="99200" l="591" r="96654">
                        <a14:foregroundMark x1="23819" y1="7200" x2="23819" y2="7200"/>
                        <a14:foregroundMark x1="36417" y1="3800" x2="4921" y2="10600"/>
                        <a14:foregroundMark x1="4921" y1="10600" x2="4921" y2="10600"/>
                        <a14:foregroundMark x1="83858" y1="8400" x2="59252" y2="6200"/>
                        <a14:foregroundMark x1="73622" y1="800" x2="73622" y2="2000"/>
                        <a14:foregroundMark x1="17520" y1="96600" x2="17520" y2="96600"/>
                        <a14:foregroundMark x1="96850" y1="89400" x2="96850" y2="89400"/>
                        <a14:foregroundMark x1="84252" y1="98000" x2="84252" y2="98000"/>
                        <a14:foregroundMark x1="1969" y1="87200" x2="1969" y2="87200"/>
                        <a14:foregroundMark x1="20472" y1="99200" x2="20472" y2="99200"/>
                        <a14:foregroundMark x1="591" y1="11400" x2="591" y2="11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9302" y="2099589"/>
            <a:ext cx="3097036" cy="30482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71C04BA-DA9C-4B68-A090-A66B1A15A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273" y="208581"/>
            <a:ext cx="2176461" cy="19630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9E81FF7-B4BF-4BF2-BD0F-74359E158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939" y="2247001"/>
            <a:ext cx="1859441" cy="21337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7F3004D-EBE1-44E8-9E82-9E59641D41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051" y="4531463"/>
            <a:ext cx="2231329" cy="21337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C9F9FF3-383B-4CDA-930C-D2F8FACCF4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6684" b="24093"/>
          <a:stretch/>
        </p:blipFill>
        <p:spPr>
          <a:xfrm rot="13181064" flipH="1">
            <a:off x="3533629" y="1256210"/>
            <a:ext cx="4260945" cy="16867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04D2ACA-EE4B-4402-9CC7-285A55BAF43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3301" b="21801"/>
          <a:stretch/>
        </p:blipFill>
        <p:spPr>
          <a:xfrm rot="19928239">
            <a:off x="3431584" y="2468711"/>
            <a:ext cx="4218798" cy="23093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38DF566-5C8D-4E50-9DB6-FC9A25BA3DF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2723" b="20929"/>
          <a:stretch/>
        </p:blipFill>
        <p:spPr>
          <a:xfrm rot="18726996">
            <a:off x="3554702" y="3861787"/>
            <a:ext cx="4218798" cy="237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4541BA-D8F5-4D07-A898-066DB5AE1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593" y="683581"/>
            <a:ext cx="10515600" cy="2463047"/>
          </a:xfrm>
        </p:spPr>
        <p:txBody>
          <a:bodyPr>
            <a:prstTxWarp prst="textChevron">
              <a:avLst/>
            </a:prstTxWarp>
            <a:normAutofit/>
          </a:bodyPr>
          <a:lstStyle/>
          <a:p>
            <a:r>
              <a:rPr lang="ru-RU" sz="6600" dirty="0">
                <a:solidFill>
                  <a:srgbClr val="BF11A2"/>
                </a:solidFill>
              </a:rPr>
              <a:t>МОЛОДЦЫ!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228F799-655C-4E99-B97F-7EE6007F5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605" y="3236695"/>
            <a:ext cx="3456102" cy="31419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777FB82-1C71-4019-ABFD-4A8CDB06C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655" y="4263250"/>
            <a:ext cx="2732537" cy="198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45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671769-C464-4181-B793-DA0EB5ED8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343" y="495276"/>
            <a:ext cx="3370200" cy="2236032"/>
          </a:xfrm>
        </p:spPr>
        <p:txBody>
          <a:bodyPr>
            <a:noAutofit/>
          </a:bodyPr>
          <a:lstStyle/>
          <a:p>
            <a:r>
              <a:rPr lang="ru-RU" sz="2400" dirty="0">
                <a:latin typeface="+mn-lt"/>
              </a:rPr>
              <a:t>В магазине не была,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На базаре не была.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А домой пришла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Молока принесла. 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Молока кому?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Хозяину своему.</a:t>
            </a:r>
            <a:br>
              <a:rPr lang="ru-RU" sz="2400" dirty="0">
                <a:latin typeface="+mn-lt"/>
              </a:rPr>
            </a:br>
            <a:endParaRPr lang="ru-RU" sz="2400" dirty="0"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82383B4-2437-4FD5-818C-851E92CA0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43" b="90000" l="5386" r="94255">
                        <a14:foregroundMark x1="22083" y1="7381" x2="22083" y2="7381"/>
                        <a14:foregroundMark x1="20467" y1="2143" x2="20467" y2="2143"/>
                        <a14:foregroundMark x1="8259" y1="15952" x2="8259" y2="15952"/>
                        <a14:foregroundMark x1="5386" y1="24048" x2="5386" y2="24762"/>
                        <a14:foregroundMark x1="30521" y1="88333" x2="30521" y2="88333"/>
                        <a14:foregroundMark x1="70557" y1="88810" x2="70557" y2="88810"/>
                        <a14:foregroundMark x1="94255" y1="64524" x2="94255" y2="64524"/>
                        <a14:foregroundMark x1="18851" y1="27143" x2="18851" y2="27143"/>
                        <a14:foregroundMark x1="11670" y1="28095" x2="11670" y2="28095"/>
                        <a14:foregroundMark x1="19390" y1="28095" x2="19390" y2="280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1543" y="236128"/>
            <a:ext cx="3701917" cy="2791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790B0B8-96F8-4BC7-AB8A-6BDE61E00421}"/>
              </a:ext>
            </a:extLst>
          </p:cNvPr>
          <p:cNvSpPr txBox="1"/>
          <p:nvPr/>
        </p:nvSpPr>
        <p:spPr>
          <a:xfrm>
            <a:off x="8176334" y="401307"/>
            <a:ext cx="38869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Грел на солнышке живот</a:t>
            </a:r>
            <a:br>
              <a:rPr lang="ru-RU" sz="2400" dirty="0"/>
            </a:br>
            <a:r>
              <a:rPr lang="ru-RU" sz="2400" dirty="0"/>
              <a:t>И мурлыкал рыжий….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91F673C-60DB-4B4B-9ED9-81DEFF4F1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188388" y="1523636"/>
            <a:ext cx="2370338" cy="300776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E94F4E7-3A51-4221-B865-31AE2F40292C}"/>
              </a:ext>
            </a:extLst>
          </p:cNvPr>
          <p:cNvSpPr/>
          <p:nvPr/>
        </p:nvSpPr>
        <p:spPr>
          <a:xfrm>
            <a:off x="3521233" y="3228207"/>
            <a:ext cx="5393305" cy="7576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dirty="0">
              <a:solidFill>
                <a:schemeClr val="tx1"/>
              </a:solidFill>
            </a:endParaRPr>
          </a:p>
          <a:p>
            <a:endParaRPr lang="ru-RU" sz="2400" dirty="0">
              <a:solidFill>
                <a:schemeClr val="tx1"/>
              </a:solidFill>
            </a:endParaRPr>
          </a:p>
          <a:p>
            <a:r>
              <a:rPr lang="ru-RU" sz="2400" dirty="0">
                <a:solidFill>
                  <a:schemeClr val="tx1"/>
                </a:solidFill>
              </a:rPr>
              <a:t>Сидит </a:t>
            </a:r>
            <a:r>
              <a:rPr lang="ru-RU" sz="2400" dirty="0" err="1">
                <a:solidFill>
                  <a:schemeClr val="tx1"/>
                </a:solidFill>
              </a:rPr>
              <a:t>Ермошка</a:t>
            </a:r>
            <a:r>
              <a:rPr lang="ru-RU" sz="2400" dirty="0">
                <a:solidFill>
                  <a:schemeClr val="tx1"/>
                </a:solidFill>
              </a:rPr>
              <a:t> на одной ножке</a:t>
            </a:r>
          </a:p>
          <a:p>
            <a:r>
              <a:rPr lang="ru-RU" sz="2400" dirty="0">
                <a:solidFill>
                  <a:schemeClr val="tx1"/>
                </a:solidFill>
              </a:rPr>
              <a:t>На нем сто одежек и все без застежек.</a:t>
            </a:r>
          </a:p>
          <a:p>
            <a:endParaRPr lang="ru-RU" sz="2400" dirty="0">
              <a:solidFill>
                <a:schemeClr val="tx1"/>
              </a:solidFill>
            </a:endParaRPr>
          </a:p>
          <a:p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5296692-94EC-4A18-8CD2-570EDAD235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489" y="3326732"/>
            <a:ext cx="3185155" cy="240934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373A367-78ED-4C79-8EBF-520C503717A0}"/>
              </a:ext>
            </a:extLst>
          </p:cNvPr>
          <p:cNvSpPr/>
          <p:nvPr/>
        </p:nvSpPr>
        <p:spPr>
          <a:xfrm>
            <a:off x="7801991" y="4732092"/>
            <a:ext cx="4261282" cy="1740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Кругла, рассыпчата, бела,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На стол она с полей пришла,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Ты посоли ее немножко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Ведь правда, вкусная……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CFEEFA1-DC25-4EB5-A663-BA7EA92B1C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97" b="92414" l="2609" r="95652">
                        <a14:foregroundMark x1="7391" y1="19310" x2="7391" y2="19310"/>
                        <a14:foregroundMark x1="2609" y1="29655" x2="2609" y2="29655"/>
                        <a14:foregroundMark x1="45652" y1="46207" x2="45652" y2="46207"/>
                        <a14:foregroundMark x1="26087" y1="93103" x2="26087" y2="93103"/>
                        <a14:foregroundMark x1="73478" y1="11034" x2="73478" y2="11034"/>
                        <a14:foregroundMark x1="42609" y1="6897" x2="42609" y2="6897"/>
                        <a14:foregroundMark x1="93913" y1="19310" x2="93913" y2="19310"/>
                        <a14:foregroundMark x1="95217" y1="63448" x2="95217" y2="63448"/>
                        <a14:foregroundMark x1="95652" y1="24828" x2="95652" y2="24828"/>
                        <a14:foregroundMark x1="49130" y1="44138" x2="49130" y2="441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6838" y="4204058"/>
            <a:ext cx="3835153" cy="241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9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FD99F02-7881-4B57-9C03-0D17689C6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315" y="0"/>
            <a:ext cx="5584420" cy="28348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51D504C-C808-4FE7-AF2D-76C47FB62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80" y="3591248"/>
            <a:ext cx="3481118" cy="28714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C2DABC0-89C2-4083-BF98-6A03C5289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327" y="3822915"/>
            <a:ext cx="2944623" cy="24081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D1D3A54-FE38-420E-86BE-195E61EDE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6573" y="1272917"/>
            <a:ext cx="3974937" cy="39322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6E095FA-AD43-4A73-A7FF-EDF500D489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2125" y="3239048"/>
            <a:ext cx="3170195" cy="346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9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06BF1C-3EF6-49C3-B0E3-AFF63C98E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416" y="125429"/>
            <a:ext cx="8279167" cy="620296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Вспомните, и назовите слова, которые начинаются на звук К: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1C170A5-F519-4505-A294-243B45BA7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156" y="4348828"/>
            <a:ext cx="3358852" cy="25301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0F9B4DE-F199-4D63-B870-671B3E1FA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262283" y="745725"/>
            <a:ext cx="1686758" cy="21797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7F980DD-F966-4222-A296-482308B12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616" y="3162911"/>
            <a:ext cx="1969179" cy="14326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9FAD934-5452-4439-84FC-C21F484C7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587" y="814767"/>
            <a:ext cx="2611172" cy="23804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E9CB051-4629-44C0-AA79-243ED6EBFE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8853" y="4408878"/>
            <a:ext cx="3414056" cy="18838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6B3FA75-C170-49C4-8B7C-E465895427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9199" y="745725"/>
            <a:ext cx="3145809" cy="30421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44C8524-61FA-4C1F-9837-996635C774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992" y="1999215"/>
            <a:ext cx="2810500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9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CB95B4E-060B-4C37-B882-1CF8AFF21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9187" y="136109"/>
            <a:ext cx="2715248" cy="20451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434FD02-9181-445F-AEE2-F4EDBB739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5765" y="4555869"/>
            <a:ext cx="3245581" cy="20451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7158B25-88A5-4FF2-B538-07941B433C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075" r="6303" b="14249"/>
          <a:stretch/>
        </p:blipFill>
        <p:spPr>
          <a:xfrm flipH="1">
            <a:off x="7042975" y="1777354"/>
            <a:ext cx="3245580" cy="24177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01609DB-F1AD-431D-B0AD-9C66FE4EA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512" y="176753"/>
            <a:ext cx="3622436" cy="25165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A44E7BC-F351-420B-84DE-5694ECC44D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0589" y="3966228"/>
            <a:ext cx="4310906" cy="27605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445FA87-3609-4807-BBDE-34AD1D9B69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565" y="176753"/>
            <a:ext cx="2448521" cy="292840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FB82C40-0F5D-4430-9EC3-C8A94291F0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565" y="3583249"/>
            <a:ext cx="2901947" cy="301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4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 trans="9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FCEE97-2522-4F0C-8137-F35032C8F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9571" y="0"/>
            <a:ext cx="3130118" cy="443883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«Доскажи словечко»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5EE9701-96ED-4B9E-9DBF-F135747D73C8}"/>
              </a:ext>
            </a:extLst>
          </p:cNvPr>
          <p:cNvSpPr/>
          <p:nvPr/>
        </p:nvSpPr>
        <p:spPr>
          <a:xfrm>
            <a:off x="0" y="443883"/>
            <a:ext cx="420801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Жеребенок с каждым днем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Подрастал и стал….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C98C6BE-12FB-4011-AA5F-1350F6672943}"/>
              </a:ext>
            </a:extLst>
          </p:cNvPr>
          <p:cNvSpPr/>
          <p:nvPr/>
        </p:nvSpPr>
        <p:spPr>
          <a:xfrm>
            <a:off x="6650441" y="1511525"/>
            <a:ext cx="402158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Кто альбом раскрасит наш?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Ну конечно,…..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07BBBC9-6266-4DFE-A11E-36622E7303FB}"/>
              </a:ext>
            </a:extLst>
          </p:cNvPr>
          <p:cNvSpPr/>
          <p:nvPr/>
        </p:nvSpPr>
        <p:spPr>
          <a:xfrm>
            <a:off x="299782" y="3563025"/>
            <a:ext cx="3726032" cy="19086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Мчусь, как пуля, я вперед,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Лишь поскрипывает лед.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Да мелькают огоньки.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Кто несет меня? …..</a:t>
            </a:r>
          </a:p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FBBCCD5-31CD-42F5-BAB2-D942234755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0556" l="9184" r="91837">
                        <a14:foregroundMark x1="74490" y1="8889" x2="74490" y2="8889"/>
                        <a14:foregroundMark x1="9184" y1="63333" x2="9184" y2="63333"/>
                        <a14:foregroundMark x1="19388" y1="88333" x2="19388" y2="88333"/>
                        <a14:foregroundMark x1="81122" y1="91111" x2="81122" y2="91111"/>
                        <a14:foregroundMark x1="90306" y1="29444" x2="91837" y2="27778"/>
                        <a14:foregroundMark x1="41327" y1="90000" x2="41327" y2="88889"/>
                        <a14:foregroundMark x1="54082" y1="57222" x2="54082" y2="56111"/>
                        <a14:foregroundMark x1="81122" y1="3333" x2="81122" y2="3333"/>
                        <a14:foregroundMark x1="88776" y1="6111" x2="88776" y2="6111"/>
                        <a14:foregroundMark x1="69388" y1="10556" x2="69388" y2="10556"/>
                      </a14:backgroundRemoval>
                    </a14:imgEffect>
                  </a14:imgLayer>
                </a14:imgProps>
              </a:ext>
            </a:extLst>
          </a:blip>
          <a:srcRect l="4189" r="3019" b="4761"/>
          <a:stretch/>
        </p:blipFill>
        <p:spPr>
          <a:xfrm>
            <a:off x="2956773" y="640931"/>
            <a:ext cx="3031494" cy="27254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4365FCA-6E99-4F60-9D2C-5784E8F4D9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55" b="94330" l="4783" r="91304">
                        <a14:foregroundMark x1="50000" y1="56701" x2="47826" y2="54639"/>
                        <a14:foregroundMark x1="60000" y1="36598" x2="61739" y2="37113"/>
                        <a14:foregroundMark x1="56522" y1="5670" x2="56522" y2="5670"/>
                        <a14:foregroundMark x1="15217" y1="82474" x2="15217" y2="82474"/>
                        <a14:foregroundMark x1="67391" y1="45361" x2="66957" y2="47423"/>
                        <a14:foregroundMark x1="28261" y1="40722" x2="32174" y2="37113"/>
                        <a14:foregroundMark x1="48696" y1="34021" x2="52609" y2="34536"/>
                        <a14:foregroundMark x1="91304" y1="80412" x2="84410" y2="85387"/>
                        <a14:foregroundMark x1="77655" y1="84953" x2="69565" y2="84536"/>
                        <a14:foregroundMark x1="67826" y1="82474" x2="62609" y2="94330"/>
                        <a14:foregroundMark x1="5217" y1="82990" x2="6087" y2="81959"/>
                        <a14:foregroundMark x1="40870" y1="90722" x2="18261" y2="87629"/>
                        <a14:foregroundMark x1="40870" y1="81959" x2="40870" y2="84021"/>
                        <a14:foregroundMark x1="91304" y1="70103" x2="91304" y2="70103"/>
                        <a14:backgroundMark x1="81304" y1="46392" x2="81304" y2="46392"/>
                        <a14:backgroundMark x1="80870" y1="80412" x2="80870" y2="80412"/>
                        <a14:backgroundMark x1="81739" y1="80412" x2="75217" y2="80412"/>
                        <a14:backgroundMark x1="41739" y1="86082" x2="38041" y2="85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6398" y="3873347"/>
            <a:ext cx="3492982" cy="29462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E170C17-A2B4-4AC5-8F81-618DABE607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83" b="88793" l="8482" r="90179">
                        <a14:foregroundMark x1="90179" y1="19828" x2="90179" y2="19828"/>
                        <a14:foregroundMark x1="86161" y1="10345" x2="87500" y2="13793"/>
                        <a14:foregroundMark x1="8482" y1="86207" x2="8482" y2="83621"/>
                        <a14:foregroundMark x1="55357" y1="69828" x2="55357" y2="698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7586" y="-127768"/>
            <a:ext cx="3372261" cy="174634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D13B66A-3FD5-4CEC-83C7-88D6DD12111F}"/>
              </a:ext>
            </a:extLst>
          </p:cNvPr>
          <p:cNvSpPr/>
          <p:nvPr/>
        </p:nvSpPr>
        <p:spPr>
          <a:xfrm>
            <a:off x="7444990" y="5111651"/>
            <a:ext cx="4747010" cy="17463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В жаркий солнечный денек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На грядке вспыхнул огонек.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Ты не бойся, посмотри-ка –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Что за ягодка? …..</a:t>
            </a:r>
          </a:p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833ADF1-0496-4936-B1E1-6BCD2D1877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78636" y="2859405"/>
            <a:ext cx="4757527" cy="231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5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513AE9-0263-4839-B0BB-225094A38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126" y="1101972"/>
            <a:ext cx="4097784" cy="4180242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Мы устали чуточку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Отдохнем минуточку.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Поворот, наклон, прыжок,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Улыбнись, давай, дружок.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Поднимите плечики,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Попрыгайте как кузнечики.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Повернитесь вправо, влево,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Приседайте вниз и вверх.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Вдох и выдох. Тишина.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Поработать нам пора.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B6BB22C-656D-47FC-B92F-CF9741950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55" b="94066" l="5904" r="95941">
                        <a14:foregroundMark x1="36531" y1="7692" x2="36531" y2="7692"/>
                        <a14:foregroundMark x1="7749" y1="27033" x2="7749" y2="27033"/>
                        <a14:foregroundMark x1="19926" y1="32527" x2="19926" y2="32527"/>
                        <a14:foregroundMark x1="40221" y1="29451" x2="40221" y2="29451"/>
                        <a14:foregroundMark x1="60148" y1="29011" x2="60148" y2="29011"/>
                        <a14:foregroundMark x1="63469" y1="5055" x2="63469" y2="5055"/>
                        <a14:foregroundMark x1="91144" y1="17363" x2="91513" y2="17582"/>
                        <a14:foregroundMark x1="93727" y1="23297" x2="92251" y2="23736"/>
                        <a14:foregroundMark x1="87454" y1="28132" x2="87085" y2="27473"/>
                        <a14:foregroundMark x1="19188" y1="45714" x2="19188" y2="45714"/>
                        <a14:foregroundMark x1="25461" y1="45275" x2="25461" y2="45275"/>
                        <a14:foregroundMark x1="15867" y1="52088" x2="15867" y2="52967"/>
                        <a14:foregroundMark x1="11439" y1="60879" x2="11439" y2="60879"/>
                        <a14:foregroundMark x1="59410" y1="94066" x2="59410" y2="94066"/>
                        <a14:foregroundMark x1="42435" y1="92527" x2="42435" y2="92527"/>
                        <a14:foregroundMark x1="95941" y1="67692" x2="95941" y2="67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9073" y="246717"/>
            <a:ext cx="3968317" cy="636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4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2D2ABA-B544-4439-97C3-6A639A6A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693" y="178695"/>
            <a:ext cx="2961443" cy="353966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latin typeface="+mn-lt"/>
              </a:rPr>
              <a:t>На что похожа буква К?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F96788D-2449-411D-8710-ACFFF1729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09" y="178695"/>
            <a:ext cx="2078163" cy="253071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48F06D1-1DDC-4C14-9C58-9BCB2AAC47E9}"/>
              </a:ext>
            </a:extLst>
          </p:cNvPr>
          <p:cNvSpPr/>
          <p:nvPr/>
        </p:nvSpPr>
        <p:spPr>
          <a:xfrm>
            <a:off x="4516144" y="763480"/>
            <a:ext cx="4216893" cy="1367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Два столба стояли в ряд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Вдруг один переломился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И к другому прислонился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2B81913-E7D5-4143-A631-F85599C46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3618" y="67009"/>
            <a:ext cx="2400773" cy="25341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2FDD234-EF94-42B8-A354-1CE448CA4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98" b="98281" l="7265" r="98291">
                        <a14:foregroundMark x1="21368" y1="11175" x2="21368" y2="11175"/>
                        <a14:foregroundMark x1="29060" y1="8309" x2="24359" y2="13467"/>
                        <a14:foregroundMark x1="27350" y1="17192" x2="30342" y2="19484"/>
                        <a14:foregroundMark x1="27778" y1="9456" x2="17949" y2="10602"/>
                        <a14:foregroundMark x1="7692" y1="22350" x2="7692" y2="22350"/>
                        <a14:foregroundMark x1="89316" y1="9456" x2="89316" y2="9456"/>
                        <a14:foregroundMark x1="93162" y1="13754" x2="87607" y2="6590"/>
                        <a14:foregroundMark x1="65812" y1="12034" x2="65812" y2="12034"/>
                        <a14:foregroundMark x1="29915" y1="12321" x2="29915" y2="12034"/>
                        <a14:foregroundMark x1="91453" y1="4298" x2="91453" y2="4585"/>
                        <a14:foregroundMark x1="79060" y1="59026" x2="79060" y2="59026"/>
                        <a14:foregroundMark x1="68803" y1="44699" x2="68803" y2="44699"/>
                        <a14:foregroundMark x1="72650" y1="43266" x2="72650" y2="43266"/>
                        <a14:foregroundMark x1="77350" y1="46705" x2="77350" y2="46705"/>
                        <a14:foregroundMark x1="79915" y1="49570" x2="79915" y2="49570"/>
                        <a14:foregroundMark x1="57265" y1="92837" x2="55983" y2="93410"/>
                        <a14:foregroundMark x1="43590" y1="97135" x2="44017" y2="97708"/>
                        <a14:foregroundMark x1="12821" y1="98281" x2="12821" y2="98281"/>
                        <a14:foregroundMark x1="76923" y1="7736" x2="76923" y2="7736"/>
                        <a14:foregroundMark x1="80342" y1="8023" x2="79487" y2="8023"/>
                        <a14:foregroundMark x1="79060" y1="7736" x2="67521" y2="11748"/>
                        <a14:foregroundMark x1="81624" y1="51576" x2="75214" y2="46418"/>
                        <a14:foregroundMark x1="29060" y1="14900" x2="29060" y2="14900"/>
                        <a14:foregroundMark x1="83761" y1="10602" x2="84615" y2="12894"/>
                        <a14:foregroundMark x1="98291" y1="12321" x2="98291" y2="123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3440" y="2670538"/>
            <a:ext cx="2536175" cy="378258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8F282AB-E263-426D-8CC5-86C87CB30EC5}"/>
              </a:ext>
            </a:extLst>
          </p:cNvPr>
          <p:cNvSpPr/>
          <p:nvPr/>
        </p:nvSpPr>
        <p:spPr>
          <a:xfrm>
            <a:off x="7396211" y="5210052"/>
            <a:ext cx="4603623" cy="1469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Сигнальщик держит два флажка,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С флажками он, как буква К.</a:t>
            </a:r>
          </a:p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C99EFB8-B9A5-4A3E-BBAC-A4D0AB797F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13" b="85867" l="1793" r="96315">
                        <a14:foregroundMark x1="27341" y1="70666" x2="28635" y2="69967"/>
                        <a14:foregroundMark x1="38944" y1="66765" x2="17331" y2="67170"/>
                        <a14:foregroundMark x1="17331" y1="67170" x2="16335" y2="77549"/>
                        <a14:foregroundMark x1="16335" y1="77549" x2="27639" y2="77806"/>
                        <a14:foregroundMark x1="37301" y1="76077" x2="24651" y2="82370"/>
                        <a14:foregroundMark x1="24651" y1="82370" x2="11255" y2="78285"/>
                        <a14:foregroundMark x1="11255" y1="78285" x2="10060" y2="77070"/>
                        <a14:foregroundMark x1="27988" y1="85867" x2="26992" y2="84910"/>
                        <a14:foregroundMark x1="75100" y1="82702" x2="75100" y2="82702"/>
                        <a14:foregroundMark x1="82072" y1="82959" x2="82072" y2="82959"/>
                        <a14:foregroundMark x1="92679" y1="77549" x2="89990" y2="76555"/>
                        <a14:foregroundMark x1="91982" y1="66286" x2="87052" y2="66286"/>
                        <a14:foregroundMark x1="11056" y1="64078" x2="24950" y2="64078"/>
                        <a14:foregroundMark x1="24950" y1="64078" x2="38297" y2="62827"/>
                        <a14:foregroundMark x1="40588" y1="68973" x2="27938" y2="73684"/>
                        <a14:foregroundMark x1="27938" y1="73684" x2="25996" y2="73611"/>
                        <a14:foregroundMark x1="20717" y1="74862" x2="20717" y2="74862"/>
                        <a14:foregroundMark x1="20717" y1="74126" x2="20717" y2="74126"/>
                        <a14:foregroundMark x1="40239" y1="76077" x2="25996" y2="75782"/>
                        <a14:foregroundMark x1="25996" y1="75782" x2="14044" y2="73132"/>
                        <a14:foregroundMark x1="21016" y1="41259" x2="24651" y2="40044"/>
                        <a14:foregroundMark x1="37301" y1="34891" x2="33317" y2="42252"/>
                        <a14:foregroundMark x1="26643" y1="53036" x2="23655" y2="55723"/>
                        <a14:foregroundMark x1="42580" y1="51086" x2="36952" y2="45933"/>
                        <a14:foregroundMark x1="26643" y1="51307" x2="24353" y2="55981"/>
                        <a14:foregroundMark x1="39940" y1="46154" x2="44223" y2="51564"/>
                        <a14:foregroundMark x1="52888" y1="41995" x2="60508" y2="41995"/>
                        <a14:foregroundMark x1="63496" y1="37836" x2="70120" y2="36621"/>
                        <a14:foregroundMark x1="57520" y1="33162" x2="59163" y2="26794"/>
                        <a14:foregroundMark x1="50896" y1="36842" x2="53884" y2="33419"/>
                        <a14:foregroundMark x1="77092" y1="23114" x2="70767" y2="27310"/>
                        <a14:foregroundMark x1="49203" y1="33898" x2="50548" y2="36842"/>
                        <a14:foregroundMark x1="66135" y1="71660" x2="67779" y2="76077"/>
                        <a14:foregroundMark x1="76394" y1="77070" x2="72759" y2="79499"/>
                        <a14:foregroundMark x1="70767" y1="68495" x2="70767" y2="68495"/>
                        <a14:foregroundMark x1="73755" y1="62606" x2="73755" y2="62606"/>
                        <a14:foregroundMark x1="70468" y1="68973" x2="76743" y2="69709"/>
                        <a14:foregroundMark x1="65488" y1="74604" x2="65488" y2="74347"/>
                        <a14:foregroundMark x1="64143" y1="72396" x2="64143" y2="72396"/>
                        <a14:foregroundMark x1="59811" y1="60618" x2="59811" y2="60618"/>
                        <a14:foregroundMark x1="58815" y1="60618" x2="60159" y2="60618"/>
                        <a14:foregroundMark x1="72112" y1="62091" x2="76096" y2="62348"/>
                        <a14:foregroundMark x1="53536" y1="57932" x2="47211" y2="61354"/>
                        <a14:foregroundMark x1="53187" y1="70445" x2="51892" y2="73611"/>
                        <a14:foregroundMark x1="57819" y1="77291" x2="55179" y2="79757"/>
                        <a14:foregroundMark x1="80727" y1="82959" x2="81723" y2="83658"/>
                        <a14:foregroundMark x1="88695" y1="76555" x2="91982" y2="76555"/>
                        <a14:foregroundMark x1="82371" y1="82444" x2="84363" y2="83658"/>
                        <a14:foregroundMark x1="58167" y1="78027" x2="56175" y2="78763"/>
                        <a14:foregroundMark x1="59512" y1="60397" x2="61803" y2="62827"/>
                        <a14:foregroundMark x1="92978" y1="65293" x2="89343" y2="65771"/>
                        <a14:foregroundMark x1="78088" y1="52558" x2="77092" y2="54509"/>
                        <a14:foregroundMark x1="6424" y1="58410" x2="17032" y2="57932"/>
                        <a14:foregroundMark x1="11056" y1="51086" x2="5428" y2="50828"/>
                        <a14:foregroundMark x1="10060" y1="39050" x2="1793" y2="39787"/>
                        <a14:foregroundMark x1="22012" y1="20427" x2="24353" y2="23850"/>
                        <a14:foregroundMark x1="37301" y1="27052" x2="39592" y2="25837"/>
                        <a14:foregroundMark x1="43576" y1="23629" x2="43576" y2="23629"/>
                        <a14:foregroundMark x1="7769" y1="25101" x2="8765" y2="24586"/>
                        <a14:foregroundMark x1="12052" y1="25101" x2="3137" y2="21421"/>
                        <a14:foregroundMark x1="19721" y1="14796" x2="16733" y2="10379"/>
                        <a14:foregroundMark x1="30976" y1="13324" x2="34612" y2="9385"/>
                        <a14:foregroundMark x1="39592" y1="17483" x2="42231" y2="16268"/>
                        <a14:foregroundMark x1="54880" y1="22635" x2="51892" y2="18476"/>
                        <a14:foregroundMark x1="43227" y1="16010" x2="44572" y2="14538"/>
                        <a14:foregroundMark x1="63795" y1="17740" x2="62500" y2="11851"/>
                        <a14:foregroundMark x1="79731" y1="15274" x2="83367" y2="11115"/>
                        <a14:foregroundMark x1="88347" y1="20905" x2="91982" y2="20905"/>
                        <a14:foregroundMark x1="96315" y1="19691" x2="95319" y2="19212"/>
                        <a14:foregroundMark x1="94671" y1="20169" x2="93974" y2="20427"/>
                        <a14:foregroundMark x1="37301" y1="7913" x2="37301" y2="7913"/>
                        <a14:foregroundMark x1="86703" y1="33419" x2="85359" y2="32205"/>
                        <a14:foregroundMark x1="88048" y1="28782" x2="91335" y2="28266"/>
                        <a14:foregroundMark x1="72112" y1="41774" x2="74751" y2="42731"/>
                      </a14:backgroundRemoval>
                    </a14:imgEffect>
                  </a14:imgLayer>
                </a14:imgProps>
              </a:ext>
            </a:extLst>
          </a:blip>
          <a:srcRect t="249" b="10838"/>
          <a:stretch/>
        </p:blipFill>
        <p:spPr>
          <a:xfrm>
            <a:off x="621149" y="3279815"/>
            <a:ext cx="2974308" cy="357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9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FBCD12-B8E5-48BF-BE4B-61D26DC7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8294" y="333482"/>
            <a:ext cx="3698289" cy="1730005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latin typeface="+mn-lt"/>
              </a:rPr>
              <a:t>Варит буква К картошку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Для козленка и для кошки.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Кошки не едят картошку,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Дайте кашки ей немножко.</a:t>
            </a:r>
            <a:br>
              <a:rPr lang="ru-RU" sz="2400" dirty="0">
                <a:latin typeface="+mn-lt"/>
              </a:rPr>
            </a:br>
            <a:endParaRPr lang="ru-RU" sz="2400" dirty="0"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3BE7826-081F-4FA9-8803-17B11E88C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1" b="92177" l="4839" r="97926">
                        <a14:foregroundMark x1="94931" y1="71429" x2="94931" y2="70408"/>
                        <a14:foregroundMark x1="89631" y1="91837" x2="85945" y2="87415"/>
                        <a14:foregroundMark x1="92627" y1="73469" x2="93088" y2="72789"/>
                        <a14:foregroundMark x1="79263" y1="28571" x2="79263" y2="28571"/>
                        <a14:foregroundMark x1="80184" y1="21769" x2="80415" y2="20748"/>
                        <a14:foregroundMark x1="85714" y1="12925" x2="85714" y2="12925"/>
                        <a14:foregroundMark x1="62903" y1="21088" x2="64055" y2="19388"/>
                        <a14:foregroundMark x1="71198" y1="30952" x2="71889" y2="32653"/>
                        <a14:foregroundMark x1="47926" y1="27211" x2="49539" y2="26190"/>
                        <a14:foregroundMark x1="58525" y1="19728" x2="58756" y2="18707"/>
                        <a14:foregroundMark x1="53226" y1="3741" x2="53226" y2="3741"/>
                        <a14:foregroundMark x1="75346" y1="47959" x2="75346" y2="47959"/>
                        <a14:foregroundMark x1="82949" y1="51020" x2="82488" y2="51361"/>
                        <a14:foregroundMark x1="53226" y1="91837" x2="53226" y2="91837"/>
                        <a14:foregroundMark x1="46313" y1="92517" x2="47005" y2="91837"/>
                        <a14:foregroundMark x1="55530" y1="38095" x2="56221" y2="60544"/>
                        <a14:foregroundMark x1="56221" y1="60544" x2="54839" y2="68367"/>
                        <a14:foregroundMark x1="66820" y1="55102" x2="76498" y2="72109"/>
                        <a14:foregroundMark x1="76498" y1="72109" x2="78111" y2="79592"/>
                        <a14:foregroundMark x1="81567" y1="64966" x2="92396" y2="77891"/>
                        <a14:foregroundMark x1="32258" y1="10884" x2="32258" y2="10884"/>
                        <a14:foregroundMark x1="28802" y1="6463" x2="28802" y2="6463"/>
                        <a14:foregroundMark x1="26267" y1="12245" x2="26267" y2="12245"/>
                        <a14:foregroundMark x1="15438" y1="10884" x2="15438" y2="10884"/>
                        <a14:foregroundMark x1="13594" y1="16667" x2="13594" y2="16667"/>
                        <a14:foregroundMark x1="5069" y1="28571" x2="5760" y2="27211"/>
                        <a14:foregroundMark x1="47235" y1="18707" x2="47235" y2="18707"/>
                        <a14:foregroundMark x1="24424" y1="15646" x2="24424" y2="15646"/>
                        <a14:foregroundMark x1="8065" y1="15646" x2="10369" y2="12925"/>
                        <a14:foregroundMark x1="14977" y1="7483" x2="14977" y2="7483"/>
                        <a14:foregroundMark x1="47465" y1="92517" x2="48157" y2="88776"/>
                        <a14:foregroundMark x1="49539" y1="92517" x2="49078" y2="92517"/>
                        <a14:foregroundMark x1="67281" y1="20748" x2="67281" y2="20748"/>
                        <a14:foregroundMark x1="66359" y1="22789" x2="67281" y2="21088"/>
                        <a14:foregroundMark x1="73963" y1="21429" x2="73963" y2="21429"/>
                        <a14:foregroundMark x1="97926" y1="81633" x2="97465" y2="81293"/>
                        <a14:foregroundMark x1="84793" y1="91837" x2="82028" y2="91156"/>
                        <a14:foregroundMark x1="49309" y1="23469" x2="49309" y2="22109"/>
                        <a14:foregroundMark x1="43088" y1="22109" x2="44009" y2="21769"/>
                        <a14:foregroundMark x1="59677" y1="35374" x2="59677" y2="31293"/>
                        <a14:foregroundMark x1="60138" y1="23469" x2="60369" y2="23810"/>
                        <a14:foregroundMark x1="67742" y1="34694" x2="67972" y2="31633"/>
                        <a14:foregroundMark x1="75806" y1="46599" x2="75806" y2="46599"/>
                        <a14:foregroundMark x1="75115" y1="46939" x2="75115" y2="46939"/>
                        <a14:foregroundMark x1="75115" y1="52381" x2="75115" y2="51361"/>
                        <a14:foregroundMark x1="75115" y1="53061" x2="75115" y2="50340"/>
                        <a14:foregroundMark x1="75346" y1="52381" x2="75346" y2="52381"/>
                        <a14:foregroundMark x1="75115" y1="52041" x2="75346" y2="54082"/>
                        <a14:foregroundMark x1="94931" y1="71088" x2="96774" y2="75510"/>
                        <a14:foregroundMark x1="94931" y1="75850" x2="94931" y2="782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993" y="1198485"/>
            <a:ext cx="6750163" cy="498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1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174</Words>
  <Application>Microsoft Office PowerPoint</Application>
  <PresentationFormat>Произвольный</PresentationFormat>
  <Paragraphs>35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ЗВУК и БУКВА К</vt:lpstr>
      <vt:lpstr>В магазине не была, На базаре не была. А домой пришла Молока принесла.  Молока кому? Хозяину своему. </vt:lpstr>
      <vt:lpstr>Презентация PowerPoint</vt:lpstr>
      <vt:lpstr>Вспомните, и назовите слова, которые начинаются на звук К:</vt:lpstr>
      <vt:lpstr>Презентация PowerPoint</vt:lpstr>
      <vt:lpstr>«Доскажи словечко»</vt:lpstr>
      <vt:lpstr>Мы устали чуточку Отдохнем минуточку. Поворот, наклон, прыжок, Улыбнись, давай, дружок. Поднимите плечики, Попрыгайте как кузнечики. Повернитесь вправо, влево, Приседайте вниз и вверх. Вдох и выдох. Тишина. Поработать нам пора.</vt:lpstr>
      <vt:lpstr>На что похожа буква К?</vt:lpstr>
      <vt:lpstr>Варит буква К картошку Для козленка и для кошки. Кошки не едят картошку, Дайте кашки ей немножко. 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МОЛОДЦЫ!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ЗВУК и БУКВА К</dc:title>
  <dc:creator>Ирина Дорофеева</dc:creator>
  <cp:lastModifiedBy>Группа</cp:lastModifiedBy>
  <cp:revision>21</cp:revision>
  <dcterms:created xsi:type="dcterms:W3CDTF">2021-05-05T13:34:20Z</dcterms:created>
  <dcterms:modified xsi:type="dcterms:W3CDTF">2022-10-21T08:58:22Z</dcterms:modified>
</cp:coreProperties>
</file>