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73" r:id="rId6"/>
    <p:sldId id="270" r:id="rId7"/>
    <p:sldId id="271" r:id="rId8"/>
    <p:sldId id="269" r:id="rId9"/>
    <p:sldId id="259" r:id="rId10"/>
    <p:sldId id="260" r:id="rId11"/>
    <p:sldId id="261" r:id="rId12"/>
    <p:sldId id="262" r:id="rId13"/>
    <p:sldId id="263" r:id="rId14"/>
    <p:sldId id="264" r:id="rId15"/>
    <p:sldId id="265" r:id="rId16"/>
    <p:sldId id="266" r:id="rId17"/>
    <p:sldId id="267" r:id="rId18"/>
    <p:sldId id="268"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30.11.2023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30.11.2023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30.11.2023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30.11.2023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5400" b="1" dirty="0" smtClean="0"/>
              <a:t>«Основы семейной жизни»</a:t>
            </a:r>
            <a:endParaRPr lang="ru-RU" sz="5400" b="1" dirty="0"/>
          </a:p>
        </p:txBody>
      </p:sp>
    </p:spTree>
    <p:extLst>
      <p:ext uri="{BB962C8B-B14F-4D97-AF65-F5344CB8AC3E}">
        <p14:creationId xmlns:p14="http://schemas.microsoft.com/office/powerpoint/2010/main" val="2832836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548680"/>
            <a:ext cx="8208912" cy="5472608"/>
          </a:xfrm>
        </p:spPr>
        <p:txBody>
          <a:bodyPr>
            <a:normAutofit fontScale="92500"/>
          </a:bodyPr>
          <a:lstStyle/>
          <a:p>
            <a:pPr>
              <a:spcAft>
                <a:spcPts val="750"/>
              </a:spcAft>
            </a:pPr>
            <a:r>
              <a:rPr lang="ru-RU" i="1" dirty="0">
                <a:solidFill>
                  <a:srgbClr val="000000"/>
                </a:solidFill>
                <a:latin typeface="Times New Roman"/>
                <a:ea typeface="Times New Roman"/>
              </a:rPr>
              <a:t>а</a:t>
            </a:r>
            <a:r>
              <a:rPr lang="ru-RU" sz="3600" i="1" dirty="0">
                <a:solidFill>
                  <a:srgbClr val="000000"/>
                </a:solidFill>
                <a:latin typeface="Times New Roman"/>
                <a:ea typeface="Times New Roman"/>
              </a:rPr>
              <a:t>) Полностью оплаченный отдых в течение месяца в любой точке земного шара для вас и вашего лучшего друга. (2 жетона)</a:t>
            </a:r>
            <a:endParaRPr lang="ru-RU" sz="3600" dirty="0">
              <a:latin typeface="Times New Roman"/>
              <a:ea typeface="Times New Roman"/>
            </a:endParaRPr>
          </a:p>
          <a:p>
            <a:pPr>
              <a:spcAft>
                <a:spcPts val="750"/>
              </a:spcAft>
            </a:pPr>
            <a:r>
              <a:rPr lang="ru-RU" sz="3600" i="1" dirty="0">
                <a:solidFill>
                  <a:srgbClr val="000000"/>
                </a:solidFill>
                <a:latin typeface="Times New Roman"/>
                <a:ea typeface="Times New Roman"/>
              </a:rPr>
              <a:t>б) Полная гарантия того, что девушка (юноша), на которой вы мечтаете жениться (за которого мечтаете выйти замуж), действительно в недалеком будущем станет вашей женой (вашим мужем). (2 жетона)</a:t>
            </a:r>
            <a:endParaRPr lang="ru-RU" sz="3600" dirty="0">
              <a:latin typeface="Times New Roman"/>
              <a:ea typeface="Times New Roman"/>
            </a:endParaRPr>
          </a:p>
          <a:p>
            <a:endParaRPr lang="ru-RU" dirty="0"/>
          </a:p>
        </p:txBody>
      </p:sp>
    </p:spTree>
    <p:extLst>
      <p:ext uri="{BB962C8B-B14F-4D97-AF65-F5344CB8AC3E}">
        <p14:creationId xmlns:p14="http://schemas.microsoft.com/office/powerpoint/2010/main" val="1875331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04664"/>
            <a:ext cx="8229600" cy="5721499"/>
          </a:xfrm>
        </p:spPr>
        <p:txBody>
          <a:bodyPr>
            <a:normAutofit/>
          </a:bodyPr>
          <a:lstStyle/>
          <a:p>
            <a:pPr>
              <a:spcAft>
                <a:spcPts val="750"/>
              </a:spcAft>
            </a:pPr>
            <a:r>
              <a:rPr lang="ru-RU" sz="4400" i="1" dirty="0">
                <a:solidFill>
                  <a:srgbClr val="000000"/>
                </a:solidFill>
                <a:latin typeface="Times New Roman"/>
                <a:ea typeface="Times New Roman"/>
              </a:rPr>
              <a:t>а) Самая большая популярность в кругу знакомых в течение двух лет. (1 жетон)</a:t>
            </a:r>
            <a:endParaRPr lang="ru-RU" sz="4400" dirty="0">
              <a:latin typeface="Times New Roman"/>
              <a:ea typeface="Times New Roman"/>
            </a:endParaRPr>
          </a:p>
          <a:p>
            <a:pPr>
              <a:spcAft>
                <a:spcPts val="750"/>
              </a:spcAft>
            </a:pPr>
            <a:r>
              <a:rPr lang="ru-RU" sz="4400" i="1" dirty="0">
                <a:solidFill>
                  <a:srgbClr val="000000"/>
                </a:solidFill>
                <a:latin typeface="Times New Roman"/>
                <a:ea typeface="Times New Roman"/>
              </a:rPr>
              <a:t>б) Один настоящий друг. (2 жетона)</a:t>
            </a:r>
            <a:endParaRPr lang="ru-RU" sz="4400" dirty="0">
              <a:latin typeface="Times New Roman"/>
              <a:ea typeface="Times New Roman"/>
            </a:endParaRPr>
          </a:p>
          <a:p>
            <a:endParaRPr lang="ru-RU" sz="4400" dirty="0"/>
          </a:p>
        </p:txBody>
      </p:sp>
    </p:spTree>
    <p:extLst>
      <p:ext uri="{BB962C8B-B14F-4D97-AF65-F5344CB8AC3E}">
        <p14:creationId xmlns:p14="http://schemas.microsoft.com/office/powerpoint/2010/main" val="3275481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04664"/>
            <a:ext cx="8229600" cy="5721499"/>
          </a:xfrm>
        </p:spPr>
        <p:txBody>
          <a:bodyPr/>
          <a:lstStyle/>
          <a:p>
            <a:pPr>
              <a:spcAft>
                <a:spcPts val="750"/>
              </a:spcAft>
            </a:pPr>
            <a:r>
              <a:rPr lang="ru-RU" sz="4800" i="1" dirty="0">
                <a:solidFill>
                  <a:srgbClr val="000000"/>
                </a:solidFill>
                <a:latin typeface="Times New Roman"/>
                <a:ea typeface="Times New Roman"/>
              </a:rPr>
              <a:t>а) Хорошее образование. (2 жетона)</a:t>
            </a:r>
            <a:endParaRPr lang="ru-RU" sz="4800" dirty="0">
              <a:latin typeface="Times New Roman"/>
              <a:ea typeface="Times New Roman"/>
            </a:endParaRPr>
          </a:p>
          <a:p>
            <a:pPr>
              <a:spcAft>
                <a:spcPts val="750"/>
              </a:spcAft>
            </a:pPr>
            <a:r>
              <a:rPr lang="ru-RU" sz="4800" i="1" dirty="0">
                <a:solidFill>
                  <a:srgbClr val="000000"/>
                </a:solidFill>
                <a:latin typeface="Times New Roman"/>
                <a:ea typeface="Times New Roman"/>
              </a:rPr>
              <a:t>б) Предприятие, приносящее большую прибыль. (2 жетона)</a:t>
            </a:r>
            <a:endParaRPr lang="ru-RU" sz="4800" dirty="0">
              <a:latin typeface="Times New Roman"/>
              <a:ea typeface="Times New Roman"/>
            </a:endParaRPr>
          </a:p>
          <a:p>
            <a:endParaRPr lang="ru-RU" dirty="0"/>
          </a:p>
        </p:txBody>
      </p:sp>
    </p:spTree>
    <p:extLst>
      <p:ext uri="{BB962C8B-B14F-4D97-AF65-F5344CB8AC3E}">
        <p14:creationId xmlns:p14="http://schemas.microsoft.com/office/powerpoint/2010/main" val="1050868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76672"/>
            <a:ext cx="8229600" cy="5649491"/>
          </a:xfrm>
        </p:spPr>
        <p:txBody>
          <a:bodyPr/>
          <a:lstStyle/>
          <a:p>
            <a:pPr>
              <a:spcAft>
                <a:spcPts val="750"/>
              </a:spcAft>
            </a:pPr>
            <a:r>
              <a:rPr lang="ru-RU" sz="5400" i="1" dirty="0">
                <a:solidFill>
                  <a:srgbClr val="000000"/>
                </a:solidFill>
                <a:latin typeface="Times New Roman"/>
                <a:ea typeface="Times New Roman"/>
              </a:rPr>
              <a:t>а) Здоровая семья. (2 жетона)</a:t>
            </a:r>
            <a:endParaRPr lang="ru-RU" sz="5400" dirty="0">
              <a:latin typeface="Times New Roman"/>
              <a:ea typeface="Times New Roman"/>
            </a:endParaRPr>
          </a:p>
          <a:p>
            <a:pPr>
              <a:spcAft>
                <a:spcPts val="750"/>
              </a:spcAft>
            </a:pPr>
            <a:r>
              <a:rPr lang="ru-RU" sz="5400" i="1" dirty="0">
                <a:solidFill>
                  <a:srgbClr val="000000"/>
                </a:solidFill>
                <a:latin typeface="Times New Roman"/>
                <a:ea typeface="Times New Roman"/>
              </a:rPr>
              <a:t>б) Всемирная слава. (3 жетона)</a:t>
            </a:r>
            <a:endParaRPr lang="ru-RU" sz="5400" dirty="0">
              <a:latin typeface="Times New Roman"/>
              <a:ea typeface="Times New Roman"/>
            </a:endParaRPr>
          </a:p>
          <a:p>
            <a:endParaRPr lang="ru-RU" dirty="0"/>
          </a:p>
        </p:txBody>
      </p:sp>
    </p:spTree>
    <p:extLst>
      <p:ext uri="{BB962C8B-B14F-4D97-AF65-F5344CB8AC3E}">
        <p14:creationId xmlns:p14="http://schemas.microsoft.com/office/powerpoint/2010/main" val="4000728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76672"/>
            <a:ext cx="8229600" cy="4968552"/>
          </a:xfrm>
        </p:spPr>
        <p:txBody>
          <a:bodyPr/>
          <a:lstStyle/>
          <a:p>
            <a:pPr>
              <a:spcAft>
                <a:spcPts val="750"/>
              </a:spcAft>
            </a:pPr>
            <a:r>
              <a:rPr lang="ru-RU" sz="4800" i="1" dirty="0">
                <a:solidFill>
                  <a:srgbClr val="000000"/>
                </a:solidFill>
                <a:latin typeface="Times New Roman"/>
                <a:ea typeface="Times New Roman"/>
              </a:rPr>
              <a:t>а) Изменить любую черту своей внешности. (1 жетон)</a:t>
            </a:r>
            <a:endParaRPr lang="ru-RU" sz="4800" dirty="0">
              <a:latin typeface="Times New Roman"/>
              <a:ea typeface="Times New Roman"/>
            </a:endParaRPr>
          </a:p>
          <a:p>
            <a:pPr>
              <a:spcAft>
                <a:spcPts val="750"/>
              </a:spcAft>
            </a:pPr>
            <a:r>
              <a:rPr lang="ru-RU" sz="4800" i="1" dirty="0">
                <a:solidFill>
                  <a:srgbClr val="000000"/>
                </a:solidFill>
                <a:latin typeface="Times New Roman"/>
                <a:ea typeface="Times New Roman"/>
              </a:rPr>
              <a:t>б) Быть всю жизнь довольным собой. (2 жетона)</a:t>
            </a:r>
            <a:endParaRPr lang="ru-RU" sz="4800" dirty="0">
              <a:latin typeface="Times New Roman"/>
              <a:ea typeface="Times New Roman"/>
            </a:endParaRPr>
          </a:p>
          <a:p>
            <a:endParaRPr lang="ru-RU" dirty="0"/>
          </a:p>
        </p:txBody>
      </p:sp>
    </p:spTree>
    <p:extLst>
      <p:ext uri="{BB962C8B-B14F-4D97-AF65-F5344CB8AC3E}">
        <p14:creationId xmlns:p14="http://schemas.microsoft.com/office/powerpoint/2010/main" val="744371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332656"/>
            <a:ext cx="8229600" cy="5793507"/>
          </a:xfrm>
        </p:spPr>
        <p:txBody>
          <a:bodyPr/>
          <a:lstStyle/>
          <a:p>
            <a:pPr>
              <a:spcAft>
                <a:spcPts val="750"/>
              </a:spcAft>
            </a:pPr>
            <a:r>
              <a:rPr lang="ru-RU" sz="4800" i="1" dirty="0">
                <a:solidFill>
                  <a:srgbClr val="000000"/>
                </a:solidFill>
                <a:latin typeface="Times New Roman"/>
                <a:ea typeface="Times New Roman"/>
              </a:rPr>
              <a:t>а) Пять лет ничем не нарушаемого физического наслаждения. (2 жетона)</a:t>
            </a:r>
            <a:endParaRPr lang="ru-RU" sz="4800" dirty="0">
              <a:latin typeface="Times New Roman"/>
              <a:ea typeface="Times New Roman"/>
            </a:endParaRPr>
          </a:p>
          <a:p>
            <a:pPr>
              <a:spcAft>
                <a:spcPts val="750"/>
              </a:spcAft>
            </a:pPr>
            <a:r>
              <a:rPr lang="ru-RU" sz="4800" i="1" dirty="0">
                <a:solidFill>
                  <a:srgbClr val="000000"/>
                </a:solidFill>
                <a:latin typeface="Times New Roman"/>
                <a:ea typeface="Times New Roman"/>
              </a:rPr>
              <a:t>б) Уважение и любовь к вам тех, кого вы больше всего цените. (2 жетона)</a:t>
            </a:r>
            <a:endParaRPr lang="ru-RU" sz="4800" dirty="0">
              <a:latin typeface="Times New Roman"/>
              <a:ea typeface="Times New Roman"/>
            </a:endParaRPr>
          </a:p>
          <a:p>
            <a:endParaRPr lang="ru-RU" dirty="0"/>
          </a:p>
        </p:txBody>
      </p:sp>
    </p:spTree>
    <p:extLst>
      <p:ext uri="{BB962C8B-B14F-4D97-AF65-F5344CB8AC3E}">
        <p14:creationId xmlns:p14="http://schemas.microsoft.com/office/powerpoint/2010/main" val="1437716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04664"/>
            <a:ext cx="8229600" cy="5721499"/>
          </a:xfrm>
        </p:spPr>
        <p:txBody>
          <a:bodyPr>
            <a:normAutofit/>
          </a:bodyPr>
          <a:lstStyle/>
          <a:p>
            <a:pPr>
              <a:spcAft>
                <a:spcPts val="750"/>
              </a:spcAft>
            </a:pPr>
            <a:r>
              <a:rPr lang="ru-RU" sz="5400" i="1" dirty="0">
                <a:solidFill>
                  <a:srgbClr val="000000"/>
                </a:solidFill>
                <a:latin typeface="Times New Roman"/>
                <a:ea typeface="Times New Roman"/>
              </a:rPr>
              <a:t>а) Чистая совесть. (2 жетона)</a:t>
            </a:r>
            <a:endParaRPr lang="ru-RU" sz="5400" dirty="0">
              <a:latin typeface="Times New Roman"/>
              <a:ea typeface="Times New Roman"/>
            </a:endParaRPr>
          </a:p>
          <a:p>
            <a:pPr>
              <a:spcAft>
                <a:spcPts val="750"/>
              </a:spcAft>
            </a:pPr>
            <a:r>
              <a:rPr lang="ru-RU" sz="5400" i="1" dirty="0">
                <a:solidFill>
                  <a:srgbClr val="000000"/>
                </a:solidFill>
                <a:latin typeface="Times New Roman"/>
                <a:ea typeface="Times New Roman"/>
              </a:rPr>
              <a:t>б) Умение добиваться успеха во всем, чего бы вы ни пожелали. (2 жетона)</a:t>
            </a:r>
            <a:endParaRPr lang="ru-RU" sz="5400" dirty="0">
              <a:latin typeface="Times New Roman"/>
              <a:ea typeface="Times New Roman"/>
            </a:endParaRPr>
          </a:p>
          <a:p>
            <a:endParaRPr lang="ru-RU" dirty="0"/>
          </a:p>
        </p:txBody>
      </p:sp>
    </p:spTree>
    <p:extLst>
      <p:ext uri="{BB962C8B-B14F-4D97-AF65-F5344CB8AC3E}">
        <p14:creationId xmlns:p14="http://schemas.microsoft.com/office/powerpoint/2010/main" val="1567603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76672"/>
            <a:ext cx="8229600" cy="5649491"/>
          </a:xfrm>
        </p:spPr>
        <p:txBody>
          <a:bodyPr>
            <a:normAutofit/>
          </a:bodyPr>
          <a:lstStyle/>
          <a:p>
            <a:pPr>
              <a:spcAft>
                <a:spcPts val="750"/>
              </a:spcAft>
            </a:pPr>
            <a:r>
              <a:rPr lang="ru-RU" sz="4800" i="1" dirty="0">
                <a:solidFill>
                  <a:srgbClr val="000000"/>
                </a:solidFill>
                <a:latin typeface="Times New Roman"/>
                <a:ea typeface="Times New Roman"/>
              </a:rPr>
              <a:t>а) Чудо, совершенное ради человека, которого вы любите. (2 жетона)</a:t>
            </a:r>
            <a:endParaRPr lang="ru-RU" sz="4800" dirty="0">
              <a:latin typeface="Times New Roman"/>
              <a:ea typeface="Times New Roman"/>
            </a:endParaRPr>
          </a:p>
          <a:p>
            <a:pPr>
              <a:spcAft>
                <a:spcPts val="750"/>
              </a:spcAft>
            </a:pPr>
            <a:r>
              <a:rPr lang="ru-RU" sz="4800" i="1" dirty="0">
                <a:solidFill>
                  <a:srgbClr val="000000"/>
                </a:solidFill>
                <a:latin typeface="Times New Roman"/>
                <a:ea typeface="Times New Roman"/>
              </a:rPr>
              <a:t>б) Возможность заново пережить (повторить) любое 1 событие прошлого. (2 жетона)</a:t>
            </a:r>
            <a:endParaRPr lang="ru-RU" sz="4800" dirty="0">
              <a:latin typeface="Times New Roman"/>
              <a:ea typeface="Times New Roman"/>
            </a:endParaRPr>
          </a:p>
          <a:p>
            <a:endParaRPr lang="ru-RU" dirty="0"/>
          </a:p>
        </p:txBody>
      </p:sp>
    </p:spTree>
    <p:extLst>
      <p:ext uri="{BB962C8B-B14F-4D97-AF65-F5344CB8AC3E}">
        <p14:creationId xmlns:p14="http://schemas.microsoft.com/office/powerpoint/2010/main" val="1863789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404664"/>
            <a:ext cx="8229600" cy="5721499"/>
          </a:xfrm>
        </p:spPr>
        <p:txBody>
          <a:bodyPr>
            <a:normAutofit/>
          </a:bodyPr>
          <a:lstStyle/>
          <a:p>
            <a:pPr>
              <a:spcAft>
                <a:spcPts val="750"/>
              </a:spcAft>
            </a:pPr>
            <a:r>
              <a:rPr lang="ru-RU" sz="4800" i="1" dirty="0">
                <a:solidFill>
                  <a:srgbClr val="000000"/>
                </a:solidFill>
                <a:latin typeface="Times New Roman"/>
                <a:ea typeface="Times New Roman"/>
              </a:rPr>
              <a:t>а) Семь дополнительных лет жизни. (3 жетона)</a:t>
            </a:r>
            <a:endParaRPr lang="ru-RU" sz="4800" dirty="0">
              <a:latin typeface="Times New Roman"/>
              <a:ea typeface="Times New Roman"/>
            </a:endParaRPr>
          </a:p>
          <a:p>
            <a:pPr>
              <a:spcAft>
                <a:spcPts val="750"/>
              </a:spcAft>
            </a:pPr>
            <a:r>
              <a:rPr lang="ru-RU" sz="4800" i="1" dirty="0">
                <a:solidFill>
                  <a:srgbClr val="000000"/>
                </a:solidFill>
                <a:latin typeface="Times New Roman"/>
                <a:ea typeface="Times New Roman"/>
              </a:rPr>
              <a:t>б) Безболезненная смерть, когда придет время. (3 жетона)</a:t>
            </a:r>
            <a:endParaRPr lang="ru-RU" sz="4800" dirty="0">
              <a:latin typeface="Times New Roman"/>
              <a:ea typeface="Times New Roman"/>
            </a:endParaRPr>
          </a:p>
          <a:p>
            <a:endParaRPr lang="ru-RU" sz="4800" dirty="0"/>
          </a:p>
        </p:txBody>
      </p:sp>
    </p:spTree>
    <p:extLst>
      <p:ext uri="{BB962C8B-B14F-4D97-AF65-F5344CB8AC3E}">
        <p14:creationId xmlns:p14="http://schemas.microsoft.com/office/powerpoint/2010/main" val="1453582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buNone/>
            </a:pPr>
            <a:r>
              <a:rPr lang="ru-RU" dirty="0"/>
              <a:t>Рефлексия занятия</a:t>
            </a:r>
            <a:br>
              <a:rPr lang="ru-RU" dirty="0"/>
            </a:br>
            <a:endParaRPr lang="ru-RU" dirty="0"/>
          </a:p>
        </p:txBody>
      </p:sp>
      <p:sp>
        <p:nvSpPr>
          <p:cNvPr id="3" name="Объект 2"/>
          <p:cNvSpPr>
            <a:spLocks noGrp="1"/>
          </p:cNvSpPr>
          <p:nvPr>
            <p:ph sz="quarter" idx="13"/>
          </p:nvPr>
        </p:nvSpPr>
        <p:spPr/>
        <p:txBody>
          <a:bodyPr/>
          <a:lstStyle/>
          <a:p>
            <a:r>
              <a:rPr lang="ru-RU" dirty="0" smtClean="0"/>
              <a:t>Что </a:t>
            </a:r>
            <a:r>
              <a:rPr lang="ru-RU" dirty="0"/>
              <a:t>мы сегодня делали на занятии?</a:t>
            </a:r>
          </a:p>
          <a:p>
            <a:r>
              <a:rPr lang="ru-RU" dirty="0" smtClean="0"/>
              <a:t>Что </a:t>
            </a:r>
            <a:r>
              <a:rPr lang="ru-RU" dirty="0"/>
              <a:t>понравилось (не понравилось) на занятии?</a:t>
            </a:r>
          </a:p>
          <a:p>
            <a:r>
              <a:rPr lang="ru-RU" dirty="0" smtClean="0"/>
              <a:t>Что </a:t>
            </a:r>
            <a:r>
              <a:rPr lang="ru-RU" dirty="0"/>
              <a:t>было сложно выполнять?</a:t>
            </a:r>
          </a:p>
          <a:p>
            <a:r>
              <a:rPr lang="ru-RU" dirty="0" smtClean="0"/>
              <a:t>Какие </a:t>
            </a:r>
            <a:r>
              <a:rPr lang="ru-RU" dirty="0"/>
              <a:t>выводы для себя сделали?</a:t>
            </a:r>
          </a:p>
          <a:p>
            <a:r>
              <a:rPr lang="ru-RU" dirty="0" smtClean="0"/>
              <a:t>Пожелания </a:t>
            </a:r>
            <a:r>
              <a:rPr lang="ru-RU" dirty="0"/>
              <a:t>на будущие занятия </a:t>
            </a:r>
          </a:p>
          <a:p>
            <a:pPr marL="45720" indent="0">
              <a:buNone/>
            </a:pPr>
            <a:endParaRPr lang="ru-RU" dirty="0"/>
          </a:p>
        </p:txBody>
      </p:sp>
    </p:spTree>
    <p:extLst>
      <p:ext uri="{BB962C8B-B14F-4D97-AF65-F5344CB8AC3E}">
        <p14:creationId xmlns:p14="http://schemas.microsoft.com/office/powerpoint/2010/main" val="3567750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Правила группы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3"/>
          </p:nvPr>
        </p:nvSpPr>
        <p:spPr/>
        <p:txBody>
          <a:bodyPr/>
          <a:lstStyle/>
          <a:p>
            <a:pPr algn="just">
              <a:lnSpc>
                <a:spcPct val="115000"/>
              </a:lnSpc>
              <a:spcAft>
                <a:spcPts val="0"/>
              </a:spcAft>
            </a:pPr>
            <a:r>
              <a:rPr lang="ru-RU" dirty="0" smtClean="0">
                <a:latin typeface="Times New Roman"/>
                <a:ea typeface="Calibri"/>
                <a:cs typeface="Times New Roman"/>
              </a:rPr>
              <a:t>говорить </a:t>
            </a:r>
            <a:r>
              <a:rPr lang="ru-RU" dirty="0">
                <a:latin typeface="Times New Roman"/>
                <a:ea typeface="Calibri"/>
                <a:cs typeface="Times New Roman"/>
              </a:rPr>
              <a:t>от своего имени</a:t>
            </a:r>
            <a:endParaRPr lang="ru-RU" sz="2400" dirty="0">
              <a:ea typeface="Calibri"/>
              <a:cs typeface="Times New Roman"/>
            </a:endParaRPr>
          </a:p>
          <a:p>
            <a:pPr algn="just">
              <a:lnSpc>
                <a:spcPct val="115000"/>
              </a:lnSpc>
              <a:spcAft>
                <a:spcPts val="0"/>
              </a:spcAft>
            </a:pPr>
            <a:r>
              <a:rPr lang="ru-RU" dirty="0" smtClean="0">
                <a:latin typeface="Times New Roman"/>
                <a:ea typeface="Calibri"/>
                <a:cs typeface="Times New Roman"/>
              </a:rPr>
              <a:t>активное </a:t>
            </a:r>
            <a:r>
              <a:rPr lang="ru-RU" dirty="0">
                <a:latin typeface="Times New Roman"/>
                <a:ea typeface="Calibri"/>
                <a:cs typeface="Times New Roman"/>
              </a:rPr>
              <a:t>участие</a:t>
            </a:r>
            <a:endParaRPr lang="ru-RU" sz="2400" dirty="0">
              <a:ea typeface="Calibri"/>
              <a:cs typeface="Times New Roman"/>
            </a:endParaRPr>
          </a:p>
          <a:p>
            <a:pPr algn="just">
              <a:lnSpc>
                <a:spcPct val="115000"/>
              </a:lnSpc>
              <a:spcAft>
                <a:spcPts val="0"/>
              </a:spcAft>
            </a:pPr>
            <a:r>
              <a:rPr lang="ru-RU" dirty="0" smtClean="0">
                <a:latin typeface="Times New Roman"/>
                <a:ea typeface="Calibri"/>
                <a:cs typeface="Times New Roman"/>
              </a:rPr>
              <a:t>принцип </a:t>
            </a:r>
            <a:r>
              <a:rPr lang="ru-RU" dirty="0">
                <a:latin typeface="Times New Roman"/>
                <a:ea typeface="Calibri"/>
                <a:cs typeface="Times New Roman"/>
              </a:rPr>
              <a:t>«здесь и сейчас»</a:t>
            </a:r>
            <a:endParaRPr lang="ru-RU" sz="2400" dirty="0">
              <a:ea typeface="Calibri"/>
              <a:cs typeface="Times New Roman"/>
            </a:endParaRPr>
          </a:p>
          <a:p>
            <a:pPr algn="just">
              <a:lnSpc>
                <a:spcPct val="115000"/>
              </a:lnSpc>
              <a:spcAft>
                <a:spcPts val="0"/>
              </a:spcAft>
            </a:pPr>
            <a:r>
              <a:rPr lang="ru-RU" dirty="0" smtClean="0">
                <a:latin typeface="Times New Roman"/>
                <a:ea typeface="Calibri"/>
                <a:cs typeface="Times New Roman"/>
              </a:rPr>
              <a:t>принцип </a:t>
            </a:r>
            <a:r>
              <a:rPr lang="ru-RU" dirty="0">
                <a:latin typeface="Times New Roman"/>
                <a:ea typeface="Calibri"/>
                <a:cs typeface="Times New Roman"/>
              </a:rPr>
              <a:t>конфиденциальности</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802767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692696"/>
            <a:ext cx="8229600" cy="4525963"/>
          </a:xfrm>
        </p:spPr>
        <p:txBody>
          <a:bodyPr/>
          <a:lstStyle/>
          <a:p>
            <a:pPr>
              <a:lnSpc>
                <a:spcPct val="115000"/>
              </a:lnSpc>
              <a:spcAft>
                <a:spcPts val="0"/>
              </a:spcAft>
            </a:pPr>
            <a:r>
              <a:rPr lang="ru-RU" sz="5400" i="1" dirty="0">
                <a:solidFill>
                  <a:srgbClr val="000000"/>
                </a:solidFill>
                <a:latin typeface="Times New Roman"/>
                <a:ea typeface="Times New Roman"/>
                <a:cs typeface="Times New Roman"/>
              </a:rPr>
              <a:t>«…как басня, так и жизнь ценится не за длину, но за содержание». </a:t>
            </a:r>
            <a:endParaRPr lang="ru-RU" sz="5400" i="1" dirty="0" smtClean="0">
              <a:solidFill>
                <a:srgbClr val="000000"/>
              </a:solidFill>
              <a:latin typeface="Times New Roman"/>
              <a:ea typeface="Times New Roman"/>
              <a:cs typeface="Times New Roman"/>
            </a:endParaRPr>
          </a:p>
          <a:p>
            <a:pPr marL="0" indent="0" algn="r">
              <a:lnSpc>
                <a:spcPct val="115000"/>
              </a:lnSpc>
              <a:spcAft>
                <a:spcPts val="0"/>
              </a:spcAft>
              <a:buNone/>
            </a:pPr>
            <a:r>
              <a:rPr lang="ru-RU" sz="6000" i="1" dirty="0" smtClean="0">
                <a:solidFill>
                  <a:srgbClr val="000000"/>
                </a:solidFill>
                <a:latin typeface="Times New Roman"/>
                <a:ea typeface="Times New Roman"/>
                <a:cs typeface="Times New Roman"/>
              </a:rPr>
              <a:t>(</a:t>
            </a:r>
            <a:r>
              <a:rPr lang="ru-RU" sz="6000" i="1" dirty="0">
                <a:solidFill>
                  <a:srgbClr val="000000"/>
                </a:solidFill>
                <a:latin typeface="Times New Roman"/>
                <a:ea typeface="Times New Roman"/>
                <a:cs typeface="Times New Roman"/>
              </a:rPr>
              <a:t>Сенека)</a:t>
            </a:r>
            <a:endParaRPr lang="ru-RU" sz="6000" dirty="0">
              <a:ea typeface="Calibri"/>
              <a:cs typeface="Times New Roman"/>
            </a:endParaRPr>
          </a:p>
          <a:p>
            <a:endParaRPr lang="ru-RU" dirty="0"/>
          </a:p>
        </p:txBody>
      </p:sp>
    </p:spTree>
    <p:extLst>
      <p:ext uri="{BB962C8B-B14F-4D97-AF65-F5344CB8AC3E}">
        <p14:creationId xmlns:p14="http://schemas.microsoft.com/office/powerpoint/2010/main" val="1559837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920880" cy="5793824"/>
          </a:xfrm>
        </p:spPr>
        <p:txBody>
          <a:bodyPr>
            <a:normAutofit/>
          </a:bodyPr>
          <a:lstStyle/>
          <a:p>
            <a:r>
              <a:rPr lang="ru-RU" dirty="0"/>
              <a:t>ценности это-  </a:t>
            </a:r>
            <a:r>
              <a:rPr lang="ru-RU" dirty="0" smtClean="0"/>
              <a:t>цена</a:t>
            </a:r>
            <a:r>
              <a:rPr lang="ru-RU" dirty="0"/>
              <a:t>, стоимость. Ценный предмет, явление</a:t>
            </a:r>
            <a:r>
              <a:rPr lang="ru-RU" dirty="0" smtClean="0"/>
              <a:t>.</a:t>
            </a:r>
            <a:endParaRPr lang="ru-RU" dirty="0"/>
          </a:p>
          <a:p>
            <a:pPr marL="45720" indent="0">
              <a:buNone/>
            </a:pPr>
            <a:r>
              <a:rPr lang="ru-RU" dirty="0"/>
              <a:t>С.И. Ожегов, Н.Ю. Шведова Толковый словарь русского языка </a:t>
            </a:r>
          </a:p>
          <a:p>
            <a:endParaRPr lang="ru-RU" dirty="0"/>
          </a:p>
          <a:p>
            <a:r>
              <a:rPr lang="ru-RU" dirty="0"/>
              <a:t>Т.Ф. Ефремова Новый словарь русского языка.</a:t>
            </a:r>
          </a:p>
          <a:p>
            <a:pPr marL="45720" indent="0">
              <a:buNone/>
            </a:pPr>
            <a:r>
              <a:rPr lang="ru-RU" dirty="0"/>
              <a:t>Стоимость чего-л., выраженная в деньгах; цена. Важность, значение. Выраженная в деньгах стоимость, цена какого-то предмета. </a:t>
            </a:r>
          </a:p>
          <a:p>
            <a:endParaRPr lang="ru-RU" dirty="0"/>
          </a:p>
        </p:txBody>
      </p:sp>
    </p:spTree>
    <p:extLst>
      <p:ext uri="{BB962C8B-B14F-4D97-AF65-F5344CB8AC3E}">
        <p14:creationId xmlns:p14="http://schemas.microsoft.com/office/powerpoint/2010/main" val="597733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776864" cy="5649808"/>
          </a:xfrm>
        </p:spPr>
        <p:txBody>
          <a:bodyPr>
            <a:normAutofit/>
          </a:bodyPr>
          <a:lstStyle/>
          <a:p>
            <a:r>
              <a:rPr lang="ru-RU" dirty="0"/>
              <a:t>Д.Н. Ушаков Большой толковый словарь современного русского языка</a:t>
            </a:r>
          </a:p>
          <a:p>
            <a:pPr marL="45720" indent="0">
              <a:buNone/>
            </a:pPr>
            <a:r>
              <a:rPr lang="ru-RU" dirty="0"/>
              <a:t>Явление, предмет, имеющий то или иное значение, важный, существенный в каком-нибудь отношении. Духовные ценности. Культурные ценности.</a:t>
            </a:r>
          </a:p>
          <a:p>
            <a:r>
              <a:rPr lang="ru-RU" dirty="0"/>
              <a:t>Современный толковый словарь изд. «Большая Советская Энциклопедия»</a:t>
            </a:r>
          </a:p>
          <a:p>
            <a:pPr marL="45720" indent="0">
              <a:buNone/>
            </a:pPr>
            <a:r>
              <a:rPr lang="ru-RU" dirty="0"/>
              <a:t>Положительная или отрицательная значимость объектов окружающего мира для человека. Различают материальные, общественно-политические и духовные ценности; положительные и отрицательные ценности.</a:t>
            </a:r>
          </a:p>
          <a:p>
            <a:endParaRPr lang="ru-RU" dirty="0"/>
          </a:p>
          <a:p>
            <a:endParaRPr lang="ru-RU" dirty="0"/>
          </a:p>
        </p:txBody>
      </p:sp>
    </p:spTree>
    <p:extLst>
      <p:ext uri="{BB962C8B-B14F-4D97-AF65-F5344CB8AC3E}">
        <p14:creationId xmlns:p14="http://schemas.microsoft.com/office/powerpoint/2010/main" val="2659458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568951" cy="5976664"/>
          </a:xfrm>
        </p:spPr>
        <p:txBody>
          <a:bodyPr/>
          <a:lstStyle/>
          <a:p>
            <a:pPr algn="l"/>
            <a:r>
              <a:rPr lang="ru-RU" sz="1400" dirty="0"/>
              <a:t>1. Что для вас имеет ценность в жизни (не более пяти вариантов ответа): </a:t>
            </a:r>
            <a:br>
              <a:rPr lang="ru-RU" sz="1400" dirty="0"/>
            </a:br>
            <a:r>
              <a:rPr lang="ru-RU" sz="1400" dirty="0"/>
              <a:t>         - собственная жизнь; </a:t>
            </a:r>
            <a:br>
              <a:rPr lang="ru-RU" sz="1400" dirty="0"/>
            </a:br>
            <a:r>
              <a:rPr lang="ru-RU" sz="1400" dirty="0"/>
              <a:t>         - жизнь другого человека; </a:t>
            </a:r>
            <a:br>
              <a:rPr lang="ru-RU" sz="1400" dirty="0"/>
            </a:br>
            <a:r>
              <a:rPr lang="ru-RU" sz="1400" dirty="0"/>
              <a:t>         - семья с хорошими отношениями; </a:t>
            </a:r>
            <a:br>
              <a:rPr lang="ru-RU" sz="1400" dirty="0"/>
            </a:br>
            <a:r>
              <a:rPr lang="ru-RU" sz="1400" dirty="0"/>
              <a:t>         - культура; </a:t>
            </a:r>
            <a:br>
              <a:rPr lang="ru-RU" sz="1400" dirty="0"/>
            </a:br>
            <a:r>
              <a:rPr lang="ru-RU" sz="1400" dirty="0"/>
              <a:t>         - труд; </a:t>
            </a:r>
            <a:br>
              <a:rPr lang="ru-RU" sz="1400" dirty="0"/>
            </a:br>
            <a:r>
              <a:rPr lang="ru-RU" sz="1400" dirty="0"/>
              <a:t>         - свобода; </a:t>
            </a:r>
            <a:br>
              <a:rPr lang="ru-RU" sz="1400" dirty="0"/>
            </a:br>
            <a:r>
              <a:rPr lang="ru-RU" sz="1400" dirty="0"/>
              <a:t>         - природа; </a:t>
            </a:r>
            <a:br>
              <a:rPr lang="ru-RU" sz="1400" dirty="0"/>
            </a:br>
            <a:r>
              <a:rPr lang="ru-RU" sz="1400" dirty="0"/>
              <a:t>         - родина; </a:t>
            </a:r>
            <a:br>
              <a:rPr lang="ru-RU" sz="1400" dirty="0"/>
            </a:br>
            <a:r>
              <a:rPr lang="ru-RU" sz="1400" dirty="0"/>
              <a:t>         - деньги; </a:t>
            </a:r>
            <a:br>
              <a:rPr lang="ru-RU" sz="1400" dirty="0"/>
            </a:br>
            <a:r>
              <a:rPr lang="ru-RU" sz="1400" dirty="0"/>
              <a:t>         - мир (как состояние, отношения); </a:t>
            </a:r>
            <a:br>
              <a:rPr lang="ru-RU" sz="1400" dirty="0"/>
            </a:br>
            <a:r>
              <a:rPr lang="ru-RU" sz="1400" dirty="0"/>
              <a:t>         - друзья; </a:t>
            </a:r>
            <a:br>
              <a:rPr lang="ru-RU" sz="1400" dirty="0"/>
            </a:br>
            <a:r>
              <a:rPr lang="ru-RU" sz="1400" dirty="0"/>
              <a:t>         - возможность проявить инициативу; </a:t>
            </a:r>
            <a:br>
              <a:rPr lang="ru-RU" sz="1400" dirty="0"/>
            </a:br>
            <a:r>
              <a:rPr lang="ru-RU" sz="1400" dirty="0"/>
              <a:t>         - власть; </a:t>
            </a:r>
            <a:br>
              <a:rPr lang="ru-RU" sz="1400" dirty="0"/>
            </a:br>
            <a:r>
              <a:rPr lang="ru-RU" sz="1400" dirty="0"/>
              <a:t>         - возможность реализовать свои способности; </a:t>
            </a:r>
            <a:br>
              <a:rPr lang="ru-RU" sz="1400" dirty="0"/>
            </a:br>
            <a:r>
              <a:rPr lang="ru-RU" sz="1400" dirty="0"/>
              <a:t>         - признание общества; </a:t>
            </a:r>
            <a:br>
              <a:rPr lang="ru-RU" sz="1400" dirty="0"/>
            </a:br>
            <a:r>
              <a:rPr lang="ru-RU" sz="1400" dirty="0"/>
              <a:t>         - здоровье; </a:t>
            </a:r>
            <a:br>
              <a:rPr lang="ru-RU" sz="1400" dirty="0"/>
            </a:br>
            <a:r>
              <a:rPr lang="ru-RU" sz="1400" dirty="0"/>
              <a:t>         - Бог; </a:t>
            </a:r>
            <a:br>
              <a:rPr lang="ru-RU" sz="1400" dirty="0"/>
            </a:br>
            <a:r>
              <a:rPr lang="ru-RU" sz="1400" dirty="0"/>
              <a:t>         - что-то еще.</a:t>
            </a:r>
            <a:br>
              <a:rPr lang="ru-RU" sz="1400" dirty="0"/>
            </a:br>
            <a:r>
              <a:rPr lang="ru-RU" sz="1400" dirty="0"/>
              <a:t/>
            </a:r>
            <a:br>
              <a:rPr lang="ru-RU" sz="1400" dirty="0"/>
            </a:br>
            <a:r>
              <a:rPr lang="ru-RU" sz="1400" dirty="0"/>
              <a:t>    2. В чем вы видите смысл жизни (не более двух вариантов ответа). </a:t>
            </a:r>
            <a:br>
              <a:rPr lang="ru-RU" sz="1400" dirty="0"/>
            </a:br>
            <a:r>
              <a:rPr lang="ru-RU" sz="1400" dirty="0"/>
              <a:t>        - в продолжении рода; </a:t>
            </a:r>
            <a:br>
              <a:rPr lang="ru-RU" sz="1400" dirty="0"/>
            </a:br>
            <a:r>
              <a:rPr lang="ru-RU" sz="1400" dirty="0"/>
              <a:t>        - в улучшении условий собственной жизни; </a:t>
            </a:r>
            <a:br>
              <a:rPr lang="ru-RU" sz="1400" dirty="0"/>
            </a:br>
            <a:r>
              <a:rPr lang="ru-RU" sz="1400" dirty="0"/>
              <a:t>        - реализации своих способностей; </a:t>
            </a:r>
            <a:br>
              <a:rPr lang="ru-RU" sz="1400" dirty="0"/>
            </a:br>
            <a:r>
              <a:rPr lang="ru-RU" sz="1400" dirty="0"/>
              <a:t>        - в борьбе за свои идеи; </a:t>
            </a:r>
            <a:br>
              <a:rPr lang="ru-RU" sz="1400" dirty="0"/>
            </a:br>
            <a:r>
              <a:rPr lang="ru-RU" sz="1400" dirty="0"/>
              <a:t>        - в обеспечении возможности развития своим детям; </a:t>
            </a:r>
            <a:br>
              <a:rPr lang="ru-RU" sz="1400" dirty="0"/>
            </a:br>
            <a:r>
              <a:rPr lang="ru-RU" sz="1400" dirty="0"/>
              <a:t>        - в удовлетворении своих потребностей. </a:t>
            </a:r>
            <a:br>
              <a:rPr lang="ru-RU" sz="1400" dirty="0"/>
            </a:br>
            <a:r>
              <a:rPr lang="ru-RU" sz="1400" dirty="0"/>
              <a:t/>
            </a:r>
            <a:br>
              <a:rPr lang="ru-RU" sz="1400" dirty="0"/>
            </a:br>
            <a:r>
              <a:rPr lang="ru-RU" sz="1400" dirty="0"/>
              <a:t/>
            </a:r>
            <a:br>
              <a:rPr lang="ru-RU" sz="1400" dirty="0"/>
            </a:br>
            <a:r>
              <a:rPr lang="ru-RU" sz="1400" dirty="0"/>
              <a:t/>
            </a:r>
            <a:br>
              <a:rPr lang="ru-RU" sz="1400" dirty="0"/>
            </a:br>
            <a:r>
              <a:rPr lang="ru-RU" sz="1400" dirty="0"/>
              <a:t/>
            </a:r>
            <a:br>
              <a:rPr lang="ru-RU" sz="1400" dirty="0"/>
            </a:br>
            <a:r>
              <a:rPr lang="ru-RU" sz="1400" dirty="0"/>
              <a:t/>
            </a:r>
            <a:br>
              <a:rPr lang="ru-RU" sz="1400" dirty="0"/>
            </a:br>
            <a:endParaRPr lang="ru-RU" sz="1400" dirty="0"/>
          </a:p>
        </p:txBody>
      </p:sp>
      <p:sp>
        <p:nvSpPr>
          <p:cNvPr id="3" name="Объект 2"/>
          <p:cNvSpPr>
            <a:spLocks noGrp="1"/>
          </p:cNvSpPr>
          <p:nvPr>
            <p:ph sz="quarter" idx="13"/>
          </p:nvPr>
        </p:nvSpPr>
        <p:spPr>
          <a:xfrm>
            <a:off x="1187624" y="116632"/>
            <a:ext cx="6400800" cy="897280"/>
          </a:xfrm>
        </p:spPr>
        <p:txBody>
          <a:bodyPr/>
          <a:lstStyle/>
          <a:p>
            <a:pPr algn="ctr"/>
            <a:r>
              <a:rPr lang="ru-RU" dirty="0"/>
              <a:t>«Анкета исследования ценностных ориентаций» </a:t>
            </a:r>
          </a:p>
        </p:txBody>
      </p:sp>
    </p:spTree>
    <p:extLst>
      <p:ext uri="{BB962C8B-B14F-4D97-AF65-F5344CB8AC3E}">
        <p14:creationId xmlns:p14="http://schemas.microsoft.com/office/powerpoint/2010/main" val="763556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461448" cy="5505792"/>
          </a:xfrm>
        </p:spPr>
        <p:txBody>
          <a:bodyPr>
            <a:normAutofit fontScale="62500" lnSpcReduction="20000"/>
          </a:bodyPr>
          <a:lstStyle/>
          <a:p>
            <a:pPr indent="450215" algn="just">
              <a:lnSpc>
                <a:spcPct val="115000"/>
              </a:lnSpc>
              <a:spcAft>
                <a:spcPts val="0"/>
              </a:spcAft>
            </a:pPr>
            <a:r>
              <a:rPr lang="ru-RU" sz="3200" dirty="0">
                <a:solidFill>
                  <a:srgbClr val="000000"/>
                </a:solidFill>
                <a:latin typeface="Times New Roman"/>
                <a:ea typeface="Times New Roman"/>
                <a:cs typeface="Times New Roman"/>
              </a:rPr>
              <a:t>«Жизнь – прежде всего творчество, но это не значит, что каждый человек, чтобы жить, должен родиться художником, балериной или ученым. Творчество тоже можно творить. Можно творить просто добрую атмосферу вокруг себя, как сейчас выражаются, ауру добра вокруг себя. Вот, например, в общество человек может принести с собой атмосферу подозрительности, какого-то тягостного молчания, а может внести сразу радость, свет. Вот это и есть творчество. Творчество – оно беспрерывно. Так что жизнь – это и есть вечное созидание. Человек рождается и оставляет по себе память. Какую он оставит по себе память? Об этом нужно заботиться уже не только с определенного возраста, но, я думаю, с самого начала, так как человек может уйти в любой момент и в любой миг, люди расстаются. И вот очень важно, какую память он о себе оставляет» </a:t>
            </a:r>
            <a:endParaRPr lang="ru-RU" sz="3200" dirty="0" smtClean="0">
              <a:solidFill>
                <a:srgbClr val="000000"/>
              </a:solidFill>
              <a:latin typeface="Times New Roman"/>
              <a:ea typeface="Times New Roman"/>
              <a:cs typeface="Times New Roman"/>
            </a:endParaRPr>
          </a:p>
          <a:p>
            <a:pPr indent="450215" algn="just">
              <a:lnSpc>
                <a:spcPct val="115000"/>
              </a:lnSpc>
              <a:spcAft>
                <a:spcPts val="0"/>
              </a:spcAft>
            </a:pPr>
            <a:r>
              <a:rPr lang="ru-RU" sz="3200" dirty="0" smtClean="0">
                <a:solidFill>
                  <a:srgbClr val="000000"/>
                </a:solidFill>
                <a:latin typeface="Times New Roman"/>
                <a:ea typeface="Times New Roman"/>
                <a:cs typeface="Times New Roman"/>
              </a:rPr>
              <a:t>(</a:t>
            </a:r>
            <a:r>
              <a:rPr lang="ru-RU" sz="3200" dirty="0">
                <a:solidFill>
                  <a:srgbClr val="000000"/>
                </a:solidFill>
                <a:latin typeface="Times New Roman"/>
                <a:ea typeface="Times New Roman"/>
                <a:cs typeface="Times New Roman"/>
              </a:rPr>
              <a:t>Д.С. Лихачёв «Письма о добром и прекрасном»</a:t>
            </a:r>
            <a:r>
              <a:rPr lang="ru-RU" sz="2400" dirty="0">
                <a:solidFill>
                  <a:srgbClr val="000000"/>
                </a:solidFill>
                <a:latin typeface="Times New Roman"/>
                <a:ea typeface="Times New Roman"/>
                <a:cs typeface="Times New Roman"/>
              </a:rPr>
              <a:t>).</a:t>
            </a:r>
            <a:endParaRPr lang="ru-RU" sz="1800" dirty="0">
              <a:latin typeface="Calibri"/>
              <a:ea typeface="Calibri"/>
              <a:cs typeface="Times New Roman"/>
            </a:endParaRPr>
          </a:p>
          <a:p>
            <a:endParaRPr lang="ru-RU" dirty="0"/>
          </a:p>
        </p:txBody>
      </p:sp>
    </p:spTree>
    <p:extLst>
      <p:ext uri="{BB962C8B-B14F-4D97-AF65-F5344CB8AC3E}">
        <p14:creationId xmlns:p14="http://schemas.microsoft.com/office/powerpoint/2010/main" val="2187334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645024"/>
            <a:ext cx="7920879" cy="2952328"/>
          </a:xfrm>
        </p:spPr>
        <p:txBody>
          <a:bodyPr/>
          <a:lstStyle/>
          <a:p>
            <a:r>
              <a:rPr lang="ru-RU" sz="2400" b="0" dirty="0">
                <a:solidFill>
                  <a:prstClr val="black"/>
                </a:solidFill>
                <a:effectLst/>
                <a:latin typeface="Times New Roman" panose="02020603050405020304" pitchFamily="18" charset="0"/>
                <a:cs typeface="Times New Roman" panose="02020603050405020304" pitchFamily="18" charset="0"/>
              </a:rPr>
              <a:t>Дмитрий Сергеевич Лихачёв (1906-1999) – советский и российский филолог, культуролог, искусствовед, академик РАН (АН СССР до 1991 года). Председатель правления Российского (Советского до 1991 года) фонда культуры (1986-1993). Автор фундаментальных трудов, посвящённых истории русской литературы (главным образом древнерусской) и русской культуры</a:t>
            </a:r>
            <a:endParaRPr lang="ru-RU" dirty="0"/>
          </a:p>
        </p:txBody>
      </p:sp>
      <p:pic>
        <p:nvPicPr>
          <p:cNvPr id="4" name="Picture 2" descr="http://www.chaskor.ru/posts_images_201608/392_300_40846_baf2816018aad24d181bfe6d80ba8053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76671"/>
            <a:ext cx="4176464" cy="3030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157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764704"/>
            <a:ext cx="8229600" cy="5361459"/>
          </a:xfrm>
        </p:spPr>
        <p:txBody>
          <a:bodyPr/>
          <a:lstStyle/>
          <a:p>
            <a:pPr>
              <a:spcAft>
                <a:spcPts val="750"/>
              </a:spcAft>
            </a:pPr>
            <a:r>
              <a:rPr lang="ru-RU" sz="4800" i="1" dirty="0">
                <a:solidFill>
                  <a:srgbClr val="000000"/>
                </a:solidFill>
                <a:latin typeface="Times New Roman" panose="02020603050405020304" pitchFamily="18" charset="0"/>
                <a:ea typeface="Times New Roman"/>
                <a:cs typeface="Times New Roman" panose="02020603050405020304" pitchFamily="18" charset="0"/>
              </a:rPr>
              <a:t>а) Хорошая просторная квартира либо дом. (1 жетон)</a:t>
            </a:r>
            <a:endParaRPr lang="ru-RU" sz="4800" dirty="0">
              <a:latin typeface="Times New Roman" panose="02020603050405020304" pitchFamily="18" charset="0"/>
              <a:ea typeface="Times New Roman"/>
              <a:cs typeface="Times New Roman" panose="02020603050405020304" pitchFamily="18" charset="0"/>
            </a:endParaRPr>
          </a:p>
          <a:p>
            <a:pPr>
              <a:spcAft>
                <a:spcPts val="750"/>
              </a:spcAft>
            </a:pPr>
            <a:r>
              <a:rPr lang="ru-RU" sz="4800" i="1" dirty="0">
                <a:solidFill>
                  <a:srgbClr val="000000"/>
                </a:solidFill>
                <a:latin typeface="Times New Roman" panose="02020603050405020304" pitchFamily="18" charset="0"/>
                <a:ea typeface="Times New Roman"/>
                <a:cs typeface="Times New Roman" panose="02020603050405020304" pitchFamily="18" charset="0"/>
              </a:rPr>
              <a:t>б) Новый спортивный автомобиль. (1 жетон)</a:t>
            </a:r>
            <a:endParaRPr lang="ru-RU" sz="4800" dirty="0">
              <a:latin typeface="Times New Roman" panose="02020603050405020304" pitchFamily="18" charset="0"/>
              <a:ea typeface="Times New Roman"/>
              <a:cs typeface="Times New Roman" panose="02020603050405020304" pitchFamily="18" charset="0"/>
            </a:endParaRPr>
          </a:p>
          <a:p>
            <a:endParaRPr lang="ru-RU" dirty="0"/>
          </a:p>
        </p:txBody>
      </p:sp>
    </p:spTree>
    <p:extLst>
      <p:ext uri="{BB962C8B-B14F-4D97-AF65-F5344CB8AC3E}">
        <p14:creationId xmlns:p14="http://schemas.microsoft.com/office/powerpoint/2010/main" val="4184616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174</TotalTime>
  <Words>728</Words>
  <Application>Microsoft Office PowerPoint</Application>
  <PresentationFormat>Экран (4:3)</PresentationFormat>
  <Paragraphs>48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Воздушный поток</vt:lpstr>
      <vt:lpstr>«Основы семейной жизни»</vt:lpstr>
      <vt:lpstr>Правила группы</vt:lpstr>
      <vt:lpstr>Презентация PowerPoint</vt:lpstr>
      <vt:lpstr>Презентация PowerPoint</vt:lpstr>
      <vt:lpstr>Презентация PowerPoint</vt:lpstr>
      <vt:lpstr>1. Что для вас имеет ценность в жизни (не более пяти вариантов ответа):           - собственная жизнь;           - жизнь другого человека;           - семья с хорошими отношениями;           - культура;           - труд;           - свобода;           - природа;           - родина;           - деньги;           - мир (как состояние, отношения);           - друзья;           - возможность проявить инициативу;           - власть;           - возможность реализовать свои способности;           - признание общества;           - здоровье;           - Бог;           - что-то еще.      2. В чем вы видите смысл жизни (не более двух вариантов ответа).          - в продолжении рода;          - в улучшении условий собственной жизни;          - реализации своих способностей;          - в борьбе за свои идеи;          - в обеспечении возможности развития своим детям;          - в удовлетворении своих потребностей.       </vt:lpstr>
      <vt:lpstr>Презентация PowerPoint</vt:lpstr>
      <vt:lpstr>Дмитрий Сергеевич Лихачёв (1906-1999) – советский и российский филолог, культуролог, искусствовед, академик РАН (АН СССР до 1991 года). Председатель правления Российского (Советского до 1991 года) фонда культуры (1986-1993). Автор фундаментальных трудов, посвящённых истории русской литературы (главным образом древнерусской) и русской культуры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Рефлексия занятия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семейной жизни»</dc:title>
  <dc:creator>User</dc:creator>
  <cp:lastModifiedBy>User</cp:lastModifiedBy>
  <cp:revision>9</cp:revision>
  <dcterms:created xsi:type="dcterms:W3CDTF">2022-09-22T08:04:43Z</dcterms:created>
  <dcterms:modified xsi:type="dcterms:W3CDTF">2023-11-30T09:57:42Z</dcterms:modified>
</cp:coreProperties>
</file>