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15" autoAdjust="0"/>
    <p:restoredTop sz="86477" autoAdjust="0"/>
  </p:normalViewPr>
  <p:slideViewPr>
    <p:cSldViewPr>
      <p:cViewPr varScale="1">
        <p:scale>
          <a:sx n="79" d="100"/>
          <a:sy n="79" d="100"/>
        </p:scale>
        <p:origin x="-15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669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351E198-84FD-4AF1-B313-4FA5B7B0A1B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7DCB40C-9571-410A-97D0-B28968E7879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BC7609A-DE6E-4A4E-ACED-07683D940B5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415865D-9829-4500-BC9E-A9C60445CD8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73E3768-A059-4687-84FF-3A2925C3B68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593D98F-3009-4930-8E35-64C20DA1528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647AD30-75BB-4797-B850-5A23ED258B0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EB57BAB-D0F0-4C6D-8F38-4ADEEE3E5AC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A9C715C-5570-45DF-8F39-8AB10F5FE51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05B607F-C7C8-4E8D-B51B-7DADD93DE12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10C2031-181A-45D3-B36D-4D4A6C26AA9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1943E40-59E7-49A8-A035-F541D045F039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796FCCC-7741-49FC-8D38-8F809395CF9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962C2FC-4EC4-4D94-9733-60C1549F82C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6D9CF21-F43D-443E-BB64-F7FC495A9EB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78D9B09-D553-4526-94D4-31DA15607E8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D1C9C30-F2D7-4000-ADAA-E3C9B4E190A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5E7E919-95AD-480E-B4E4-94E3277290A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E3406A6-3A26-4A8E-898E-7F2785FB749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D4543A8-7C2C-4566-8131-DD7DF1C1AD7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0DC6440-B054-44A7-96B1-4B6C7FE97F7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8979F72-7832-4E66-AB13-94CC107E8DC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4EA11EF-1623-46C3-B2B6-A99E5728EF8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3E8CAC1-1EA2-4150-850B-C129884D6BE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5729402-4579-4C18-B2F1-8FAAE7E2865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508AD59-E40E-4353-A2C6-7ECBA863C84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567E09A-E2ED-4B91-876F-A21F41F60B7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5EB7338-427F-480C-8DDE-BC1BFBDA2AB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1FF0B34-C058-4CDE-AE37-939DECB5593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BDAC978-3156-4F85-B929-52CDB9AA96D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1D89731-7D19-4239-BA01-B804E46F26E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E8FB1BA-A337-4B6F-AC24-CF0EC040ED1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DDA1A09-E9A4-42B1-92B2-30C347E1355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153DA20-E5D0-4EC6-941F-BCC01C6025A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4500A45-400D-4DAF-BDED-9D3FACA73A7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F53C7AD-B5EC-4B3A-A79B-7676646376E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AB8F1AE-FB96-4813-A53F-7AB70EA4513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7339B2B-02CB-4CE9-A403-ADF069F3F5D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E5D12B2-62BE-44B4-92AC-5B23DBF4713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E772884-C12E-405B-B62E-F1AA124D21B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309E692-A0BD-45E7-B9A2-63DF28889B5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31B0EB2-A948-4ED6-A276-601D62C70E3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033B051-82CB-4A5B-9F06-7E19313D224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5FED741-0DE4-4DB0-BAEB-F8F48046CBF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4BF39A6-41F4-44F3-A102-FE26E3ED720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41BC774-7978-46E4-A02A-F1AF1CC1E77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2970D4C-6989-4E07-9AB9-E7530EDE4D8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9CEAF29-8004-4E1A-B82A-848058ACF50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3124080" y="6245280"/>
            <a:ext cx="289476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6553080" y="6245280"/>
            <a:ext cx="213300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5904AA0-76A7-4CD1-A88B-F3256B3431ED}" type="slidenum">
              <a:rPr lang="es-E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457200" y="6245280"/>
            <a:ext cx="213300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3124080" y="6245280"/>
            <a:ext cx="289476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6553080" y="6245280"/>
            <a:ext cx="213300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06B1EB7-5C0F-474D-BE1A-93FD6BE526FA}" type="slidenum">
              <a:rPr lang="es-E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457200" y="6245280"/>
            <a:ext cx="213300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rmAutofit fontScale="96000"/>
          </a:bodyPr>
          <a:lstStyle/>
          <a:p>
            <a:pPr marL="414720" indent="-31104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29440" lvl="1" indent="-31104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44160" lvl="2" indent="-2764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658880" lvl="3" indent="-20736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073600" lvl="4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488320" lvl="5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2903040" lvl="6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4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rmAutofit fontScale="96000"/>
          </a:bodyPr>
          <a:lstStyle/>
          <a:p>
            <a:pPr marL="414720" indent="-31104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29440" lvl="1" indent="-31104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44160" lvl="2" indent="-2764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658880" lvl="3" indent="-20736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073600" lvl="4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488320" lvl="5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2903040" lvl="6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ftr" idx="7"/>
          </p:nvPr>
        </p:nvSpPr>
        <p:spPr>
          <a:xfrm>
            <a:off x="3124080" y="6245280"/>
            <a:ext cx="289476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sldNum" idx="8"/>
          </p:nvPr>
        </p:nvSpPr>
        <p:spPr>
          <a:xfrm>
            <a:off x="6553080" y="6245280"/>
            <a:ext cx="213300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D40EEB2-E6AA-4F9F-9EAF-9D9EFAFC09CB}" type="slidenum">
              <a:rPr lang="es-E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dt" idx="9"/>
          </p:nvPr>
        </p:nvSpPr>
        <p:spPr>
          <a:xfrm>
            <a:off x="457200" y="6245280"/>
            <a:ext cx="213300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ftr" idx="10"/>
          </p:nvPr>
        </p:nvSpPr>
        <p:spPr>
          <a:xfrm>
            <a:off x="3124080" y="6245280"/>
            <a:ext cx="289476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sldNum" idx="11"/>
          </p:nvPr>
        </p:nvSpPr>
        <p:spPr>
          <a:xfrm>
            <a:off x="6553080" y="6245280"/>
            <a:ext cx="213300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-E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4912E0E-E43B-484C-A6B9-1E3B995B0E1C}" type="slidenum">
              <a:rPr lang="es-E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dt" idx="12"/>
          </p:nvPr>
        </p:nvSpPr>
        <p:spPr>
          <a:xfrm>
            <a:off x="457200" y="6245280"/>
            <a:ext cx="2133000" cy="4755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Прямоугольник 5"/>
          <p:cNvSpPr/>
          <p:nvPr/>
        </p:nvSpPr>
        <p:spPr>
          <a:xfrm>
            <a:off x="4108320" y="1440000"/>
            <a:ext cx="4891320" cy="40304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spc="-1" dirty="0" smtClean="0">
                <a:solidFill>
                  <a:srgbClr val="002060"/>
                </a:solidFill>
              </a:rPr>
              <a:t>«Организация </a:t>
            </a:r>
            <a:r>
              <a:rPr lang="ru-RU" sz="2400" b="1" spc="-1" dirty="0">
                <a:solidFill>
                  <a:srgbClr val="002060"/>
                </a:solidFill>
              </a:rPr>
              <a:t>проектно-исследовательской деятельности младших школьников»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Авторы: учителя начальных классов МАОУ «СОШ № 23» НГО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002060"/>
                </a:solidFill>
                <a:latin typeface="Arial"/>
                <a:ea typeface="DejaVu Sans"/>
              </a:rPr>
              <a:t>Видмидь</a:t>
            </a: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З.С., Кирьянова К.В., Осипенко О.А.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            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2060"/>
                </a:solidFill>
                <a:latin typeface="Arial"/>
                <a:ea typeface="DejaVu Sans"/>
              </a:rPr>
              <a:t>             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2060"/>
                </a:solidFill>
                <a:latin typeface="Arial"/>
                <a:ea typeface="DejaVu Sans"/>
              </a:rPr>
              <a:t>  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25" y="1772816"/>
            <a:ext cx="3467414" cy="2952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1"/>
          <p:cNvSpPr/>
          <p:nvPr/>
        </p:nvSpPr>
        <p:spPr>
          <a:xfrm>
            <a:off x="467640" y="188640"/>
            <a:ext cx="8318520" cy="415353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spc="-1" dirty="0">
                <a:solidFill>
                  <a:schemeClr val="accent4">
                    <a:lumMod val="50000"/>
                  </a:schemeClr>
                </a:solidFill>
                <a:latin typeface="Arial"/>
                <a:ea typeface="Times New Roman"/>
              </a:rPr>
              <a:t>    </a:t>
            </a:r>
            <a:r>
              <a:rPr lang="ru-RU" sz="2400" b="1" strike="noStrike" spc="-1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Задачи: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838080" algn="l"/>
              </a:tabLst>
            </a:pPr>
            <a:r>
              <a:rPr lang="ru-RU" sz="240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развитие познавательных  способностей младших школьников;</a:t>
            </a:r>
            <a:endParaRPr lang="ru-RU" sz="240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838080" algn="l"/>
              </a:tabLst>
            </a:pPr>
            <a:r>
              <a:rPr lang="ru-RU" sz="240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обучение детей младшего школьного возраста специальным знаниям, необходимым  для  проведения самостоятельных исследований;</a:t>
            </a:r>
            <a:endParaRPr lang="ru-RU" sz="240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838080" algn="l"/>
              </a:tabLst>
            </a:pPr>
            <a:r>
              <a:rPr lang="ru-RU" sz="240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формирование и развитие у детей младшего школьного возраста умений и навыков исследовательского поиска;</a:t>
            </a:r>
            <a:endParaRPr lang="ru-RU" sz="240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  <a:tabLst>
                <a:tab pos="838080" algn="l"/>
              </a:tabLst>
            </a:pPr>
            <a:r>
              <a:rPr lang="ru-RU" sz="240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формирование у младших школьников представлений об исследовательском обучении как ведущем способе учебной деятельности.</a:t>
            </a:r>
            <a:endParaRPr lang="ru-RU" sz="240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Рисунок 13" descr="C:\Users\Учитель-1\AppData\Local\Microsoft\Windows\Temporary Internet Files\Content.Word\MERR4474.jpg"/>
          <p:cNvPicPr/>
          <p:nvPr/>
        </p:nvPicPr>
        <p:blipFill>
          <a:blip r:embed="rId2"/>
          <a:srcRect l="6827" t="-328" r="15638" b="54690"/>
          <a:stretch/>
        </p:blipFill>
        <p:spPr>
          <a:xfrm>
            <a:off x="4626900" y="4149080"/>
            <a:ext cx="4408676" cy="273797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548640"/>
            <a:ext cx="8228880" cy="122328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</a:rPr>
              <a:t>Основные принципы исследовательского обучения:</a:t>
            </a:r>
            <a:r>
              <a:rPr sz="3200" dirty="0"/>
              <a:t/>
            </a:r>
            <a:br>
              <a:rPr sz="3200" dirty="0"/>
            </a:b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457200" y="1989000"/>
            <a:ext cx="8228880" cy="45356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/>
              <a:buChar char=""/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</a:rPr>
              <a:t>опора на собственный опыт ребенка;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/>
              <a:buChar char=""/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</a:rPr>
              <a:t>обучение в действии;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/>
              <a:buChar char=""/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</a:rPr>
              <a:t>побуждение к наблюдению и экспериментированию;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/>
              <a:buChar char=""/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</a:rPr>
              <a:t>чередование индивидуальной и коллективной работы</a:t>
            </a: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Таблица 196"/>
          <p:cNvGraphicFramePr/>
          <p:nvPr>
            <p:extLst>
              <p:ext uri="{D42A27DB-BD31-4B8C-83A1-F6EECF244321}">
                <p14:modId xmlns:p14="http://schemas.microsoft.com/office/powerpoint/2010/main" val="207281510"/>
              </p:ext>
            </p:extLst>
          </p:nvPr>
        </p:nvGraphicFramePr>
        <p:xfrm>
          <a:off x="1043608" y="620688"/>
          <a:ext cx="7128792" cy="3309856"/>
        </p:xfrm>
        <a:graphic>
          <a:graphicData uri="http://schemas.openxmlformats.org/drawingml/2006/table">
            <a:tbl>
              <a:tblPr/>
              <a:tblGrid>
                <a:gridCol w="4688366"/>
                <a:gridCol w="2440426"/>
              </a:tblGrid>
              <a:tr h="6580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Модуль курса</a:t>
                      </a:r>
                    </a:p>
                  </a:txBody>
                  <a:tcPr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часов</a:t>
                      </a:r>
                    </a:p>
                  </a:txBody>
                  <a:tcPr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140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«Тренинг»</a:t>
                      </a:r>
                    </a:p>
                  </a:txBody>
                  <a:tcPr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ч</a:t>
                      </a:r>
                    </a:p>
                  </a:txBody>
                  <a:tcPr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909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«Исследовательская практика»</a:t>
                      </a:r>
                    </a:p>
                  </a:txBody>
                  <a:tcPr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ч</a:t>
                      </a:r>
                    </a:p>
                  </a:txBody>
                  <a:tcPr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140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«Мониторинг»</a:t>
                      </a:r>
                    </a:p>
                  </a:txBody>
                  <a:tcPr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ч</a:t>
                      </a:r>
                    </a:p>
                  </a:txBody>
                  <a:tcPr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137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ч</a:t>
                      </a:r>
                    </a:p>
                  </a:txBody>
                  <a:tcPr marL="90000" marR="90000">
                    <a:lnL w="10800">
                      <a:solidFill>
                        <a:srgbClr val="000000"/>
                      </a:solidFill>
                      <a:prstDash val="solid"/>
                    </a:lnL>
                    <a:lnR w="10800">
                      <a:solidFill>
                        <a:srgbClr val="000000"/>
                      </a:solidFill>
                      <a:prstDash val="solid"/>
                    </a:lnR>
                    <a:lnT w="10800">
                      <a:solidFill>
                        <a:srgbClr val="000000"/>
                      </a:solidFill>
                      <a:prstDash val="solid"/>
                    </a:lnT>
                    <a:lnB w="108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98" name="Picture 6" descr="C:\Users\Учитель-1\Desktop\ФОТО\IMG_2718.JPG"/>
          <p:cNvPicPr/>
          <p:nvPr/>
        </p:nvPicPr>
        <p:blipFill>
          <a:blip r:embed="rId2"/>
          <a:stretch/>
        </p:blipFill>
        <p:spPr>
          <a:xfrm>
            <a:off x="5652120" y="4221088"/>
            <a:ext cx="3491880" cy="2798912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198"/>
          <p:cNvSpPr txBox="1"/>
          <p:nvPr/>
        </p:nvSpPr>
        <p:spPr>
          <a:xfrm>
            <a:off x="720000" y="540000"/>
            <a:ext cx="7740000" cy="2782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Изменения, которые были внесены в рабочую программу</a:t>
            </a:r>
          </a:p>
          <a:p>
            <a:pPr algn="just"/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Дополнительная тема «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Формирование у младших школьников умения   сотрудничеству со сверстниками».</a:t>
            </a:r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2) Изменение количества часов отведённых на темы «Индивидуальная работа по планированию и проведению самостоятельных исследований» и «Индивидуальная консультационная работа по проведению самостоятельных исследований».</a:t>
            </a:r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3) Перераспределение часов (у автора 58, в программе — 34).</a:t>
            </a:r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4) Конкретизация универсальных учебных действий.</a:t>
            </a:r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Box 199"/>
          <p:cNvSpPr txBox="1"/>
          <p:nvPr/>
        </p:nvSpPr>
        <p:spPr>
          <a:xfrm>
            <a:off x="360000" y="540000"/>
            <a:ext cx="8100000" cy="9560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«Участие в научно-практической конференции» 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- Школьный этап конкурса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учебно-исследовательских работ и учебных проектов школьников «Шаги в науку»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Городской конкурс учебно-исследовательских работ и учебных проектов школьников «Шаги в науку»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IV Всероссийский конкурс проектно-исследовательских работ «Грани науки»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 Международный конкурс исследовательских работ школьников «Наука в образовании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On-line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Международный творческий конкурс исследовательских проектов «Мои научные исследования» - Академия Интеллектуального Развития </a:t>
            </a: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Рисунок 3" descr="C:\Users\Учитель-1\AppData\Local\Microsoft\Windows\Temporary Internet Files\Content.Word\TDZL9982.jpg"/>
          <p:cNvPicPr/>
          <p:nvPr/>
        </p:nvPicPr>
        <p:blipFill>
          <a:blip r:embed="rId2"/>
          <a:srcRect l="4772" t="17907" r="6102" b="6843"/>
          <a:stretch/>
        </p:blipFill>
        <p:spPr>
          <a:xfrm>
            <a:off x="6300000" y="1440000"/>
            <a:ext cx="2480760" cy="3538800"/>
          </a:xfrm>
          <a:prstGeom prst="rect">
            <a:avLst/>
          </a:prstGeom>
          <a:ln w="0">
            <a:noFill/>
          </a:ln>
        </p:spPr>
      </p:pic>
      <p:pic>
        <p:nvPicPr>
          <p:cNvPr id="202" name="Рисунок 4" descr="C:\Users\Учитель-1\Desktop\презентации\Новая папка (2)\20180425_161052.jpg"/>
          <p:cNvPicPr/>
          <p:nvPr/>
        </p:nvPicPr>
        <p:blipFill>
          <a:blip r:embed="rId3"/>
          <a:stretch/>
        </p:blipFill>
        <p:spPr>
          <a:xfrm>
            <a:off x="252000" y="900000"/>
            <a:ext cx="5904000" cy="467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Рисунок 3" descr="C:\Users\Учитель-1\Desktop\ФОТО\IMG_0377.JPG"/>
          <p:cNvPicPr/>
          <p:nvPr/>
        </p:nvPicPr>
        <p:blipFill>
          <a:blip r:embed="rId2"/>
          <a:srcRect l="22476" t="15589" r="26857" b="13198"/>
          <a:stretch/>
        </p:blipFill>
        <p:spPr>
          <a:xfrm>
            <a:off x="764640" y="720360"/>
            <a:ext cx="3590640" cy="2730960"/>
          </a:xfrm>
          <a:prstGeom prst="rect">
            <a:avLst/>
          </a:prstGeom>
          <a:ln w="0">
            <a:noFill/>
          </a:ln>
        </p:spPr>
      </p:pic>
      <p:pic>
        <p:nvPicPr>
          <p:cNvPr id="207" name="Рисунок 4" descr="C:\Users\Учитель-1\Desktop\ФОТО\IMG_0380.JPG"/>
          <p:cNvPicPr/>
          <p:nvPr/>
        </p:nvPicPr>
        <p:blipFill>
          <a:blip r:embed="rId3"/>
          <a:srcRect l="28180" t="17493" r="8413" b="21577"/>
          <a:stretch/>
        </p:blipFill>
        <p:spPr>
          <a:xfrm>
            <a:off x="4633920" y="685080"/>
            <a:ext cx="3758400" cy="2708280"/>
          </a:xfrm>
          <a:prstGeom prst="rect">
            <a:avLst/>
          </a:prstGeom>
          <a:ln w="0">
            <a:noFill/>
          </a:ln>
        </p:spPr>
      </p:pic>
      <p:pic>
        <p:nvPicPr>
          <p:cNvPr id="208" name="Рисунок 7" descr="C:\Users\Учитель-1\Desktop\ФОТО\IMG_1174.JPG"/>
          <p:cNvPicPr/>
          <p:nvPr/>
        </p:nvPicPr>
        <p:blipFill>
          <a:blip r:embed="rId4"/>
          <a:srcRect b="-126"/>
          <a:stretch/>
        </p:blipFill>
        <p:spPr>
          <a:xfrm>
            <a:off x="796320" y="3573000"/>
            <a:ext cx="3527640" cy="2579760"/>
          </a:xfrm>
          <a:prstGeom prst="rect">
            <a:avLst/>
          </a:prstGeom>
          <a:ln w="0">
            <a:noFill/>
          </a:ln>
        </p:spPr>
      </p:pic>
      <p:pic>
        <p:nvPicPr>
          <p:cNvPr id="209" name="Рисунок 8" descr="C:\Users\Учитель-1\Desktop\ФОТО\IMG_0609.JPG"/>
          <p:cNvPicPr/>
          <p:nvPr/>
        </p:nvPicPr>
        <p:blipFill>
          <a:blip r:embed="rId5"/>
          <a:srcRect l="8502" t="11667" r="3519"/>
          <a:stretch/>
        </p:blipFill>
        <p:spPr>
          <a:xfrm>
            <a:off x="4633920" y="3573000"/>
            <a:ext cx="3758400" cy="2337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3" descr="C:\Users\Учитель-1\AppData\Local\Microsoft\Windows\Temporary Internet Files\Content.Word\IMG_3546.jpg"/>
          <p:cNvPicPr/>
          <p:nvPr/>
        </p:nvPicPr>
        <p:blipFill>
          <a:blip r:embed="rId2"/>
          <a:srcRect l="6869" t="22775" r="8981" b="17946"/>
          <a:stretch/>
        </p:blipFill>
        <p:spPr>
          <a:xfrm rot="5400000">
            <a:off x="4390560" y="1410840"/>
            <a:ext cx="5300280" cy="3557880"/>
          </a:xfrm>
          <a:prstGeom prst="rect">
            <a:avLst/>
          </a:prstGeom>
          <a:ln w="0">
            <a:noFill/>
          </a:ln>
        </p:spPr>
      </p:pic>
      <p:pic>
        <p:nvPicPr>
          <p:cNvPr id="211" name="Рисунок 210"/>
          <p:cNvPicPr/>
          <p:nvPr/>
        </p:nvPicPr>
        <p:blipFill>
          <a:blip r:embed="rId3"/>
          <a:stretch/>
        </p:blipFill>
        <p:spPr>
          <a:xfrm>
            <a:off x="139680" y="898560"/>
            <a:ext cx="4900320" cy="5581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Рисунок 1" descr="C:\Users\Учитель-1\Desktop\ФОТО\IMG_2018.JPG"/>
          <p:cNvPicPr/>
          <p:nvPr/>
        </p:nvPicPr>
        <p:blipFill>
          <a:blip r:embed="rId2"/>
          <a:srcRect l="15605" r="14069" b="14028"/>
          <a:stretch/>
        </p:blipFill>
        <p:spPr>
          <a:xfrm>
            <a:off x="683640" y="620640"/>
            <a:ext cx="3591360" cy="2807640"/>
          </a:xfrm>
          <a:prstGeom prst="rect">
            <a:avLst/>
          </a:prstGeom>
          <a:ln w="0">
            <a:noFill/>
          </a:ln>
        </p:spPr>
      </p:pic>
      <p:pic>
        <p:nvPicPr>
          <p:cNvPr id="213" name="Рисунок 2"/>
          <p:cNvPicPr/>
          <p:nvPr/>
        </p:nvPicPr>
        <p:blipFill>
          <a:blip r:embed="rId3"/>
          <a:srcRect l="2557" t="2299" r="9265" b="21100"/>
          <a:stretch/>
        </p:blipFill>
        <p:spPr>
          <a:xfrm>
            <a:off x="4572000" y="620640"/>
            <a:ext cx="3959640" cy="2807640"/>
          </a:xfrm>
          <a:prstGeom prst="rect">
            <a:avLst/>
          </a:prstGeom>
          <a:ln w="0">
            <a:noFill/>
          </a:ln>
        </p:spPr>
      </p:pic>
      <p:pic>
        <p:nvPicPr>
          <p:cNvPr id="214" name="Рисунок 3" descr="C:\Users\Учитель-1\Desktop\ФОТО\IMG_2765.JPG"/>
          <p:cNvPicPr/>
          <p:nvPr/>
        </p:nvPicPr>
        <p:blipFill>
          <a:blip r:embed="rId4"/>
          <a:srcRect l="5060" t="3809" b="23457"/>
          <a:stretch/>
        </p:blipFill>
        <p:spPr>
          <a:xfrm>
            <a:off x="4572000" y="3573000"/>
            <a:ext cx="3959640" cy="2735640"/>
          </a:xfrm>
          <a:prstGeom prst="rect">
            <a:avLst/>
          </a:prstGeom>
          <a:ln w="0">
            <a:noFill/>
          </a:ln>
        </p:spPr>
      </p:pic>
      <p:pic>
        <p:nvPicPr>
          <p:cNvPr id="215" name="Рисунок 4" descr="C:\Users\Учитель-1\AppData\Local\Microsoft\Windows\Temporary Internet Files\Content.Word\IMG_3548.jpg"/>
          <p:cNvPicPr/>
          <p:nvPr/>
        </p:nvPicPr>
        <p:blipFill>
          <a:blip r:embed="rId5"/>
          <a:srcRect l="21097" t="5710" r="11872" b="3519"/>
          <a:stretch/>
        </p:blipFill>
        <p:spPr>
          <a:xfrm rot="5400000">
            <a:off x="1188360" y="3069000"/>
            <a:ext cx="2735640" cy="3743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71360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000" b="0" strike="noStrike" spc="-1" dirty="0">
                <a:solidFill>
                  <a:srgbClr val="000000"/>
                </a:solidFill>
                <a:latin typeface="Times New Roman"/>
              </a:rPr>
              <a:t>Вся наша жизнь – проект!  Вся наша жизнь –исследование</a:t>
            </a:r>
            <a:r>
              <a:rPr lang="ru-RU" sz="4400" b="0" strike="noStrike" spc="-1" dirty="0">
                <a:solidFill>
                  <a:srgbClr val="000000"/>
                </a:solidFill>
                <a:latin typeface="Times New Roman"/>
              </a:rPr>
              <a:t>!</a:t>
            </a:r>
            <a:r>
              <a:rPr sz="4400" dirty="0"/>
              <a:t/>
            </a:r>
            <a:br>
              <a:rPr sz="4400" dirty="0"/>
            </a:br>
            <a:endParaRPr lang="ru-RU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Багетная рамка 2"/>
          <p:cNvSpPr/>
          <p:nvPr/>
        </p:nvSpPr>
        <p:spPr>
          <a:xfrm>
            <a:off x="7500960" y="6500880"/>
            <a:ext cx="1642320" cy="356400"/>
          </a:xfrm>
          <a:prstGeom prst="bevel">
            <a:avLst>
              <a:gd name="adj" fmla="val 12500"/>
            </a:avLst>
          </a:prstGeom>
          <a:solidFill>
            <a:srgbClr val="BBE0E3"/>
          </a:solidFill>
          <a:ln>
            <a:solidFill>
              <a:srgbClr val="8AA5A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chemeClr val="lt1"/>
                </a:solidFill>
                <a:latin typeface="Arial"/>
                <a:ea typeface="DejaVu Sans"/>
              </a:rPr>
              <a:t>Prezentacii.com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Объект 2" descr="C:\Users\Учитель-1\Desktop\ФОТО\IMG_0582.JPG"/>
          <p:cNvPicPr/>
          <p:nvPr/>
        </p:nvPicPr>
        <p:blipFill>
          <a:blip r:embed="rId2"/>
          <a:srcRect l="25849" t="1921" r="11309" b="6619"/>
          <a:stretch/>
        </p:blipFill>
        <p:spPr>
          <a:xfrm rot="5400000">
            <a:off x="1506600" y="1022040"/>
            <a:ext cx="2170800" cy="3527640"/>
          </a:xfrm>
          <a:prstGeom prst="rect">
            <a:avLst/>
          </a:prstGeom>
          <a:ln w="9525">
            <a:noFill/>
          </a:ln>
        </p:spPr>
      </p:pic>
      <p:pic>
        <p:nvPicPr>
          <p:cNvPr id="219" name="Рисунок 10" descr="C:\Users\Учитель-1\Desktop\лагерь\фото лагерь\IMG-20180619-WA0066.jpg"/>
          <p:cNvPicPr/>
          <p:nvPr/>
        </p:nvPicPr>
        <p:blipFill>
          <a:blip r:embed="rId3"/>
          <a:stretch/>
        </p:blipFill>
        <p:spPr>
          <a:xfrm>
            <a:off x="5007240" y="1700640"/>
            <a:ext cx="3295080" cy="2171160"/>
          </a:xfrm>
          <a:prstGeom prst="rect">
            <a:avLst/>
          </a:prstGeom>
          <a:ln w="0">
            <a:noFill/>
          </a:ln>
        </p:spPr>
      </p:pic>
      <p:pic>
        <p:nvPicPr>
          <p:cNvPr id="220" name="Рисунок 11" descr="C:\Users\Учитель-1\Desktop\лагерь\фото лагерь\IMG-20180619-WA0137.jpg"/>
          <p:cNvPicPr/>
          <p:nvPr/>
        </p:nvPicPr>
        <p:blipFill>
          <a:blip r:embed="rId4"/>
          <a:srcRect t="26496" r="29329"/>
          <a:stretch/>
        </p:blipFill>
        <p:spPr>
          <a:xfrm>
            <a:off x="5026680" y="4005000"/>
            <a:ext cx="3295080" cy="2495160"/>
          </a:xfrm>
          <a:prstGeom prst="rect">
            <a:avLst/>
          </a:prstGeom>
          <a:ln w="0">
            <a:noFill/>
          </a:ln>
        </p:spPr>
      </p:pic>
      <p:pic>
        <p:nvPicPr>
          <p:cNvPr id="221" name="Рисунок 12"/>
          <p:cNvPicPr/>
          <p:nvPr/>
        </p:nvPicPr>
        <p:blipFill>
          <a:blip r:embed="rId5"/>
          <a:srcRect t="24434" b="19175"/>
          <a:stretch/>
        </p:blipFill>
        <p:spPr>
          <a:xfrm>
            <a:off x="827640" y="4005000"/>
            <a:ext cx="3565080" cy="2495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рямоугольник 1"/>
          <p:cNvSpPr/>
          <p:nvPr/>
        </p:nvSpPr>
        <p:spPr>
          <a:xfrm>
            <a:off x="579974" y="332656"/>
            <a:ext cx="8312506" cy="4958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ru-RU" sz="32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lang="ru-RU" sz="36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«Скажи мне – и я забуду,</a:t>
            </a:r>
            <a:endParaRPr lang="ru-RU" sz="36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6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Покажи мне – и я запомню,</a:t>
            </a:r>
            <a:endParaRPr lang="ru-RU" sz="36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6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Дай мне действовать самому </a:t>
            </a:r>
            <a:endParaRPr lang="ru-RU" sz="36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6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</a:t>
            </a:r>
            <a:r>
              <a:rPr lang="ru-RU" sz="36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я научусь!»</a:t>
            </a:r>
            <a:endParaRPr lang="ru-RU" sz="36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sz="320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20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</a:t>
            </a:r>
            <a:r>
              <a:rPr lang="ru-RU" sz="20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Китайская мудрость)</a:t>
            </a:r>
            <a:endParaRPr lang="ru-RU" sz="200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Box 221"/>
          <p:cNvSpPr txBox="1"/>
          <p:nvPr/>
        </p:nvSpPr>
        <p:spPr>
          <a:xfrm>
            <a:off x="900000" y="1080000"/>
            <a:ext cx="7200000" cy="37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4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86" y="2276872"/>
            <a:ext cx="3811227" cy="3245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360000" y="1080000"/>
            <a:ext cx="8228880" cy="1142280"/>
          </a:xfrm>
          <a:prstGeom prst="rect">
            <a:avLst/>
          </a:prstGeom>
          <a:noFill/>
          <a:ln w="936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ru-RU" sz="280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Современные образовательные технологии </a:t>
            </a:r>
            <a:r>
              <a:rPr lang="ru-RU" sz="2800" u="dbl" strike="noStrike" spc="-1" dirty="0">
                <a:solidFill>
                  <a:srgbClr val="000000"/>
                </a:solidFill>
                <a:uFillTx/>
                <a:latin typeface="Times New Roman"/>
                <a:ea typeface="Microsoft YaHei"/>
              </a:rPr>
              <a:t>должны содействовать</a:t>
            </a:r>
            <a:r>
              <a:rPr lang="ru-RU" sz="2800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 формированию у школьников навыков самообразования и саморазвития, способствовать повышению познавательной мотивации.</a:t>
            </a:r>
            <a:endParaRPr lang="ru-RU" sz="280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Рисунок 169"/>
          <p:cNvPicPr/>
          <p:nvPr/>
        </p:nvPicPr>
        <p:blipFill>
          <a:blip r:embed="rId2"/>
          <a:stretch/>
        </p:blipFill>
        <p:spPr>
          <a:xfrm>
            <a:off x="2580120" y="2996952"/>
            <a:ext cx="3648064" cy="2376264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8880" cy="156960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   Благотворными плюсами проектно-     исследовательской деятельности являются вырабатываемые умения: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395536" y="1916832"/>
            <a:ext cx="8228880" cy="44247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ru-RU" sz="2400" strike="noStrike" spc="-1" dirty="0">
                <a:solidFill>
                  <a:srgbClr val="000000"/>
                </a:solidFill>
                <a:latin typeface="Times New Roman"/>
              </a:rPr>
              <a:t>планировать свою работу;</a:t>
            </a:r>
            <a:endParaRPr lang="ru-RU" sz="240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ru-RU" sz="2400" strike="noStrike" spc="-1" dirty="0">
                <a:solidFill>
                  <a:srgbClr val="000000"/>
                </a:solidFill>
                <a:latin typeface="Times New Roman"/>
              </a:rPr>
              <a:t>предвидеть результаты;</a:t>
            </a:r>
            <a:endParaRPr lang="ru-RU" sz="240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ru-RU" sz="2400" strike="noStrike" spc="-1" dirty="0">
                <a:solidFill>
                  <a:srgbClr val="000000"/>
                </a:solidFill>
                <a:latin typeface="Times New Roman"/>
              </a:rPr>
              <a:t>использовать различные источники информации;</a:t>
            </a:r>
            <a:endParaRPr lang="ru-RU" sz="240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ru-RU" sz="2400" strike="noStrike" spc="-1" dirty="0">
                <a:solidFill>
                  <a:srgbClr val="000000"/>
                </a:solidFill>
                <a:latin typeface="Times New Roman"/>
              </a:rPr>
              <a:t>анализировать, сопоставлять факты;</a:t>
            </a:r>
            <a:endParaRPr lang="ru-RU" sz="240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ru-RU" sz="2400" strike="noStrike" spc="-1" dirty="0">
                <a:solidFill>
                  <a:srgbClr val="000000"/>
                </a:solidFill>
                <a:latin typeface="Times New Roman"/>
              </a:rPr>
              <a:t>аргументировать мнение;</a:t>
            </a:r>
            <a:endParaRPr lang="ru-RU" sz="240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ru-RU" sz="2400" strike="noStrike" spc="-1" dirty="0">
                <a:solidFill>
                  <a:srgbClr val="000000"/>
                </a:solidFill>
                <a:latin typeface="Times New Roman"/>
              </a:rPr>
              <a:t>самостоятельно принимать решение;</a:t>
            </a:r>
            <a:endParaRPr lang="ru-RU" sz="240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</a:pPr>
            <a:r>
              <a:rPr lang="ru-RU" sz="2400" strike="noStrike" spc="-1" dirty="0">
                <a:solidFill>
                  <a:srgbClr val="000000"/>
                </a:solidFill>
                <a:latin typeface="Times New Roman"/>
              </a:rPr>
              <a:t>устанавливать социальные контакты (распределять обязанности, взаимодействовать друг с другом)</a:t>
            </a:r>
            <a:endParaRPr lang="ru-RU" sz="240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Рисунок 6" descr="C:\Users\Учитель-1\Desktop\старый комп\математика\мальчик за партой.jpg"/>
          <p:cNvPicPr/>
          <p:nvPr/>
        </p:nvPicPr>
        <p:blipFill>
          <a:blip r:embed="rId2"/>
          <a:stretch/>
        </p:blipFill>
        <p:spPr>
          <a:xfrm>
            <a:off x="7560000" y="1556792"/>
            <a:ext cx="1367280" cy="132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440" cy="17870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800" b="1" strike="noStrike" spc="-1" dirty="0" err="1">
                <a:solidFill>
                  <a:schemeClr val="tx1"/>
                </a:solidFill>
                <a:latin typeface="Times New Roman"/>
              </a:rPr>
              <a:t>ФГОСы</a:t>
            </a:r>
            <a:r>
              <a:rPr lang="ru-RU" sz="2800" b="1" strike="noStrike" spc="-1" dirty="0">
                <a:solidFill>
                  <a:schemeClr val="tx1"/>
                </a:solidFill>
                <a:latin typeface="Times New Roman"/>
              </a:rPr>
              <a:t> направлены на формирование компетентности:</a:t>
            </a:r>
            <a:endParaRPr lang="ru-RU" sz="2800" b="1" strike="noStrike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3852000" y="908640"/>
            <a:ext cx="4834080" cy="521676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Symbol"/>
              <a:buChar char=""/>
            </a:pPr>
            <a:r>
              <a:rPr lang="ru-RU" sz="2800" strike="noStrike" spc="-1" dirty="0" smtClean="0">
                <a:solidFill>
                  <a:schemeClr val="tx1"/>
                </a:solidFill>
                <a:latin typeface="Times New Roman"/>
              </a:rPr>
              <a:t>Прилепить значки </a:t>
            </a:r>
            <a:r>
              <a:rPr lang="ru-RU" sz="2800" strike="noStrike" spc="-1" dirty="0" err="1" smtClean="0">
                <a:solidFill>
                  <a:schemeClr val="tx1"/>
                </a:solidFill>
                <a:latin typeface="Times New Roman"/>
              </a:rPr>
              <a:t>фгос</a:t>
            </a:r>
            <a:r>
              <a:rPr lang="ru-RU" sz="2800" strike="noStrike" spc="-1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-RU" sz="2800" strike="noStrike" spc="-1" dirty="0" err="1" smtClean="0">
                <a:solidFill>
                  <a:schemeClr val="tx1"/>
                </a:solidFill>
                <a:latin typeface="Times New Roman"/>
              </a:rPr>
              <a:t>фоп</a:t>
            </a:r>
            <a:r>
              <a:rPr lang="ru-RU" sz="2800" strike="noStrike" spc="-1" smtClean="0">
                <a:solidFill>
                  <a:schemeClr val="tx1"/>
                </a:solidFill>
                <a:latin typeface="Times New Roman"/>
              </a:rPr>
              <a:t> ценностно-смысловая</a:t>
            </a:r>
            <a:r>
              <a:rPr lang="ru-RU" sz="2800" strike="noStrike" spc="-1" dirty="0">
                <a:solidFill>
                  <a:schemeClr val="tx1"/>
                </a:solidFill>
                <a:latin typeface="Times New Roman"/>
              </a:rPr>
              <a:t>;</a:t>
            </a:r>
            <a:endParaRPr lang="ru-RU" sz="2800" strike="noStrike" spc="-1" dirty="0">
              <a:solidFill>
                <a:schemeClr val="tx1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Symbol"/>
              <a:buChar char=""/>
            </a:pPr>
            <a:r>
              <a:rPr lang="ru-RU" sz="2800" strike="noStrike" spc="-1" dirty="0">
                <a:solidFill>
                  <a:schemeClr val="tx1"/>
                </a:solidFill>
                <a:latin typeface="Times New Roman"/>
              </a:rPr>
              <a:t>общекультурная;</a:t>
            </a:r>
            <a:endParaRPr lang="ru-RU" sz="2800" strike="noStrike" spc="-1" dirty="0">
              <a:solidFill>
                <a:schemeClr val="tx1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Symbol"/>
              <a:buChar char=""/>
            </a:pPr>
            <a:r>
              <a:rPr lang="ru-RU" sz="2800" strike="noStrike" spc="-1" dirty="0">
                <a:solidFill>
                  <a:schemeClr val="tx1"/>
                </a:solidFill>
                <a:latin typeface="Times New Roman"/>
              </a:rPr>
              <a:t>учебно-познавательная;</a:t>
            </a:r>
            <a:endParaRPr lang="ru-RU" sz="2800" strike="noStrike" spc="-1" dirty="0">
              <a:solidFill>
                <a:schemeClr val="tx1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Symbol"/>
              <a:buChar char=""/>
            </a:pPr>
            <a:r>
              <a:rPr lang="ru-RU" sz="2800" strike="noStrike" spc="-1" dirty="0">
                <a:solidFill>
                  <a:schemeClr val="tx1"/>
                </a:solidFill>
                <a:latin typeface="Times New Roman"/>
              </a:rPr>
              <a:t>информационная;</a:t>
            </a:r>
            <a:endParaRPr lang="ru-RU" sz="2800" strike="noStrike" spc="-1" dirty="0">
              <a:solidFill>
                <a:schemeClr val="tx1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Symbol"/>
              <a:buChar char=""/>
            </a:pPr>
            <a:r>
              <a:rPr lang="ru-RU" sz="2800" strike="noStrike" spc="-1" dirty="0">
                <a:solidFill>
                  <a:schemeClr val="tx1"/>
                </a:solidFill>
                <a:latin typeface="Times New Roman"/>
              </a:rPr>
              <a:t>коммуникативная;</a:t>
            </a:r>
            <a:endParaRPr lang="ru-RU" sz="2800" strike="noStrike" spc="-1" dirty="0">
              <a:solidFill>
                <a:schemeClr val="tx1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Symbol"/>
              <a:buChar char=""/>
            </a:pPr>
            <a:r>
              <a:rPr lang="ru-RU" sz="2800" strike="noStrike" spc="-1" dirty="0">
                <a:solidFill>
                  <a:schemeClr val="tx1"/>
                </a:solidFill>
                <a:latin typeface="Times New Roman"/>
              </a:rPr>
              <a:t>социально-трудовая;</a:t>
            </a:r>
            <a:endParaRPr lang="ru-RU" sz="2800" strike="noStrike" spc="-1" dirty="0">
              <a:solidFill>
                <a:schemeClr val="tx1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Symbol"/>
              <a:buChar char=""/>
            </a:pPr>
            <a:r>
              <a:rPr lang="ru-RU" sz="2800" strike="noStrike" spc="-1" dirty="0">
                <a:solidFill>
                  <a:schemeClr val="tx1"/>
                </a:solidFill>
                <a:latin typeface="Times New Roman"/>
              </a:rPr>
              <a:t>компетенция личного самосовершенствования</a:t>
            </a:r>
            <a:endParaRPr lang="ru-RU" sz="2800" strike="noStrike" spc="-1" dirty="0">
              <a:solidFill>
                <a:schemeClr val="tx1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ru-RU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Picture 2" descr="ФГОСы направлены на формирование компетентности. Компетентность – есть готовн..."/>
          <p:cNvPicPr/>
          <p:nvPr/>
        </p:nvPicPr>
        <p:blipFill>
          <a:blip r:embed="rId2"/>
          <a:srcRect l="6156" t="5982" r="73377" b="51190"/>
          <a:stretch/>
        </p:blipFill>
        <p:spPr>
          <a:xfrm>
            <a:off x="1475656" y="2060848"/>
            <a:ext cx="2159640" cy="2375592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8" y="4509120"/>
            <a:ext cx="3203848" cy="10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рямоугольник 177"/>
          <p:cNvSpPr/>
          <p:nvPr/>
        </p:nvSpPr>
        <p:spPr>
          <a:xfrm>
            <a:off x="643794" y="332656"/>
            <a:ext cx="7199640" cy="32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которые возникают у современного педагога</a:t>
            </a: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природную потребность учащихся к новизне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способность искать новое?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правильно излагать и защищать свои мысли? </a:t>
            </a:r>
            <a:r>
              <a:rPr lang="ru-RU" sz="28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 </a:t>
            </a:r>
            <a:endParaRPr lang="ru-RU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9" name="Рисунок 178"/>
          <p:cNvPicPr/>
          <p:nvPr/>
        </p:nvPicPr>
        <p:blipFill>
          <a:blip r:embed="rId2"/>
          <a:stretch/>
        </p:blipFill>
        <p:spPr>
          <a:xfrm>
            <a:off x="5778720" y="5111857"/>
            <a:ext cx="3365280" cy="180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Прямоугольник 179"/>
          <p:cNvSpPr/>
          <p:nvPr/>
        </p:nvSpPr>
        <p:spPr>
          <a:xfrm>
            <a:off x="751591" y="188640"/>
            <a:ext cx="8099640" cy="188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Организация учебной исследовательской деятельности на уроках и во внеурочной 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деятельности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в МАОУ «СОШ № 23» </a:t>
            </a:r>
            <a:endParaRPr lang="ru-RU" sz="24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4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4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4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4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4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1" name="Рисунок 180"/>
          <p:cNvPicPr/>
          <p:nvPr/>
        </p:nvPicPr>
        <p:blipFill>
          <a:blip r:embed="rId2"/>
          <a:stretch/>
        </p:blipFill>
        <p:spPr>
          <a:xfrm>
            <a:off x="124560" y="1440000"/>
            <a:ext cx="2575440" cy="3427920"/>
          </a:xfrm>
          <a:prstGeom prst="rect">
            <a:avLst/>
          </a:prstGeom>
          <a:ln w="0">
            <a:noFill/>
          </a:ln>
        </p:spPr>
      </p:pic>
      <p:pic>
        <p:nvPicPr>
          <p:cNvPr id="182" name="Рисунок 181"/>
          <p:cNvPicPr/>
          <p:nvPr/>
        </p:nvPicPr>
        <p:blipFill>
          <a:blip r:embed="rId3"/>
          <a:stretch/>
        </p:blipFill>
        <p:spPr>
          <a:xfrm>
            <a:off x="1917360" y="2700000"/>
            <a:ext cx="2762640" cy="360000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182"/>
          <p:cNvPicPr/>
          <p:nvPr/>
        </p:nvPicPr>
        <p:blipFill>
          <a:blip r:embed="rId4"/>
          <a:stretch/>
        </p:blipFill>
        <p:spPr>
          <a:xfrm>
            <a:off x="4320000" y="1440000"/>
            <a:ext cx="2799720" cy="396000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9" descr="C:\Users\Учитель-1\Pictures\MP Navigator EX\2016_02_14\IMG_0003.jpg"/>
          <p:cNvPicPr/>
          <p:nvPr/>
        </p:nvPicPr>
        <p:blipFill>
          <a:blip r:embed="rId5"/>
          <a:stretch/>
        </p:blipFill>
        <p:spPr>
          <a:xfrm rot="10800000">
            <a:off x="6344640" y="2702160"/>
            <a:ext cx="2799360" cy="39578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Овал 8"/>
          <p:cNvSpPr/>
          <p:nvPr/>
        </p:nvSpPr>
        <p:spPr>
          <a:xfrm>
            <a:off x="6072120" y="1428840"/>
            <a:ext cx="2642400" cy="2428200"/>
          </a:xfrm>
          <a:prstGeom prst="ellipse">
            <a:avLst/>
          </a:prstGeom>
          <a:solidFill>
            <a:srgbClr val="FF0000"/>
          </a:solidFill>
          <a:ln>
            <a:solidFill>
              <a:srgbClr val="8AA5A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D0D0D"/>
                </a:solidFill>
                <a:latin typeface="Arial"/>
                <a:ea typeface="DejaVu Sans"/>
              </a:rPr>
              <a:t>Кого учить?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D0D0D"/>
                </a:solidFill>
                <a:latin typeface="Arial"/>
                <a:ea typeface="DejaVu Sans"/>
              </a:rPr>
              <a:t>Обновление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D0D0D"/>
                </a:solidFill>
                <a:latin typeface="Arial"/>
                <a:ea typeface="DejaVu Sans"/>
              </a:rPr>
              <a:t>Технология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D0D0D"/>
                </a:solidFill>
                <a:latin typeface="Arial"/>
                <a:ea typeface="DejaVu Sans"/>
              </a:rPr>
              <a:t>Образование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Picture 1"/>
          <p:cNvPicPr/>
          <p:nvPr/>
        </p:nvPicPr>
        <p:blipFill>
          <a:blip r:embed="rId2">
            <a:lum bright="5000"/>
          </a:blip>
          <a:srcRect t="2630"/>
          <a:stretch/>
        </p:blipFill>
        <p:spPr>
          <a:xfrm>
            <a:off x="539640" y="1428840"/>
            <a:ext cx="4175640" cy="4663800"/>
          </a:xfrm>
          <a:prstGeom prst="rect">
            <a:avLst/>
          </a:prstGeom>
          <a:ln w="9525">
            <a:noFill/>
          </a:ln>
        </p:spPr>
      </p:pic>
      <p:sp>
        <p:nvSpPr>
          <p:cNvPr id="187" name="Овал 6"/>
          <p:cNvSpPr/>
          <p:nvPr/>
        </p:nvSpPr>
        <p:spPr>
          <a:xfrm>
            <a:off x="3348000" y="357120"/>
            <a:ext cx="2723760" cy="2571120"/>
          </a:xfrm>
          <a:prstGeom prst="ellipse">
            <a:avLst/>
          </a:prstGeom>
          <a:solidFill>
            <a:srgbClr val="FFFF00"/>
          </a:solidFill>
          <a:ln>
            <a:solidFill>
              <a:srgbClr val="8AA5A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2060"/>
                </a:solidFill>
                <a:latin typeface="Arial"/>
                <a:ea typeface="DejaVu Sans"/>
              </a:rPr>
              <a:t>Чему учить?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2060"/>
                </a:solidFill>
                <a:latin typeface="Arial"/>
                <a:ea typeface="DejaVu Sans"/>
              </a:rPr>
              <a:t>Обновление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2060"/>
                </a:solidFill>
                <a:latin typeface="Arial"/>
                <a:ea typeface="DejaVu Sans"/>
              </a:rPr>
              <a:t>Содержание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2060"/>
                </a:solidFill>
                <a:latin typeface="Arial"/>
                <a:ea typeface="DejaVu Sans"/>
              </a:rPr>
              <a:t>Образование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Овал 7"/>
          <p:cNvSpPr/>
          <p:nvPr/>
        </p:nvSpPr>
        <p:spPr>
          <a:xfrm>
            <a:off x="5076000" y="4012200"/>
            <a:ext cx="2807640" cy="2630880"/>
          </a:xfrm>
          <a:prstGeom prst="ellipse">
            <a:avLst/>
          </a:prstGeom>
          <a:solidFill>
            <a:srgbClr val="92D050"/>
          </a:solidFill>
          <a:ln>
            <a:solidFill>
              <a:srgbClr val="8AA5A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i="1" strike="noStrike" spc="-1">
                <a:solidFill>
                  <a:srgbClr val="0D0D0D"/>
                </a:solidFill>
                <a:latin typeface="Arial"/>
                <a:ea typeface="DejaVu Sans"/>
              </a:rPr>
              <a:t>Ради чего  учить?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i="1" strike="noStrike" spc="-1">
                <a:solidFill>
                  <a:srgbClr val="0D0D0D"/>
                </a:solidFill>
                <a:latin typeface="Arial"/>
                <a:ea typeface="DejaVu Sans"/>
              </a:rPr>
              <a:t>Ценности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i="1" strike="noStrike" spc="-1">
                <a:solidFill>
                  <a:srgbClr val="0D0D0D"/>
                </a:solidFill>
                <a:latin typeface="Arial"/>
                <a:ea typeface="DejaVu Sans"/>
              </a:rPr>
              <a:t>Образование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Box 188"/>
          <p:cNvSpPr txBox="1"/>
          <p:nvPr/>
        </p:nvSpPr>
        <p:spPr>
          <a:xfrm>
            <a:off x="540000" y="404664"/>
            <a:ext cx="792000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рассчитана на 34 часа (1 раз в неделю)</a:t>
            </a:r>
          </a:p>
          <a:p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— 8 часов</a:t>
            </a:r>
          </a:p>
          <a:p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проектов — 2 часа</a:t>
            </a:r>
          </a:p>
        </p:txBody>
      </p:sp>
      <p:sp>
        <p:nvSpPr>
          <p:cNvPr id="190" name="Прямоугольник 2"/>
          <p:cNvSpPr/>
          <p:nvPr/>
        </p:nvSpPr>
        <p:spPr>
          <a:xfrm>
            <a:off x="484484" y="1988840"/>
            <a:ext cx="8500320" cy="1260430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Цель: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развитие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интеллектуально - творческого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потенциала личности ребенка путем совершенствования его исследовательских способностей в процессе саморазвития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Picture 4" descr="C:\Users\Учитель-1\Desktop\презентации\Новая папка (2)\20180425_142045.jpg"/>
          <p:cNvPicPr/>
          <p:nvPr/>
        </p:nvPicPr>
        <p:blipFill>
          <a:blip r:embed="rId2"/>
          <a:stretch/>
        </p:blipFill>
        <p:spPr>
          <a:xfrm>
            <a:off x="4104360" y="3600000"/>
            <a:ext cx="5039640" cy="3174120"/>
          </a:xfrm>
          <a:prstGeom prst="rect">
            <a:avLst/>
          </a:prstGeom>
          <a:ln w="9525">
            <a:noFill/>
          </a:ln>
        </p:spPr>
      </p:pic>
      <p:pic>
        <p:nvPicPr>
          <p:cNvPr id="192" name="Picture 5" descr="C:\Users\Учитель-1\Desktop\ФОТО\IMG_0560.JPG"/>
          <p:cNvPicPr/>
          <p:nvPr/>
        </p:nvPicPr>
        <p:blipFill>
          <a:blip r:embed="rId3"/>
          <a:stretch/>
        </p:blipFill>
        <p:spPr>
          <a:xfrm>
            <a:off x="179512" y="3516120"/>
            <a:ext cx="3636472" cy="32580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4877</TotalTime>
  <Words>527</Words>
  <Application>Microsoft Office PowerPoint</Application>
  <PresentationFormat>Экран (4:3)</PresentationFormat>
  <Paragraphs>119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Diseño predeterminado</vt:lpstr>
      <vt:lpstr>Diseño predeterminado</vt:lpstr>
      <vt:lpstr>Diseño predeterminado</vt:lpstr>
      <vt:lpstr>Diseño predeterminado</vt:lpstr>
      <vt:lpstr>Презентация PowerPoint</vt:lpstr>
      <vt:lpstr>Презентация PowerPoint</vt:lpstr>
      <vt:lpstr>Современные образовательные технологии должны содействовать формированию у школьников навыков самообразования и саморазвития, способствовать повышению познавательной мотивации.</vt:lpstr>
      <vt:lpstr>   Благотворными плюсами проектно-     исследовательской деятельности являются вырабатываемые умения:</vt:lpstr>
      <vt:lpstr>ФГОСы направлены на формирование компетентности: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принципы исследовательского обучения: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Вся наша жизнь – проект!  Вся наша жизнь –исследование! 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Mariajose</dc:creator>
  <dc:description/>
  <cp:lastModifiedBy>Пользователь Windows</cp:lastModifiedBy>
  <cp:revision>674</cp:revision>
  <dcterms:created xsi:type="dcterms:W3CDTF">2010-05-23T14:28:12Z</dcterms:created>
  <dcterms:modified xsi:type="dcterms:W3CDTF">2023-11-17T00:21:43Z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30</vt:i4>
  </property>
</Properties>
</file>