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_rels/presentation.xml.rels" ContentType="application/vnd.openxmlformats-package.relationships+xml"/>
  <Override PartName="/ppt/media/image39.jpeg" ContentType="image/jpeg"/>
  <Override PartName="/ppt/media/image38.jpeg" ContentType="image/jpeg"/>
  <Override PartName="/ppt/media/image34.jpeg" ContentType="image/jpeg"/>
  <Override PartName="/ppt/media/image33.jpeg" ContentType="image/jpeg"/>
  <Override PartName="/ppt/media/image32.jpeg" ContentType="image/jpeg"/>
  <Override PartName="/ppt/media/image31.jpeg" ContentType="image/jpeg"/>
  <Override PartName="/ppt/media/image26.jpeg" ContentType="image/jpeg"/>
  <Override PartName="/ppt/media/image25.jpeg" ContentType="image/jpeg"/>
  <Override PartName="/ppt/media/image40.jpeg" ContentType="image/jpeg"/>
  <Override PartName="/ppt/media/image35.jpeg" ContentType="image/jpeg"/>
  <Override PartName="/ppt/media/image10.jpeg" ContentType="image/jpeg"/>
  <Override PartName="/ppt/media/image27.jpeg" ContentType="image/jpeg"/>
  <Override PartName="/ppt/media/image7.jpeg" ContentType="image/jpeg"/>
  <Override PartName="/ppt/media/image30.jpeg" ContentType="image/jpeg"/>
  <Override PartName="/ppt/media/image2.png" ContentType="image/png"/>
  <Override PartName="/ppt/media/image29.jpeg" ContentType="image/jpeg"/>
  <Override PartName="/ppt/media/image9.jpeg" ContentType="image/jpeg"/>
  <Override PartName="/ppt/media/image5.png" ContentType="image/png"/>
  <Override PartName="/ppt/media/image4.png" ContentType="image/png"/>
  <Override PartName="/ppt/media/image41.jpeg" ContentType="image/jpeg"/>
  <Override PartName="/ppt/media/image36.jpeg" ContentType="image/jpeg"/>
  <Override PartName="/ppt/media/image11.jpeg" ContentType="image/jpeg"/>
  <Override PartName="/ppt/media/image28.jpeg" ContentType="image/jpeg"/>
  <Override PartName="/ppt/media/image8.jpeg" ContentType="image/jpeg"/>
  <Override PartName="/ppt/media/image1.png" ContentType="image/png"/>
  <Override PartName="/ppt/media/image24.jpeg" ContentType="image/jpeg"/>
  <Override PartName="/ppt/media/image3.png" ContentType="image/png"/>
  <Override PartName="/ppt/media/image19.jpeg" ContentType="image/jpeg"/>
  <Override PartName="/ppt/media/image42.jpeg" ContentType="image/jpeg"/>
  <Override PartName="/ppt/media/image37.jpeg" ContentType="image/jpeg"/>
  <Override PartName="/ppt/media/image12.jpeg" ContentType="image/jpeg"/>
  <Override PartName="/ppt/media/image13.jpeg" ContentType="image/jpeg"/>
  <Override PartName="/ppt/media/image6.png" ContentType="image/png"/>
  <Override PartName="/ppt/media/image14.jpeg" ContentType="image/jpeg"/>
  <Override PartName="/ppt/media/image20.jpeg" ContentType="image/jpeg"/>
  <Override PartName="/ppt/media/image15.jpeg" ContentType="image/jpeg"/>
  <Override PartName="/ppt/media/image16.jpeg" ContentType="image/jpeg"/>
  <Override PartName="/ppt/media/image21.jpeg" ContentType="image/jpeg"/>
  <Override PartName="/ppt/media/image22.jpeg" ContentType="image/jpeg"/>
  <Override PartName="/ppt/media/image17.jpeg" ContentType="image/jpeg"/>
  <Override PartName="/ppt/media/image23.jpeg" ContentType="image/jpeg"/>
  <Override PartName="/ppt/media/image18.jpeg" ContentType="image/jpe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 spc="-1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 spc="-1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5ECE8A4-CE6B-4F53-B62A-BD78EA810AB9}" type="slidenum">
              <a:rPr lang="ru-RU" sz="1400" spc="-1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Алексеева Анастасия Николаевна(учитель технологии, педагог дополнительного образования)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517AEFB-D4F3-4DAF-80FA-F5484C27FE65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1234440"/>
            <a:ext cx="9142560" cy="31860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1280160"/>
            <a:ext cx="532080" cy="2271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590400" y="1280160"/>
            <a:ext cx="8552160" cy="2271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5970960"/>
            <a:ext cx="9142560" cy="88560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-9000" y="6053400"/>
            <a:ext cx="2247840" cy="711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359080" y="6044040"/>
            <a:ext cx="6783480" cy="7117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 hidden="1"/>
          <p:cNvSpPr/>
          <p:nvPr/>
        </p:nvSpPr>
        <p:spPr>
          <a:xfrm>
            <a:off x="0" y="1234440"/>
            <a:ext cx="9142560" cy="31860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" name="CustomShape 2" hidden="1"/>
          <p:cNvSpPr/>
          <p:nvPr/>
        </p:nvSpPr>
        <p:spPr>
          <a:xfrm>
            <a:off x="0" y="1280160"/>
            <a:ext cx="532080" cy="2271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CustomShape 3" hidden="1"/>
          <p:cNvSpPr/>
          <p:nvPr/>
        </p:nvSpPr>
        <p:spPr>
          <a:xfrm>
            <a:off x="590400" y="1280160"/>
            <a:ext cx="8552160" cy="2271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r="5400000" dist="3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83640" y="332640"/>
            <a:ext cx="3526920" cy="53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r>
              <a:rPr lang="ru-RU" sz="4400" spc="-1" strike="noStrike" cap="all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Ручная роспись тканей </a:t>
            </a:r>
            <a:endParaRPr/>
          </a:p>
          <a:p>
            <a:r>
              <a:rPr lang="ru-RU" sz="4400" spc="-1" strike="noStrike" cap="all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      </a:t>
            </a:r>
            <a:endParaRPr/>
          </a:p>
          <a:p>
            <a:r>
              <a:rPr lang="ru-RU" sz="4400" spc="-1" strike="noStrike" cap="all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Батик</a:t>
            </a:r>
            <a:endParaRPr/>
          </a:p>
          <a:p>
            <a:endParaRPr/>
          </a:p>
          <a:p>
            <a:endParaRPr/>
          </a:p>
          <a:p>
            <a:r>
              <a:rPr b="1" lang="ru-RU" sz="2000" spc="-1" strike="noStrike" cap="all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Учитель Технологии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косенкова а. н.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4284000" y="6021360"/>
            <a:ext cx="4102920" cy="64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Технология 7 класс</a:t>
            </a:r>
            <a:endParaRPr/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4355640" y="404640"/>
            <a:ext cx="4143960" cy="526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555640" y="332640"/>
            <a:ext cx="626328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         </a:t>
            </a: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Техника «Бандан»</a:t>
            </a:r>
            <a:endParaRPr/>
          </a:p>
        </p:txBody>
      </p:sp>
      <p:pic>
        <p:nvPicPr>
          <p:cNvPr id="110" name="Picture 8" descr=""/>
          <p:cNvPicPr/>
          <p:nvPr/>
        </p:nvPicPr>
        <p:blipFill>
          <a:blip r:embed="rId1"/>
          <a:stretch/>
        </p:blipFill>
        <p:spPr>
          <a:xfrm>
            <a:off x="251640" y="620640"/>
            <a:ext cx="4030920" cy="5759280"/>
          </a:xfrm>
          <a:prstGeom prst="rect">
            <a:avLst/>
          </a:prstGeom>
          <a:ln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4284000" y="1268640"/>
            <a:ext cx="4390920" cy="557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Техника узелкового батика(«Бандан»). Один из его видов –техника  «планги» -был распространен в Индии. Неокрашенное  полотно покрывали по схеме узора очень маленькими узелками ,крепко перевязывая нитью. Потом ткань окрашивали и удаляли нити, в результате образовывался узор из белых «Горохов». При необходимости подобным образом можно было окрасить ткань несколько раз, удаляя старые узелки и добавляя новые. С высушенной ткани убирали перевязочные нити, но  не гладили готовое изделие,  благодаря  чему долгое время сохранялся эффект «жатости»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10080" y="12960"/>
            <a:ext cx="9143280" cy="683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135360" y="554760"/>
            <a:ext cx="4323600" cy="578088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4592160" y="547560"/>
            <a:ext cx="4479480" cy="578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150480" y="92160"/>
            <a:ext cx="4097160" cy="34354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4392000" y="216000"/>
            <a:ext cx="4631040" cy="619164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0" y="3651840"/>
            <a:ext cx="4165560" cy="3115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216000" y="560160"/>
            <a:ext cx="4319640" cy="577548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4680000" y="576000"/>
            <a:ext cx="4431600" cy="5924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0" y="936000"/>
            <a:ext cx="4368600" cy="482364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4563000" y="936000"/>
            <a:ext cx="4508640" cy="482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0" y="1224000"/>
            <a:ext cx="4751640" cy="429048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2"/>
          <a:stretch/>
        </p:blipFill>
        <p:spPr>
          <a:xfrm>
            <a:off x="4824000" y="630360"/>
            <a:ext cx="4287600" cy="548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216000" y="311040"/>
            <a:ext cx="4011840" cy="3000600"/>
          </a:xfrm>
          <a:prstGeom prst="rect">
            <a:avLst/>
          </a:prstGeom>
          <a:ln>
            <a:noFill/>
          </a:ln>
        </p:spPr>
      </p:pic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4464000" y="34200"/>
            <a:ext cx="4679640" cy="370944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3"/>
          <a:stretch/>
        </p:blipFill>
        <p:spPr>
          <a:xfrm>
            <a:off x="144000" y="3798360"/>
            <a:ext cx="5121360" cy="2825280"/>
          </a:xfrm>
          <a:prstGeom prst="rect">
            <a:avLst/>
          </a:prstGeom>
          <a:ln>
            <a:noFill/>
          </a:ln>
        </p:spPr>
      </p:pic>
      <p:pic>
        <p:nvPicPr>
          <p:cNvPr id="127" name="" descr=""/>
          <p:cNvPicPr/>
          <p:nvPr/>
        </p:nvPicPr>
        <p:blipFill>
          <a:blip r:embed="rId4"/>
          <a:stretch/>
        </p:blipFill>
        <p:spPr>
          <a:xfrm>
            <a:off x="5962680" y="3816000"/>
            <a:ext cx="2676960" cy="290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25200" y="1080000"/>
            <a:ext cx="4582440" cy="405288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4696920" y="648000"/>
            <a:ext cx="4320720" cy="577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73800" y="122760"/>
            <a:ext cx="4677840" cy="354888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5184000" y="792000"/>
            <a:ext cx="3823200" cy="5111640"/>
          </a:xfrm>
          <a:prstGeom prst="rect">
            <a:avLst/>
          </a:prstGeom>
          <a:ln>
            <a:noFill/>
          </a:ln>
        </p:spPr>
      </p:pic>
      <p:pic>
        <p:nvPicPr>
          <p:cNvPr id="132" name="" descr=""/>
          <p:cNvPicPr/>
          <p:nvPr/>
        </p:nvPicPr>
        <p:blipFill>
          <a:blip r:embed="rId3"/>
          <a:stretch/>
        </p:blipFill>
        <p:spPr>
          <a:xfrm>
            <a:off x="1008000" y="3760200"/>
            <a:ext cx="2901600" cy="300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39640" y="764640"/>
            <a:ext cx="7343280" cy="43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Батик</a:t>
            </a: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– искусство декоративной росписи ткани.</a:t>
            </a:r>
            <a:endParaRPr/>
          </a:p>
          <a:p>
            <a:pPr>
              <a:lnSpc>
                <a:spcPct val="150000"/>
              </a:lnSpc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Слово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«batik» </a:t>
            </a: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индонезийское. </a:t>
            </a:r>
            <a:endParaRPr/>
          </a:p>
          <a:p>
            <a:pPr>
              <a:lnSpc>
                <a:spcPct val="150000"/>
              </a:lnSpc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Часть слова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-ба- </a:t>
            </a: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означает «точка» или «капля»;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-tik – </a:t>
            </a: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хлопчатобумажная ткань. </a:t>
            </a:r>
            <a:endParaRPr/>
          </a:p>
          <a:p>
            <a:pPr>
              <a:lnSpc>
                <a:spcPct val="15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«Ambatik» </a:t>
            </a: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– означает «покрывать каплями ткань», т.е. рисовать на ней.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103680" y="432000"/>
            <a:ext cx="4215960" cy="5636880"/>
          </a:xfrm>
          <a:prstGeom prst="rect">
            <a:avLst/>
          </a:prstGeom>
          <a:ln>
            <a:noFill/>
          </a:ln>
        </p:spPr>
      </p:pic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4536000" y="72000"/>
            <a:ext cx="4331160" cy="323964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3"/>
          <a:stretch/>
        </p:blipFill>
        <p:spPr>
          <a:xfrm>
            <a:off x="4752000" y="3489840"/>
            <a:ext cx="3815640" cy="3133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72000" y="792000"/>
            <a:ext cx="4743720" cy="5039640"/>
          </a:xfrm>
          <a:prstGeom prst="rect">
            <a:avLst/>
          </a:prstGeom>
          <a:ln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4968000" y="504000"/>
            <a:ext cx="4140720" cy="532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4140000" y="126360"/>
            <a:ext cx="4859640" cy="6497280"/>
          </a:xfrm>
          <a:prstGeom prst="rect">
            <a:avLst/>
          </a:prstGeom>
          <a:ln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144000" y="1008000"/>
            <a:ext cx="3671640" cy="472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39640" y="404640"/>
            <a:ext cx="8135640" cy="60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Искусство батик развивали с глубокой древности индейцы, китайцы, египтяне, перуанцы, но художественного совершенства оно достигло в Индонезии на острове Ява. Ручная роспись ткани стала известна в Европе в XX веке. Особенностью батика является роспись с использованием резервирующих составов. Для неё используются такие ткани, как шёлк, хлопок, шерсть, иногда синтетика. Для каждого вида ткани необходимо использование специальной краски, а для получения четких границ на стыке красок используется закрепитель, называемый «резерв», в основу которого входят парафин, бензин или вода – все зависит от выбранной техники, ткани и красок.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691640" y="188640"/>
            <a:ext cx="745092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Разновидности батика:</a:t>
            </a:r>
            <a:endParaRPr/>
          </a:p>
        </p:txBody>
      </p:sp>
      <p:pic>
        <p:nvPicPr>
          <p:cNvPr id="92" name="Picture 4" descr=""/>
          <p:cNvPicPr/>
          <p:nvPr/>
        </p:nvPicPr>
        <p:blipFill>
          <a:blip r:embed="rId1"/>
          <a:stretch/>
        </p:blipFill>
        <p:spPr>
          <a:xfrm>
            <a:off x="611640" y="1340640"/>
            <a:ext cx="3610080" cy="489528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4716000" y="1124640"/>
            <a:ext cx="3886920" cy="453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16000" indent="-214920">
              <a:lnSpc>
                <a:spcPct val="100000"/>
              </a:lnSpc>
              <a:buFont typeface="Wingdings" charset="2"/>
              <a:buChar char=""/>
            </a:pPr>
            <a:r>
              <a:rPr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Горячий батик</a:t>
            </a:r>
            <a:endParaRPr/>
          </a:p>
          <a:p>
            <a:pPr marL="216000" indent="-214920">
              <a:lnSpc>
                <a:spcPct val="100000"/>
              </a:lnSpc>
              <a:buFont typeface="Wingdings" charset="2"/>
              <a:buChar char=""/>
            </a:pPr>
            <a:r>
              <a:rPr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Холодный батик</a:t>
            </a:r>
            <a:endParaRPr/>
          </a:p>
          <a:p>
            <a:pPr marL="216000" indent="-214920">
              <a:lnSpc>
                <a:spcPct val="100000"/>
              </a:lnSpc>
              <a:buFont typeface="Wingdings" charset="2"/>
              <a:buChar char=""/>
            </a:pPr>
            <a:r>
              <a:rPr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Узелковый батик</a:t>
            </a:r>
            <a:endParaRPr/>
          </a:p>
          <a:p>
            <a:pPr marL="216000" indent="-214920">
              <a:lnSpc>
                <a:spcPct val="100000"/>
              </a:lnSpc>
              <a:buFont typeface="Wingdings" charset="2"/>
              <a:buChar char=""/>
            </a:pPr>
            <a:r>
              <a:rPr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Свободная роспись</a:t>
            </a:r>
            <a:endParaRPr/>
          </a:p>
          <a:p>
            <a:pPr marL="216000" indent="-214920">
              <a:lnSpc>
                <a:spcPct val="100000"/>
              </a:lnSpc>
              <a:buFont typeface="Wingdings" charset="2"/>
              <a:buChar char=""/>
            </a:pPr>
            <a:r>
              <a:rPr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Техника «Сибори»</a:t>
            </a:r>
            <a:endParaRPr/>
          </a:p>
          <a:p>
            <a:pPr marL="216000" indent="-214920">
              <a:lnSpc>
                <a:spcPct val="100000"/>
              </a:lnSpc>
              <a:buFont typeface="Wingdings" charset="2"/>
              <a:buChar char=""/>
            </a:pPr>
            <a:r>
              <a:rPr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Техника «Бандан»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 flipV="1" rot="10800000">
            <a:off x="12696840" y="1535040"/>
            <a:ext cx="410292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Горячий батик</a:t>
            </a:r>
            <a:endParaRPr/>
          </a:p>
        </p:txBody>
      </p:sp>
      <p:pic>
        <p:nvPicPr>
          <p:cNvPr id="95" name="Picture 4" descr=""/>
          <p:cNvPicPr/>
          <p:nvPr/>
        </p:nvPicPr>
        <p:blipFill>
          <a:blip r:embed="rId1"/>
          <a:stretch/>
        </p:blipFill>
        <p:spPr>
          <a:xfrm>
            <a:off x="395640" y="836640"/>
            <a:ext cx="4094280" cy="496728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4896360" y="1059480"/>
            <a:ext cx="3670920" cy="527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В качестве резерва используется  воск, который наносится инструментом –чантингом . Воск используется в горячем, расплавленном виде, поэтому батик называется горячим. В основном используется для раскрашивания хлопчатобумажной ткани.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После завершения работы воск с поверхности ткани удаляется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.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212000" y="764640"/>
            <a:ext cx="467892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  </a:t>
            </a:r>
            <a:r>
              <a:rPr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Холодный батик</a:t>
            </a:r>
            <a:endParaRPr/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395640" y="548640"/>
            <a:ext cx="3796920" cy="554328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4500000" y="1989000"/>
            <a:ext cx="4246920" cy="447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В большинстве случаев этот способ используется для нанесения краски на шёлк, но возможно использование и других тканей. Резерв состоит из резинового клея, бензина, красителя и парафина. Резервы бывают цветными и  бесцветными и наносятся либо трубочками с резервуаром, либо  с помощью  тюбиков с длинным носиком. Этот вид росписи более графичен, его  можно узнать по линиям от резерва – они  служат границей, удерживающей краску.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716000" y="620640"/>
            <a:ext cx="3886920" cy="118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Узелковый батик</a:t>
            </a:r>
            <a:endParaRPr/>
          </a:p>
        </p:txBody>
      </p:sp>
      <p:pic>
        <p:nvPicPr>
          <p:cNvPr id="101" name="Picture 4" descr=""/>
          <p:cNvPicPr/>
          <p:nvPr/>
        </p:nvPicPr>
        <p:blipFill>
          <a:blip r:embed="rId1"/>
          <a:stretch/>
        </p:blipFill>
        <p:spPr>
          <a:xfrm>
            <a:off x="251640" y="908640"/>
            <a:ext cx="4318920" cy="525528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4788000" y="1807200"/>
            <a:ext cx="3742920" cy="552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Самая древняя техника(VII в), его родиной является Индокитай. Эта технология предполагает резервирование ткани от попадания на нее краски путём применения разнообразных верёвок,  жгутов, ниток.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Сначала ткань тщательно обматывается в виде различных узелков, после этого опускается в краску или краска наносится на ткань кистью. После окончания процесса покраски те места, которые были обмотаны нитками, остаются неокрашенными. В результате на ткани получится изображение.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3276000" y="620640"/>
            <a:ext cx="5327280" cy="13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 </a:t>
            </a:r>
            <a:r>
              <a:rPr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 </a:t>
            </a:r>
            <a:r>
              <a:rPr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Свободная роспись</a:t>
            </a:r>
            <a:endParaRPr/>
          </a:p>
        </p:txBody>
      </p:sp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395640" y="620640"/>
            <a:ext cx="3382920" cy="561528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4284000" y="2061000"/>
            <a:ext cx="4318920" cy="392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Натянутую на раму ткань, в зависимости от характера рисунка, пропитывают водным раствором поваренной соли и после высыхания расписывают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644000" y="836640"/>
            <a:ext cx="424692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Техника «Сибори»</a:t>
            </a:r>
            <a:endParaRPr/>
          </a:p>
        </p:txBody>
      </p:sp>
      <p:pic>
        <p:nvPicPr>
          <p:cNvPr id="107" name="Picture 4" descr=""/>
          <p:cNvPicPr/>
          <p:nvPr/>
        </p:nvPicPr>
        <p:blipFill>
          <a:blip r:embed="rId1"/>
          <a:stretch/>
        </p:blipFill>
        <p:spPr>
          <a:xfrm>
            <a:off x="611640" y="692640"/>
            <a:ext cx="3886920" cy="547668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5004000" y="2349000"/>
            <a:ext cx="3238920" cy="283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Так называемый складной батик . Результат достигается путём перевязывания и окрашивания, но более предсказуем, так  как ткань складывается определённым образом . Эта техника имеет японские корни.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333</TotalTime>
  <Application>LibreOffice/5.0.3.2$Linux_x86 LibreOffice_project/00m0$Build-2</Application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2020-02-22T22:28:28Z</dcterms:created>
  <dc:creator>Den</dc:creator>
  <dc:language>ru-RU</dc:language>
  <dcterms:modified xsi:type="dcterms:W3CDTF">2022-11-23T11:52:38Z</dcterms:modified>
  <cp:revision>45</cp:revision>
  <dc:title>Ручная роспись тканей. Батик.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