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62" r:id="rId4"/>
    <p:sldId id="264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EEA"/>
    <a:srgbClr val="FFFFFF"/>
    <a:srgbClr val="385592"/>
    <a:srgbClr val="9F9289"/>
    <a:srgbClr val="E2DEDB"/>
    <a:srgbClr val="F1F1F1"/>
    <a:srgbClr val="003374"/>
    <a:srgbClr val="3A5896"/>
    <a:srgbClr val="173A8D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77270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7202" y="3034834"/>
            <a:ext cx="3469592" cy="788332"/>
          </a:xfrm>
        </p:spPr>
        <p:txBody>
          <a:bodyPr>
            <a:noAutofit/>
          </a:bodyPr>
          <a:lstStyle/>
          <a:p>
            <a:r>
              <a:rPr lang="ru-RU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Формула счастья</a:t>
            </a:r>
            <a:endParaRPr lang="en-US" sz="40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       </a:t>
            </a:r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Междисциплинарный урок</a:t>
            </a:r>
            <a:endParaRPr 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538538" y="4354792"/>
            <a:ext cx="20574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Add Your Text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6291263" y="4354792"/>
            <a:ext cx="2057400" cy="57467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79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63500" dir="3187806" algn="ctr" rotWithShape="0">
                    <a:srgbClr val="001D3A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Add Your Text</a:t>
            </a:r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39099" y="1112300"/>
            <a:ext cx="2877139" cy="2857672"/>
            <a:chOff x="480" y="1536"/>
            <a:chExt cx="1361" cy="1361"/>
          </a:xfrm>
        </p:grpSpPr>
        <p:sp>
          <p:nvSpPr>
            <p:cNvPr id="27" name="Oval 9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tint val="0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gray">
            <a:xfrm>
              <a:off x="480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alpha val="32001"/>
                  </a:srgbClr>
                </a:gs>
                <a:gs pos="100000">
                  <a:srgbClr val="FF9933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gray">
            <a:xfrm>
              <a:off x="565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54118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gray">
            <a:xfrm>
              <a:off x="576" y="1632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9933">
                    <a:gamma/>
                    <a:shade val="63529"/>
                    <a:invGamma/>
                  </a:srgbClr>
                </a:gs>
                <a:gs pos="100000">
                  <a:srgbClr val="FF9933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gray">
            <a:xfrm>
              <a:off x="624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641" y="1685"/>
              <a:ext cx="1031" cy="1031"/>
              <a:chOff x="4166" y="1706"/>
              <a:chExt cx="1252" cy="1252"/>
            </a:xfrm>
          </p:grpSpPr>
          <p:sp>
            <p:nvSpPr>
              <p:cNvPr id="34" name="Oval 1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33" name="Text Box 19"/>
            <p:cNvSpPr txBox="1">
              <a:spLocks noChangeArrowheads="1"/>
            </p:cNvSpPr>
            <p:nvPr/>
          </p:nvSpPr>
          <p:spPr bwMode="gray">
            <a:xfrm>
              <a:off x="721" y="1727"/>
              <a:ext cx="1075" cy="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2400" b="1" dirty="0">
                <a:solidFill>
                  <a:srgbClr val="002060"/>
                </a:solidFill>
              </a:endParaRPr>
            </a:p>
            <a:p>
              <a:r>
                <a:rPr lang="ru-RU" sz="4000" b="1" dirty="0">
                  <a:solidFill>
                    <a:srgbClr val="002060"/>
                  </a:solidFill>
                </a:rPr>
                <a:t>Литера-</a:t>
              </a:r>
            </a:p>
            <a:p>
              <a:r>
                <a:rPr lang="ru-RU" sz="4000" b="1" dirty="0">
                  <a:solidFill>
                    <a:srgbClr val="002060"/>
                  </a:solidFill>
                </a:rPr>
                <a:t>      тура</a:t>
              </a:r>
              <a:endParaRPr lang="en-US" sz="4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2714921" y="2488676"/>
            <a:ext cx="3374060" cy="3101762"/>
            <a:chOff x="2208" y="1536"/>
            <a:chExt cx="1361" cy="1361"/>
          </a:xfrm>
        </p:grpSpPr>
        <p:sp>
          <p:nvSpPr>
            <p:cNvPr id="39" name="Oval 21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tint val="0"/>
                    <a:invGamma/>
                  </a:srgbClr>
                </a:gs>
                <a:gs pos="50000">
                  <a:srgbClr val="FF3399"/>
                </a:gs>
                <a:gs pos="100000">
                  <a:srgbClr val="FF3399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gray">
            <a:xfrm>
              <a:off x="2208" y="1536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alpha val="32001"/>
                  </a:srgbClr>
                </a:gs>
                <a:gs pos="100000">
                  <a:srgbClr val="FF339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gray">
            <a:xfrm>
              <a:off x="2297" y="1625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6699">
                    <a:gamma/>
                    <a:shade val="54118"/>
                    <a:invGamma/>
                  </a:srgbClr>
                </a:gs>
                <a:gs pos="50000">
                  <a:srgbClr val="FF6699"/>
                </a:gs>
                <a:gs pos="100000">
                  <a:srgbClr val="FF6699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2" name="Oval 24"/>
            <p:cNvSpPr>
              <a:spLocks noChangeArrowheads="1"/>
            </p:cNvSpPr>
            <p:nvPr/>
          </p:nvSpPr>
          <p:spPr bwMode="gray">
            <a:xfrm>
              <a:off x="2304" y="1623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FF3399">
                    <a:gamma/>
                    <a:shade val="63529"/>
                    <a:invGamma/>
                  </a:srgbClr>
                </a:gs>
                <a:gs pos="100000">
                  <a:srgbClr val="FF3399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3" name="Oval 25"/>
            <p:cNvSpPr>
              <a:spLocks noChangeArrowheads="1"/>
            </p:cNvSpPr>
            <p:nvPr/>
          </p:nvSpPr>
          <p:spPr bwMode="gray">
            <a:xfrm>
              <a:off x="2356" y="1684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44" name="Group 26"/>
            <p:cNvGrpSpPr>
              <a:grpSpLocks/>
            </p:cNvGrpSpPr>
            <p:nvPr/>
          </p:nvGrpSpPr>
          <p:grpSpPr bwMode="auto">
            <a:xfrm>
              <a:off x="2373" y="1696"/>
              <a:ext cx="1031" cy="1031"/>
              <a:chOff x="4166" y="1706"/>
              <a:chExt cx="1252" cy="1252"/>
            </a:xfrm>
          </p:grpSpPr>
          <p:sp>
            <p:nvSpPr>
              <p:cNvPr id="46" name="Oval 27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7" name="Oval 28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8" name="Oval 29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5" name="Text Box 31"/>
            <p:cNvSpPr txBox="1">
              <a:spLocks noChangeArrowheads="1"/>
            </p:cNvSpPr>
            <p:nvPr/>
          </p:nvSpPr>
          <p:spPr bwMode="gray">
            <a:xfrm>
              <a:off x="2634" y="1987"/>
              <a:ext cx="520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4400" b="1" dirty="0">
                  <a:solidFill>
                    <a:srgbClr val="002060"/>
                  </a:solidFill>
                </a:rPr>
                <a:t>ИЗО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6034333" y="3797798"/>
            <a:ext cx="3109667" cy="2891011"/>
            <a:chOff x="3923" y="1525"/>
            <a:chExt cx="1361" cy="1361"/>
          </a:xfrm>
        </p:grpSpPr>
        <p:sp>
          <p:nvSpPr>
            <p:cNvPr id="51" name="Oval 33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0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3923" y="1525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alpha val="32001"/>
                  </a:srgbClr>
                </a:gs>
                <a:gs pos="100000">
                  <a:srgbClr val="0099CC">
                    <a:gamma/>
                    <a:shade val="0"/>
                    <a:invGamma/>
                    <a:alpha val="89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gray">
            <a:xfrm>
              <a:off x="4012" y="1614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gray">
            <a:xfrm>
              <a:off x="4013" y="1616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5" name="Oval 37"/>
            <p:cNvSpPr>
              <a:spLocks noChangeArrowheads="1"/>
            </p:cNvSpPr>
            <p:nvPr/>
          </p:nvSpPr>
          <p:spPr bwMode="gray">
            <a:xfrm>
              <a:off x="4076" y="1673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6" name="Group 38"/>
            <p:cNvGrpSpPr>
              <a:grpSpLocks/>
            </p:cNvGrpSpPr>
            <p:nvPr/>
          </p:nvGrpSpPr>
          <p:grpSpPr bwMode="auto">
            <a:xfrm>
              <a:off x="4095" y="1685"/>
              <a:ext cx="1031" cy="1031"/>
              <a:chOff x="4166" y="1706"/>
              <a:chExt cx="1252" cy="1252"/>
            </a:xfrm>
          </p:grpSpPr>
          <p:sp>
            <p:nvSpPr>
              <p:cNvPr id="58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59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0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57" name="Text Box 43"/>
            <p:cNvSpPr txBox="1">
              <a:spLocks noChangeArrowheads="1"/>
            </p:cNvSpPr>
            <p:nvPr/>
          </p:nvSpPr>
          <p:spPr bwMode="gray">
            <a:xfrm>
              <a:off x="4241" y="2023"/>
              <a:ext cx="785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0000"/>
                  </a:solidFill>
                </a:rPr>
                <a:t>English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055E7-53FE-4F31-8710-6EFB446F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https://learningapps.org/display?v=p7vg6hxha23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95A30C-1312-42C9-AB7C-5C361D26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https://learningapps.org/watch?v=p7vg6hxha23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4CB90-0436-375C-854D-41298C62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2EE92-3C5C-C66D-FCDB-A742B216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DFA66-C4C9-F467-3153-3ACBE513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8" y="394230"/>
            <a:ext cx="7710311" cy="578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3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03D48-01C2-7BB3-1967-C923AB74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49166-C9B7-C3AC-0907-38A3119AE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61" y="5978529"/>
            <a:ext cx="7886700" cy="318029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Е.Балакшин</a:t>
            </a:r>
            <a:r>
              <a:rPr lang="ru-RU" dirty="0">
                <a:solidFill>
                  <a:schemeClr val="bg1"/>
                </a:solidFill>
              </a:rPr>
              <a:t>. «Друзья»                                            </a:t>
            </a:r>
            <a:r>
              <a:rPr lang="ru-RU" dirty="0" err="1">
                <a:solidFill>
                  <a:schemeClr val="bg1"/>
                </a:solidFill>
              </a:rPr>
              <a:t>Е.Широков</a:t>
            </a:r>
            <a:r>
              <a:rPr lang="ru-RU" dirty="0">
                <a:solidFill>
                  <a:schemeClr val="bg1"/>
                </a:solidFill>
              </a:rPr>
              <a:t>. «Друзья»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452654-1C2A-23FF-79F5-9959EA79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1" y="285575"/>
            <a:ext cx="4489650" cy="55733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BF3A19-043B-060F-6786-F978F8206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47" y="1482418"/>
            <a:ext cx="3928441" cy="423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3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34AF7-2A32-F4B7-D48B-3D92A610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23BBB-138E-AF23-D45E-BF4A88B8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114" y="5925608"/>
            <a:ext cx="3443110" cy="84102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</a:rPr>
              <a:t>К. Маковский. «Дети, бегущие от грозы.»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B35A54-769F-45F5-4BDE-9A3E5D1965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15" t="1917" r="29720" b="-1917"/>
          <a:stretch/>
        </p:blipFill>
        <p:spPr>
          <a:xfrm>
            <a:off x="256114" y="233715"/>
            <a:ext cx="3443111" cy="5715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67D78-898E-5BDD-92A6-885DA1EF00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8" y="1930399"/>
            <a:ext cx="4638625" cy="3900311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25782ED0-D27D-6905-7090-96EB30F9CF71}"/>
              </a:ext>
            </a:extLst>
          </p:cNvPr>
          <p:cNvSpPr txBox="1">
            <a:spLocks/>
          </p:cNvSpPr>
          <p:nvPr/>
        </p:nvSpPr>
        <p:spPr>
          <a:xfrm>
            <a:off x="3964513" y="5925608"/>
            <a:ext cx="4768859" cy="841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bg1"/>
                </a:solidFill>
              </a:rPr>
              <a:t>Б.Кустодиев</a:t>
            </a:r>
            <a:r>
              <a:rPr lang="ru-RU" dirty="0">
                <a:solidFill>
                  <a:schemeClr val="bg1"/>
                </a:solidFill>
              </a:rPr>
              <a:t>. «Утро»</a:t>
            </a:r>
          </a:p>
        </p:txBody>
      </p:sp>
    </p:spTree>
    <p:extLst>
      <p:ext uri="{BB962C8B-B14F-4D97-AF65-F5344CB8AC3E}">
        <p14:creationId xmlns:p14="http://schemas.microsoft.com/office/powerpoint/2010/main" val="50160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82F85-D401-CF0E-752E-5BEBD162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0E253-E593-11DB-212A-BF85A1CA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8" y="6321747"/>
            <a:ext cx="7886700" cy="408341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У. </a:t>
            </a:r>
            <a:r>
              <a:rPr lang="ru-RU" dirty="0" err="1">
                <a:solidFill>
                  <a:schemeClr val="bg1"/>
                </a:solidFill>
              </a:rPr>
              <a:t>Дайс</a:t>
            </a:r>
            <a:r>
              <a:rPr lang="ru-RU" dirty="0">
                <a:solidFill>
                  <a:schemeClr val="bg1"/>
                </a:solidFill>
              </a:rPr>
              <a:t>. «Мадонна»              </a:t>
            </a:r>
            <a:r>
              <a:rPr lang="ru-RU" dirty="0" err="1">
                <a:solidFill>
                  <a:schemeClr val="bg1"/>
                </a:solidFill>
              </a:rPr>
              <a:t>В.Согоян</a:t>
            </a:r>
            <a:r>
              <a:rPr lang="ru-RU" dirty="0">
                <a:solidFill>
                  <a:schemeClr val="bg1"/>
                </a:solidFill>
              </a:rPr>
              <a:t>. «Молодая семья»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F13581-CDE7-A2FC-CB34-C97151DE6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9" y="579448"/>
            <a:ext cx="4123612" cy="55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042B86-2151-3065-499F-1F0A2637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8" y="3330221"/>
            <a:ext cx="4483783" cy="299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BE9C38D-59E7-84A2-9E64-F0E95959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63" y="802514"/>
            <a:ext cx="2844800" cy="213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CCB16A38-5218-5E06-9CC5-96A63372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88" y="622102"/>
            <a:ext cx="4123612" cy="23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5F1CF-AC27-897F-8381-727B3C66FEF5}"/>
              </a:ext>
            </a:extLst>
          </p:cNvPr>
          <p:cNvSpPr txBox="1"/>
          <p:nvPr/>
        </p:nvSpPr>
        <p:spPr>
          <a:xfrm>
            <a:off x="4572000" y="2950259"/>
            <a:ext cx="3025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В.Таутиев</a:t>
            </a:r>
            <a:r>
              <a:rPr lang="ru-RU" dirty="0">
                <a:solidFill>
                  <a:schemeClr val="bg1"/>
                </a:solidFill>
              </a:rPr>
              <a:t>. «Встреча». </a:t>
            </a:r>
          </a:p>
        </p:txBody>
      </p:sp>
    </p:spTree>
    <p:extLst>
      <p:ext uri="{BB962C8B-B14F-4D97-AF65-F5344CB8AC3E}">
        <p14:creationId xmlns:p14="http://schemas.microsoft.com/office/powerpoint/2010/main" val="331721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029CE-CC2B-552E-ED16-7299E95B5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CFA499-D72B-ABE5-C264-248866BE1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94" y="5905361"/>
            <a:ext cx="3805962" cy="528285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Ф.Решетников</a:t>
            </a:r>
            <a:r>
              <a:rPr lang="ru-RU" sz="2000" dirty="0">
                <a:solidFill>
                  <a:schemeClr val="bg1"/>
                </a:solidFill>
              </a:rPr>
              <a:t>. «Опять двойка»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77E136-DB3D-358B-804C-AA6B3BD55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94" y="908402"/>
            <a:ext cx="8740811" cy="4794112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1D25ABD2-0E1E-E7F0-E3E4-01008CC7A9F5}"/>
              </a:ext>
            </a:extLst>
          </p:cNvPr>
          <p:cNvSpPr txBox="1">
            <a:spLocks/>
          </p:cNvSpPr>
          <p:nvPr/>
        </p:nvSpPr>
        <p:spPr>
          <a:xfrm>
            <a:off x="4571998" y="5878411"/>
            <a:ext cx="4222045" cy="528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solidFill>
                  <a:schemeClr val="bg1"/>
                </a:solidFill>
              </a:rPr>
              <a:t>Н.Заболоцкий</a:t>
            </a:r>
            <a:r>
              <a:rPr lang="ru-RU" sz="2000" dirty="0">
                <a:solidFill>
                  <a:schemeClr val="bg1"/>
                </a:solidFill>
              </a:rPr>
              <a:t> . «Опять пятёрка» </a:t>
            </a:r>
          </a:p>
        </p:txBody>
      </p:sp>
    </p:spTree>
    <p:extLst>
      <p:ext uri="{BB962C8B-B14F-4D97-AF65-F5344CB8AC3E}">
        <p14:creationId xmlns:p14="http://schemas.microsoft.com/office/powerpoint/2010/main" val="115746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694FF-9677-4A53-B151-BBB5D17B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Формула счастья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EAAAE-79C3-4332-94A0-E8E0AA4FB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</a:rPr>
              <a:t>Happiness = love + friendship +                      responsibility</a:t>
            </a:r>
            <a:endParaRPr lang="ru-RU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4400" b="1" dirty="0">
                <a:solidFill>
                  <a:schemeClr val="bg1"/>
                </a:solidFill>
              </a:rPr>
              <a:t>Любовь + дружба + ответственность = счастье</a:t>
            </a:r>
          </a:p>
        </p:txBody>
      </p:sp>
    </p:spTree>
    <p:extLst>
      <p:ext uri="{BB962C8B-B14F-4D97-AF65-F5344CB8AC3E}">
        <p14:creationId xmlns:p14="http://schemas.microsoft.com/office/powerpoint/2010/main" val="361912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94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Verdana</vt:lpstr>
      <vt:lpstr>Office Theme</vt:lpstr>
      <vt:lpstr>Формула счастья</vt:lpstr>
      <vt:lpstr>       Междисциплинарный урок</vt:lpstr>
      <vt:lpstr>https://learningapps.org/display?v=p7vg6hxha23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счастья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Лейсли Нелли</cp:lastModifiedBy>
  <cp:revision>41</cp:revision>
  <dcterms:created xsi:type="dcterms:W3CDTF">2016-11-18T14:12:19Z</dcterms:created>
  <dcterms:modified xsi:type="dcterms:W3CDTF">2023-06-13T05:50:08Z</dcterms:modified>
</cp:coreProperties>
</file>