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1"/>
  </p:notesMasterIdLst>
  <p:sldIdLst>
    <p:sldId id="260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A2806-00B9-4A41-B102-85DCD0F8A056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A3DCB-D5C4-4C56-93D8-A32F9D68A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0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A3DCB-D5C4-4C56-93D8-A32F9D68AB1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2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82E6D2AE-9EE7-4A33-ABF0-17390428360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5F07C16-9159-4D42-AB95-C7708110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5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D2AE-9EE7-4A33-ABF0-17390428360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7C16-9159-4D42-AB95-C7708110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5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2E6D2AE-9EE7-4A33-ABF0-17390428360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5F07C16-9159-4D42-AB95-C7708110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5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D2AE-9EE7-4A33-ABF0-17390428360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7C16-9159-4D42-AB95-C7708110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49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2E6D2AE-9EE7-4A33-ABF0-17390428360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5F07C16-9159-4D42-AB95-C7708110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98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2E6D2AE-9EE7-4A33-ABF0-17390428360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5F07C16-9159-4D42-AB95-C7708110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0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2E6D2AE-9EE7-4A33-ABF0-17390428360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5F07C16-9159-4D42-AB95-C7708110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9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D2AE-9EE7-4A33-ABF0-17390428360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7C16-9159-4D42-AB95-C7708110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64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2E6D2AE-9EE7-4A33-ABF0-17390428360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5F07C16-9159-4D42-AB95-C7708110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92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D2AE-9EE7-4A33-ABF0-17390428360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7C16-9159-4D42-AB95-C7708110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77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2E6D2AE-9EE7-4A33-ABF0-17390428360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E5F07C16-9159-4D42-AB95-C7708110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0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6D2AE-9EE7-4A33-ABF0-17390428360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07C16-9159-4D42-AB95-C7708110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0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jpeg"/><Relationship Id="rId7" Type="http://schemas.openxmlformats.org/officeDocument/2006/relationships/image" Target="../media/image1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hyperlink" Target="https://www.google.ru/url?sa=i&amp;url=https%3A%2F%2Fru.wikipedia.org%2Fwiki%2F%25D0%2593%25D0%25B5%25D1%2580%25D0%25B1_%25D0%25A1%25D0%25B0%25D0%25BD%25D0%25BA%25D1%2582-%25D0%259F%25D0%25B5%25D1%2582%25D0%25B5%25D1%2580%25D0%25B1%25D1%2583%25D1%2580%25D0%25B3%25D0%25B0&amp;psig=AOvVaw1C4V_6iFEn0S6drL_o6Ysg&amp;ust=1669572601993000&amp;source=images&amp;cd=vfe&amp;ved=0CA4QjhxqFwoTCOioxOG4zPsCFQAAAAAdAAAAABAp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11474-3F69-1923-5C4E-BA90455DF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2B541B0-ACCD-B6E5-019D-3537DA3B1E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071944"/>
              </p:ext>
            </p:extLst>
          </p:nvPr>
        </p:nvGraphicFramePr>
        <p:xfrm>
          <a:off x="317241" y="709126"/>
          <a:ext cx="11299370" cy="5626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8898">
                  <a:extLst>
                    <a:ext uri="{9D8B030D-6E8A-4147-A177-3AD203B41FA5}">
                      <a16:colId xmlns:a16="http://schemas.microsoft.com/office/drawing/2014/main" val="2012524656"/>
                    </a:ext>
                  </a:extLst>
                </a:gridCol>
                <a:gridCol w="3934064">
                  <a:extLst>
                    <a:ext uri="{9D8B030D-6E8A-4147-A177-3AD203B41FA5}">
                      <a16:colId xmlns:a16="http://schemas.microsoft.com/office/drawing/2014/main" val="3753117993"/>
                    </a:ext>
                  </a:extLst>
                </a:gridCol>
                <a:gridCol w="3586408">
                  <a:extLst>
                    <a:ext uri="{9D8B030D-6E8A-4147-A177-3AD203B41FA5}">
                      <a16:colId xmlns:a16="http://schemas.microsoft.com/office/drawing/2014/main" val="767915143"/>
                    </a:ext>
                  </a:extLst>
                </a:gridCol>
              </a:tblGrid>
              <a:tr h="160968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Основополагающий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вопрос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Проблемный вопрос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вопрос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824687"/>
                  </a:ext>
                </a:extLst>
              </a:tr>
              <a:tr h="401667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Что общего между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 страной 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 гимназией?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6009279"/>
                  </a:ext>
                </a:extLst>
              </a:tr>
            </a:tbl>
          </a:graphicData>
        </a:graphic>
      </p:graphicFrame>
      <p:pic>
        <p:nvPicPr>
          <p:cNvPr id="1026" name="Picture 2" descr="190 человечков для презентации на прозрачном фоне #3">
            <a:extLst>
              <a:ext uri="{FF2B5EF4-FFF2-40B4-BE49-F238E27FC236}">
                <a16:creationId xmlns:a16="http://schemas.microsoft.com/office/drawing/2014/main" id="{922AA687-F6F6-10C1-0C21-09781721E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1" y="4264090"/>
            <a:ext cx="2071395" cy="207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AFBA311-A024-AB8E-3546-1B831072F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287683"/>
              </p:ext>
            </p:extLst>
          </p:nvPr>
        </p:nvGraphicFramePr>
        <p:xfrm>
          <a:off x="317241" y="709126"/>
          <a:ext cx="11299370" cy="5626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8898">
                  <a:extLst>
                    <a:ext uri="{9D8B030D-6E8A-4147-A177-3AD203B41FA5}">
                      <a16:colId xmlns:a16="http://schemas.microsoft.com/office/drawing/2014/main" val="922241258"/>
                    </a:ext>
                  </a:extLst>
                </a:gridCol>
                <a:gridCol w="3934064">
                  <a:extLst>
                    <a:ext uri="{9D8B030D-6E8A-4147-A177-3AD203B41FA5}">
                      <a16:colId xmlns:a16="http://schemas.microsoft.com/office/drawing/2014/main" val="3979272018"/>
                    </a:ext>
                  </a:extLst>
                </a:gridCol>
                <a:gridCol w="3586408">
                  <a:extLst>
                    <a:ext uri="{9D8B030D-6E8A-4147-A177-3AD203B41FA5}">
                      <a16:colId xmlns:a16="http://schemas.microsoft.com/office/drawing/2014/main" val="1651112926"/>
                    </a:ext>
                  </a:extLst>
                </a:gridCol>
              </a:tblGrid>
              <a:tr h="160968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Основополагающий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вопрос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Проблемный вопрос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вопрос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9010831"/>
                  </a:ext>
                </a:extLst>
              </a:tr>
              <a:tr h="401667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Что общего между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 страной 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 гимназией?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Какие атрибуты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необходимы нашей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гимназии, чтобы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мы действительно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стали «Страной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«Гимназия №4».</a:t>
                      </a: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859422"/>
                  </a:ext>
                </a:extLst>
              </a:tr>
            </a:tbl>
          </a:graphicData>
        </a:graphic>
      </p:graphicFrame>
      <p:pic>
        <p:nvPicPr>
          <p:cNvPr id="5" name="Picture 2" descr="190 человечков для презентации на прозрачном фоне #3">
            <a:extLst>
              <a:ext uri="{FF2B5EF4-FFF2-40B4-BE49-F238E27FC236}">
                <a16:creationId xmlns:a16="http://schemas.microsoft.com/office/drawing/2014/main" id="{FA78DC3D-4112-5A85-D52E-309120483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91" y="4416490"/>
            <a:ext cx="2071395" cy="207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8CDC01B-6549-4160-7EF0-AD70E3D3D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766936"/>
              </p:ext>
            </p:extLst>
          </p:nvPr>
        </p:nvGraphicFramePr>
        <p:xfrm>
          <a:off x="317241" y="690465"/>
          <a:ext cx="11299370" cy="5663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8898">
                  <a:extLst>
                    <a:ext uri="{9D8B030D-6E8A-4147-A177-3AD203B41FA5}">
                      <a16:colId xmlns:a16="http://schemas.microsoft.com/office/drawing/2014/main" val="548819432"/>
                    </a:ext>
                  </a:extLst>
                </a:gridCol>
                <a:gridCol w="3934064">
                  <a:extLst>
                    <a:ext uri="{9D8B030D-6E8A-4147-A177-3AD203B41FA5}">
                      <a16:colId xmlns:a16="http://schemas.microsoft.com/office/drawing/2014/main" val="3349606795"/>
                    </a:ext>
                  </a:extLst>
                </a:gridCol>
                <a:gridCol w="3586408">
                  <a:extLst>
                    <a:ext uri="{9D8B030D-6E8A-4147-A177-3AD203B41FA5}">
                      <a16:colId xmlns:a16="http://schemas.microsoft.com/office/drawing/2014/main" val="4163751481"/>
                    </a:ext>
                  </a:extLst>
                </a:gridCol>
              </a:tblGrid>
              <a:tr h="160968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Основополагающий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вопрос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Проблемный вопрос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вопрос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4454149"/>
                  </a:ext>
                </a:extLst>
              </a:tr>
              <a:tr h="405399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Что общего между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 страной 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 гимназией?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Какие атрибуты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необходимы нашей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гимназии, чтобы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мы действительно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стали «Страной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«Гимназия №4».</a:t>
                      </a: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Что необходимо,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чтобы правильно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разработать герб для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нашей гимназии.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2950652"/>
                  </a:ext>
                </a:extLst>
              </a:tr>
            </a:tbl>
          </a:graphicData>
        </a:graphic>
      </p:graphicFrame>
      <p:pic>
        <p:nvPicPr>
          <p:cNvPr id="7" name="Picture 2" descr="190 человечков для презентации на прозрачном фоне #3">
            <a:extLst>
              <a:ext uri="{FF2B5EF4-FFF2-40B4-BE49-F238E27FC236}">
                <a16:creationId xmlns:a16="http://schemas.microsoft.com/office/drawing/2014/main" id="{9129B7A1-280A-85C3-0667-D851AC8A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90" y="4416490"/>
            <a:ext cx="2071395" cy="207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73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Гиф анимация Сова на белом фоне">
            <a:extLst>
              <a:ext uri="{FF2B5EF4-FFF2-40B4-BE49-F238E27FC236}">
                <a16:creationId xmlns:a16="http://schemas.microsoft.com/office/drawing/2014/main" id="{8513ACC8-3465-B17E-F726-CE25C2FD8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35" y="5424089"/>
            <a:ext cx="2058319" cy="13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193B6-C2DB-4D81-89AD-941B8006F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7" y="2075505"/>
            <a:ext cx="8679914" cy="1322588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для нашей Гимназии.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AD0A15-4263-7799-8C97-25875CD22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889" y="4260766"/>
            <a:ext cx="8136213" cy="2326646"/>
          </a:xfrm>
        </p:spPr>
        <p:txBody>
          <a:bodyPr>
            <a:normAutofit/>
          </a:bodyPr>
          <a:lstStyle/>
          <a:p>
            <a:pPr algn="l">
              <a:lnSpc>
                <a:spcPct val="106000"/>
              </a:lnSpc>
              <a:spcAft>
                <a:spcPts val="675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Автор-Магдалинова Ева Анатольевна учитель изобразительного и декоративно-прикладного искусства МАОУ « Гимназия №4»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имени Героя Советского Союза, Почетного гражданина Новгорода И.А.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Каберова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Великого Новгорода»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1F830E-CC32-C95D-7BCE-F17244B151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583" y="4702256"/>
            <a:ext cx="1675668" cy="2027778"/>
          </a:xfrm>
          <a:prstGeom prst="rect">
            <a:avLst/>
          </a:prstGeom>
          <a:noFill/>
        </p:spPr>
      </p:pic>
      <p:pic>
        <p:nvPicPr>
          <p:cNvPr id="5" name="Рисунок 4" descr="Гимназия №4 - Великий Новгород">
            <a:extLst>
              <a:ext uri="{FF2B5EF4-FFF2-40B4-BE49-F238E27FC236}">
                <a16:creationId xmlns:a16="http://schemas.microsoft.com/office/drawing/2014/main" id="{0762AD57-7D38-034B-C491-F00FBC417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16" y="217610"/>
            <a:ext cx="1278292" cy="170438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DE601B6-49C3-C32D-F49E-C74CA980E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397" y="110082"/>
            <a:ext cx="3042345" cy="10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Блог вчителя початкової школи Чернишової Лариси Андріївни : Дистанційне  навчання понеділок 21.02.2022">
            <a:extLst>
              <a:ext uri="{FF2B5EF4-FFF2-40B4-BE49-F238E27FC236}">
                <a16:creationId xmlns:a16="http://schemas.microsoft.com/office/drawing/2014/main" id="{1987521D-89F2-2D64-82C2-1116A7579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58" y="4790130"/>
            <a:ext cx="1202150" cy="193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58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F83B0-6A5D-0AED-C3DB-1D61CD02D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ГЕРБ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6418C4-5528-0E17-38A0-420F76DA1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ГЕРБ – совокупное изображение условных или естественных фигур, составленных на основе правил геральдики. Исследование гербов, правил их построения и графического искусства называется геральдикой. Но если говорить точнее, то геральдика в главном своём значении – это практика создания и использования различительных знаков. Гербов в первую очередь.</a:t>
            </a:r>
          </a:p>
          <a:p>
            <a:endParaRPr lang="ru-RU" dirty="0"/>
          </a:p>
        </p:txBody>
      </p:sp>
      <p:pic>
        <p:nvPicPr>
          <p:cNvPr id="6146" name="Picture 2" descr="Руськая геральдика | Пикабу">
            <a:extLst>
              <a:ext uri="{FF2B5EF4-FFF2-40B4-BE49-F238E27FC236}">
                <a16:creationId xmlns:a16="http://schemas.microsoft.com/office/drawing/2014/main" id="{FA6AE6B1-67B5-93C8-03D7-75DD3C2B4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70" y="369629"/>
            <a:ext cx="3619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Гиф анимация Сова на белом фоне">
            <a:extLst>
              <a:ext uri="{FF2B5EF4-FFF2-40B4-BE49-F238E27FC236}">
                <a16:creationId xmlns:a16="http://schemas.microsoft.com/office/drawing/2014/main" id="{CE89F7E1-1B8D-C5F6-2052-9A3BFE7CE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57" y="5394812"/>
            <a:ext cx="1956706" cy="13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Гиф анимация Сова на белом фоне">
            <a:extLst>
              <a:ext uri="{FF2B5EF4-FFF2-40B4-BE49-F238E27FC236}">
                <a16:creationId xmlns:a16="http://schemas.microsoft.com/office/drawing/2014/main" id="{52D4C5A1-6C58-DF8D-3DA4-B79F788DE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25" y="5394812"/>
            <a:ext cx="1956706" cy="13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D3D15-2387-148E-59DF-EC24EDDE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23721E-9F41-5ED6-2FDC-0A38CCA5F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282" y="93306"/>
            <a:ext cx="6904653" cy="6764694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Государственный герб России 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представляет собой изображение золотого двуглавого орла на красном щите. Орел символ непобедимости и силы. Двуглавый орёл, сохраняя государство, смотрит и на Запад, и на Восток. Над орлом три короны. Корона на голове орла- символ законности, означающий, что страна живет по законной чести. Его короны символы республик, краёв и областей. В лапах у орла скипетр (золотой жезл) и держава (золотой шар) – это древнерусские символы, скипетр и держава означают силу и могущество единого государства. Грудь орла украшена щитом с иконным изображением Георгия Победоносца – защитника Отечества, борющегося со змием. В этом гербе отразилась постоянная борьба и олицетворение побеждающего добра над злом, готовность народа защищать страну от врагов.</a:t>
            </a:r>
          </a:p>
          <a:p>
            <a:endParaRPr lang="ru-RU" dirty="0"/>
          </a:p>
        </p:txBody>
      </p:sp>
      <p:pic>
        <p:nvPicPr>
          <p:cNvPr id="1026" name="Picture 2" descr="Герб России — Википедия">
            <a:extLst>
              <a:ext uri="{FF2B5EF4-FFF2-40B4-BE49-F238E27FC236}">
                <a16:creationId xmlns:a16="http://schemas.microsoft.com/office/drawing/2014/main" id="{025E4B47-5F3D-7FB9-2E12-0CB90FB6C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0" y="430257"/>
            <a:ext cx="3692919" cy="437611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23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1900A-4589-594C-2280-DA22437E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Гербы городов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441766-19DB-0CE6-2C51-5183C8A25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3581" y="3683214"/>
            <a:ext cx="2240805" cy="2429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00F72D-1DD5-41A1-066E-033649F6C8C8}"/>
              </a:ext>
            </a:extLst>
          </p:cNvPr>
          <p:cNvSpPr txBox="1"/>
          <p:nvPr/>
        </p:nvSpPr>
        <p:spPr>
          <a:xfrm>
            <a:off x="9358604" y="6157625"/>
            <a:ext cx="3509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0" u="sng" strike="noStrike" dirty="0">
                <a:solidFill>
                  <a:srgbClr val="003366"/>
                </a:solidFill>
                <a:effectLst/>
                <a:latin typeface="Tahoma" panose="020B0604030504040204" pitchFamily="34" charset="0"/>
                <a:ea typeface="Segoe UI Emoji" panose="020B0502040204020203" pitchFamily="34" charset="0"/>
              </a:rPr>
              <a:t>Герб Автономной </a:t>
            </a:r>
          </a:p>
          <a:p>
            <a:pPr algn="ctr"/>
            <a:r>
              <a:rPr lang="ru-RU" sz="1400" i="0" u="sng" strike="noStrike" dirty="0">
                <a:solidFill>
                  <a:srgbClr val="003366"/>
                </a:solidFill>
                <a:effectLst/>
                <a:latin typeface="Tahoma" panose="020B0604030504040204" pitchFamily="34" charset="0"/>
                <a:ea typeface="Segoe UI Emoji" panose="020B0502040204020203" pitchFamily="34" charset="0"/>
              </a:rPr>
              <a:t>республики Крым </a:t>
            </a:r>
            <a:endParaRPr lang="ru-RU" sz="1400" i="0" u="sng" strike="noStrike" dirty="0">
              <a:solidFill>
                <a:srgbClr val="000000"/>
              </a:solidFill>
              <a:effectLst/>
              <a:latin typeface="Tahoma" panose="020B0604030504040204" pitchFamily="34" charset="0"/>
              <a:ea typeface="Segoe UI Emoji" panose="020B0502040204020203" pitchFamily="34" charset="0"/>
            </a:endParaRPr>
          </a:p>
        </p:txBody>
      </p:sp>
      <p:pic>
        <p:nvPicPr>
          <p:cNvPr id="2050" name="Picture 2" descr="Герб Коврова">
            <a:extLst>
              <a:ext uri="{FF2B5EF4-FFF2-40B4-BE49-F238E27FC236}">
                <a16:creationId xmlns:a16="http://schemas.microsoft.com/office/drawing/2014/main" id="{71A2A513-34C7-F902-3D45-940B68BD2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729" y="493752"/>
            <a:ext cx="1820511" cy="218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9FBC54-05E3-F8A1-48EB-8C36D7C519DF}"/>
              </a:ext>
            </a:extLst>
          </p:cNvPr>
          <p:cNvSpPr txBox="1"/>
          <p:nvPr/>
        </p:nvSpPr>
        <p:spPr>
          <a:xfrm>
            <a:off x="9803618" y="2798773"/>
            <a:ext cx="25775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u="sng" dirty="0">
                <a:solidFill>
                  <a:srgbClr val="003366"/>
                </a:solidFill>
                <a:latin typeface="Tahoma" panose="020B0604030504040204" pitchFamily="34" charset="0"/>
                <a:ea typeface="Segoe UI Emoji" panose="020B0502040204020203" pitchFamily="34" charset="0"/>
              </a:rPr>
              <a:t>Герб Коврова</a:t>
            </a:r>
          </a:p>
        </p:txBody>
      </p:sp>
      <p:pic>
        <p:nvPicPr>
          <p:cNvPr id="2052" name="Picture 4" descr="Герб Санкт-Петербурга — Википедия">
            <a:extLst>
              <a:ext uri="{FF2B5EF4-FFF2-40B4-BE49-F238E27FC236}">
                <a16:creationId xmlns:a16="http://schemas.microsoft.com/office/drawing/2014/main" id="{5FEF25A7-6033-03ED-C2AC-9FFBBCBD9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09" y="269812"/>
            <a:ext cx="2190795" cy="233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9E7C68-9ED9-3A9E-DC66-985D39F126AC}"/>
              </a:ext>
            </a:extLst>
          </p:cNvPr>
          <p:cNvSpPr txBox="1"/>
          <p:nvPr/>
        </p:nvSpPr>
        <p:spPr>
          <a:xfrm>
            <a:off x="4881808" y="2798773"/>
            <a:ext cx="21161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0" i="0" u="none" strike="noStrike" dirty="0">
                <a:solidFill>
                  <a:srgbClr val="002060"/>
                </a:solidFill>
                <a:effectLst/>
                <a:latin typeface="Google Sans"/>
                <a:hlinkClick r:id="rId5" tooltip="Герб Санкт-Петербурга — Википед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Герб Санкт-Петербурга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3379C0F-5C1D-4E1E-E67F-0A632DC5D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98" y="3935346"/>
            <a:ext cx="1690419" cy="217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D1A003B-430F-7686-914D-D1CEE501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900" y="559940"/>
            <a:ext cx="16192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8188A9-CB92-45D7-C1E1-1615C679A11E}"/>
              </a:ext>
            </a:extLst>
          </p:cNvPr>
          <p:cNvSpPr txBox="1"/>
          <p:nvPr/>
        </p:nvSpPr>
        <p:spPr>
          <a:xfrm rot="10800000" flipV="1">
            <a:off x="7492157" y="2798773"/>
            <a:ext cx="21580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u="sng" dirty="0">
                <a:solidFill>
                  <a:srgbClr val="003366"/>
                </a:solidFill>
                <a:latin typeface="Tahoma" panose="020B0604030504040204" pitchFamily="34" charset="0"/>
                <a:ea typeface="Segoe UI Emoji" panose="020B0502040204020203" pitchFamily="34" charset="0"/>
              </a:rPr>
              <a:t>Балашиха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9DD929-79CE-A17A-4EDA-46F1A74889AF}"/>
              </a:ext>
            </a:extLst>
          </p:cNvPr>
          <p:cNvSpPr txBox="1"/>
          <p:nvPr/>
        </p:nvSpPr>
        <p:spPr>
          <a:xfrm>
            <a:off x="432134" y="6309855"/>
            <a:ext cx="64334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http://interesnoe.info/mod.php?n=Pages&amp;go=page&amp;pid=26</a:t>
            </a:r>
            <a:endParaRPr lang="ru-RU" sz="1400" dirty="0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761992FB-A6F5-C4CC-0494-626ABDE25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900" y="3897760"/>
            <a:ext cx="16192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22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6C399-916A-D16D-D8C1-34BA1C52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33" y="2349925"/>
            <a:ext cx="3694922" cy="2354145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Эволюция Новгородского герба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002AC45-F2E9-A545-CC22-EB82B4527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911" y="4619396"/>
            <a:ext cx="1711524" cy="2160799"/>
          </a:xfrm>
          <a:prstGeom prst="rect">
            <a:avLst/>
          </a:prstGeom>
        </p:spPr>
      </p:pic>
      <p:pic>
        <p:nvPicPr>
          <p:cNvPr id="5" name="Рисунок 4" descr="6 февраля 1969 — 12 сентября 1991">
            <a:extLst>
              <a:ext uri="{FF2B5EF4-FFF2-40B4-BE49-F238E27FC236}">
                <a16:creationId xmlns:a16="http://schemas.microsoft.com/office/drawing/2014/main" id="{2867B719-58D4-7ED8-BA2D-9FCB84673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96" y="3224886"/>
            <a:ext cx="1430803" cy="181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21 декабря 2006 — 24 ноября 2010">
            <a:extLst>
              <a:ext uri="{FF2B5EF4-FFF2-40B4-BE49-F238E27FC236}">
                <a16:creationId xmlns:a16="http://schemas.microsoft.com/office/drawing/2014/main" id="{8EFEBE49-15A7-EE87-B153-24F1530DA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13" y="1595981"/>
            <a:ext cx="1555314" cy="200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5DCF6F-3733-9C76-4F0D-DFC49EA24C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341" y="372065"/>
            <a:ext cx="1617249" cy="1957083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34BE7A-7585-7783-42A8-D2BE26CD29FD}"/>
              </a:ext>
            </a:extLst>
          </p:cNvPr>
          <p:cNvSpPr txBox="1"/>
          <p:nvPr/>
        </p:nvSpPr>
        <p:spPr>
          <a:xfrm>
            <a:off x="6356607" y="898163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73D6D"/>
                </a:solidFill>
                <a:effectLst/>
                <a:latin typeface="Open Sans" panose="020B0606030504020204" pitchFamily="34" charset="0"/>
              </a:rPr>
              <a:t>Действующий был введен в 2010 году</a:t>
            </a:r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8ADC1A-51CA-F99D-57F3-B695FE067588}"/>
              </a:ext>
            </a:extLst>
          </p:cNvPr>
          <p:cNvSpPr txBox="1"/>
          <p:nvPr/>
        </p:nvSpPr>
        <p:spPr>
          <a:xfrm>
            <a:off x="8206113" y="3831475"/>
            <a:ext cx="3677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73D6D"/>
                </a:solidFill>
                <a:effectLst/>
                <a:latin typeface="Open Sans" panose="020B0606030504020204" pitchFamily="34" charset="0"/>
              </a:rPr>
              <a:t>В 1969 году во время Советского</a:t>
            </a:r>
          </a:p>
          <a:p>
            <a:r>
              <a:rPr lang="ru-RU" sz="1400" b="0" i="0" dirty="0">
                <a:solidFill>
                  <a:srgbClr val="073D6D"/>
                </a:solidFill>
                <a:effectLst/>
                <a:latin typeface="Open Sans" panose="020B0606030504020204" pitchFamily="34" charset="0"/>
              </a:rPr>
              <a:t> Союза появилась такая версия герба. 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C417FC-84BB-2402-0A8B-D617AB496C5B}"/>
              </a:ext>
            </a:extLst>
          </p:cNvPr>
          <p:cNvSpPr txBox="1"/>
          <p:nvPr/>
        </p:nvSpPr>
        <p:spPr>
          <a:xfrm>
            <a:off x="5334113" y="1796927"/>
            <a:ext cx="32019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73D6D"/>
                </a:solidFill>
                <a:latin typeface="Open Sans" panose="020B0606030504020204" pitchFamily="34" charset="0"/>
              </a:rPr>
              <a:t>21 декабря 2006 года Новгородская городская Дума приняла вариант герба, на котором рыб не было.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90E4C-F7D0-E502-62FC-6E9964F3696C}"/>
              </a:ext>
            </a:extLst>
          </p:cNvPr>
          <p:cNvSpPr txBox="1"/>
          <p:nvPr/>
        </p:nvSpPr>
        <p:spPr>
          <a:xfrm>
            <a:off x="7787410" y="5621283"/>
            <a:ext cx="20870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73D6D"/>
                </a:solidFill>
                <a:latin typeface="Open Sans" panose="020B0606030504020204" pitchFamily="34" charset="0"/>
              </a:rPr>
              <a:t>1672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2B6DA09-B211-79E1-F5DD-EAC1651F6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56" y="4791237"/>
            <a:ext cx="1532510" cy="181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92325BF-1196-9DFA-6258-ECDB799700C4}"/>
              </a:ext>
            </a:extLst>
          </p:cNvPr>
          <p:cNvSpPr txBox="1"/>
          <p:nvPr/>
        </p:nvSpPr>
        <p:spPr>
          <a:xfrm>
            <a:off x="1717753" y="5227356"/>
            <a:ext cx="320198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73D6D"/>
                </a:solidFill>
                <a:latin typeface="Open Sans" panose="020B0606030504020204" pitchFamily="34" charset="0"/>
              </a:rPr>
              <a:t>Герб Новгорода 1781 г. («Полное собрание законов Российской империи. Книга чертежей и рисунков (Рисунки гербам городов)»)</a:t>
            </a:r>
          </a:p>
        </p:txBody>
      </p:sp>
      <p:pic>
        <p:nvPicPr>
          <p:cNvPr id="3078" name="Picture 6" descr="ВНИМАНИЮ членов Ассоциации «Саморегулируемая организация «Межрегиональная  Строительная Группа» (СРО-С-228-20072010) – СРО «Союз строителей Югры»">
            <a:extLst>
              <a:ext uri="{FF2B5EF4-FFF2-40B4-BE49-F238E27FC236}">
                <a16:creationId xmlns:a16="http://schemas.microsoft.com/office/drawing/2014/main" id="{CBF02C77-6279-F83F-D853-8B8339DA9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71" y="3234692"/>
            <a:ext cx="954107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9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DA115-F4BC-3417-839B-0ABFB62D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04" y="2349924"/>
            <a:ext cx="3982387" cy="2362035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Геральдические фигуры </a:t>
            </a:r>
            <a:b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гербах</a:t>
            </a:r>
          </a:p>
        </p:txBody>
      </p:sp>
      <p:pic>
        <p:nvPicPr>
          <p:cNvPr id="4098" name="Picture 2" descr="arms02">
            <a:extLst>
              <a:ext uri="{FF2B5EF4-FFF2-40B4-BE49-F238E27FC236}">
                <a16:creationId xmlns:a16="http://schemas.microsoft.com/office/drawing/2014/main" id="{EA74F23F-DD26-0592-A446-8DE526758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91" y="811763"/>
            <a:ext cx="7057674" cy="509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Гиф анимация Сова на белом фоне">
            <a:extLst>
              <a:ext uri="{FF2B5EF4-FFF2-40B4-BE49-F238E27FC236}">
                <a16:creationId xmlns:a16="http://schemas.microsoft.com/office/drawing/2014/main" id="{78FE4064-B85B-43F4-E92B-F02AB6481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47" y="5161547"/>
            <a:ext cx="1956706" cy="13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 рыцаре расскажет щит - Nasledie Digital">
            <a:extLst>
              <a:ext uri="{FF2B5EF4-FFF2-40B4-BE49-F238E27FC236}">
                <a16:creationId xmlns:a16="http://schemas.microsoft.com/office/drawing/2014/main" id="{4890A9D3-F0E6-C50F-5229-5D75F965F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47" y="242790"/>
            <a:ext cx="33909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72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EABD4-E1A7-427F-4187-3FD2C67D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61" y="1595535"/>
            <a:ext cx="3454549" cy="3210832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ru-RU" sz="3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Значение цветов:</a:t>
            </a:r>
            <a:br>
              <a:rPr lang="ru-RU" sz="3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sz="3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sz="31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1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геральдике используется 7 цветов:</a:t>
            </a:r>
            <a:b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1D9540-4D55-466B-0C08-C4E1E8AD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678" y="1"/>
            <a:ext cx="7582677" cy="681134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ru-RU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>
              <a:lnSpc>
                <a:spcPts val="12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Красный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(червлень) – символ храбрости,</a:t>
            </a:r>
          </a:p>
          <a:p>
            <a:pPr marL="457200" indent="0">
              <a:lnSpc>
                <a:spcPts val="1200"/>
              </a:lnSpc>
              <a:spcAft>
                <a:spcPts val="60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мужества, решительности</a:t>
            </a:r>
          </a:p>
          <a:p>
            <a:pPr marL="685800">
              <a:lnSpc>
                <a:spcPts val="12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Синий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(лазурь) – символ красоты, величия.</a:t>
            </a:r>
          </a:p>
          <a:p>
            <a:pPr marL="685800">
              <a:lnSpc>
                <a:spcPts val="12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Зелёный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(зелень) – символ надежды,</a:t>
            </a:r>
          </a:p>
          <a:p>
            <a:pPr marL="457200" indent="0">
              <a:lnSpc>
                <a:spcPts val="1200"/>
              </a:lnSpc>
              <a:spcAft>
                <a:spcPts val="60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изобилия.</a:t>
            </a:r>
          </a:p>
          <a:p>
            <a:pPr marL="685800">
              <a:lnSpc>
                <a:spcPts val="12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Пурпурный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(фиолетовый, лиловый) –</a:t>
            </a:r>
          </a:p>
          <a:p>
            <a:pPr marL="457200" indent="0">
              <a:lnSpc>
                <a:spcPts val="1200"/>
              </a:lnSpc>
              <a:spcAft>
                <a:spcPts val="60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символ</a:t>
            </a:r>
          </a:p>
          <a:p>
            <a:pPr marL="457200" indent="0">
              <a:lnSpc>
                <a:spcPts val="1200"/>
              </a:lnSpc>
              <a:spcAft>
                <a:spcPts val="60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достоинства и могущества.</a:t>
            </a:r>
          </a:p>
          <a:p>
            <a:pPr marL="685800">
              <a:lnSpc>
                <a:spcPts val="1200"/>
              </a:lnSpc>
              <a:spcAft>
                <a:spcPts val="600"/>
              </a:spcAft>
            </a:pP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Чёрный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(чернь) – символ печали, смирения,</a:t>
            </a:r>
          </a:p>
          <a:p>
            <a:pPr marL="457200" indent="0">
              <a:lnSpc>
                <a:spcPts val="1200"/>
              </a:lnSpc>
              <a:spcAft>
                <a:spcPts val="60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благоразумия.</a:t>
            </a:r>
          </a:p>
          <a:p>
            <a:pPr marL="685800">
              <a:lnSpc>
                <a:spcPts val="12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Жёлтый 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(золотой) цвет – символ богатства,</a:t>
            </a:r>
          </a:p>
          <a:p>
            <a:pPr marL="457200" indent="0">
              <a:lnSpc>
                <a:spcPts val="1200"/>
              </a:lnSpc>
              <a:spcAft>
                <a:spcPts val="60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справедливости, великодушия</a:t>
            </a:r>
          </a:p>
          <a:p>
            <a:pPr marL="685800">
              <a:lnSpc>
                <a:spcPts val="12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Серебряный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(белый) цвет – символ чистоты,</a:t>
            </a:r>
          </a:p>
          <a:p>
            <a:pPr marL="457200" indent="0">
              <a:lnSpc>
                <a:spcPts val="1200"/>
              </a:lnSpc>
              <a:spcAft>
                <a:spcPts val="60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невинности.</a:t>
            </a:r>
          </a:p>
          <a:p>
            <a:pPr marL="685800">
              <a:lnSpc>
                <a:spcPts val="12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Металлы – золото (желтый) и серебро</a:t>
            </a:r>
          </a:p>
          <a:p>
            <a:pPr marL="457200" indent="0">
              <a:lnSpc>
                <a:spcPts val="1200"/>
              </a:lnSpc>
              <a:spcAft>
                <a:spcPts val="60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(белый).</a:t>
            </a:r>
          </a:p>
          <a:p>
            <a:pPr marL="685800">
              <a:lnSpc>
                <a:spcPts val="12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Эмали – красный, зеленый, голубой,</a:t>
            </a:r>
          </a:p>
          <a:p>
            <a:pPr marL="457200" indent="0">
              <a:lnSpc>
                <a:spcPts val="1200"/>
              </a:lnSpc>
              <a:spcAft>
                <a:spcPts val="60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черный,пурпурный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02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353CE-B1C4-35A8-77B3-856D74AA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2062065"/>
            <a:ext cx="4208106" cy="297646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Инструктаж </a:t>
            </a:r>
            <a:b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последовательности</a:t>
            </a:r>
            <a:b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работы.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1928DA-F6C0-7A42-A62C-ECB6E9C3C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718" y="317240"/>
            <a:ext cx="6473758" cy="6223519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разработки оригинального герба следует подумать об образах-знаках, отражающих путь развития нашей гимназии, характерные особенности, отличия от других учебных заведений, философские и образовательные идеи, значительные события,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обратить внимание на эмблему гимназии </a:t>
            </a:r>
          </a:p>
          <a:p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Следует помнить о композиции- расположение различных объектов в пространстве в сочетаниях, позволяющих достичь гармоничного единства.  Одним из главных правил при составлении объемно- пространственных композиций является правильный подбор форм-деталей и их значение.</a:t>
            </a:r>
          </a:p>
          <a:p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Используйте в своей работе дидактический материал (формы, фигуры гербов, геральдическая символика, знаки-символы, цвета.)</a:t>
            </a:r>
          </a:p>
        </p:txBody>
      </p:sp>
      <p:pic>
        <p:nvPicPr>
          <p:cNvPr id="8" name="Рисунок 7" descr="Гимназия №4 - Великий Новгород">
            <a:extLst>
              <a:ext uri="{FF2B5EF4-FFF2-40B4-BE49-F238E27FC236}">
                <a16:creationId xmlns:a16="http://schemas.microsoft.com/office/drawing/2014/main" id="{68E72D20-EEC4-876D-B266-C6B11F38C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505" y="1695111"/>
            <a:ext cx="864747" cy="11529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9CF58E-F2D7-94AB-2923-8AB1E2D92E77}"/>
              </a:ext>
            </a:extLst>
          </p:cNvPr>
          <p:cNvSpPr txBox="1"/>
          <p:nvPr/>
        </p:nvSpPr>
        <p:spPr>
          <a:xfrm>
            <a:off x="1306287" y="1569295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Всем удачи!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125" name="Picture 5" descr="МАЛЕНЬКИЕ СЕКРЕТЫ УСПЕШНОЙ ПРЕЗЕНТАЦИИ">
            <a:extLst>
              <a:ext uri="{FF2B5EF4-FFF2-40B4-BE49-F238E27FC236}">
                <a16:creationId xmlns:a16="http://schemas.microsoft.com/office/drawing/2014/main" id="{BB7C2490-27F7-203A-8B58-66AE5CD1B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29" y="4898572"/>
            <a:ext cx="1922689" cy="195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Инструкции и правила – Сайт Кожевниковой Марины Николаевны">
            <a:extLst>
              <a:ext uri="{FF2B5EF4-FFF2-40B4-BE49-F238E27FC236}">
                <a16:creationId xmlns:a16="http://schemas.microsoft.com/office/drawing/2014/main" id="{A4B09208-8815-F513-22DE-1667C58F7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0" y="2398353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021554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Атлас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Атлас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215</TotalTime>
  <Words>651</Words>
  <Application>Microsoft Office PowerPoint</Application>
  <PresentationFormat>Широкоэкранный</PresentationFormat>
  <Paragraphs>148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Google Sans</vt:lpstr>
      <vt:lpstr>Open Sans</vt:lpstr>
      <vt:lpstr>Rockwell</vt:lpstr>
      <vt:lpstr>Segoe UI</vt:lpstr>
      <vt:lpstr>Tahoma</vt:lpstr>
      <vt:lpstr>Times New Roman</vt:lpstr>
      <vt:lpstr>Wingdings</vt:lpstr>
      <vt:lpstr>Атлас</vt:lpstr>
      <vt:lpstr>Презентация PowerPoint</vt:lpstr>
      <vt:lpstr>Герб для нашей Гимназии.</vt:lpstr>
      <vt:lpstr>ГЕРБ</vt:lpstr>
      <vt:lpstr>Презентация PowerPoint</vt:lpstr>
      <vt:lpstr>Гербы городов</vt:lpstr>
      <vt:lpstr>Эволюция Новгородского герба</vt:lpstr>
      <vt:lpstr>Геральдические фигуры  в гербах</vt:lpstr>
      <vt:lpstr>Значение цветов:    В геральдике используется 7 цветов: </vt:lpstr>
      <vt:lpstr>Инструктаж   о последовательности  работы.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Магдалинова</dc:creator>
  <cp:lastModifiedBy>Наталья Магдалинова</cp:lastModifiedBy>
  <cp:revision>8</cp:revision>
  <dcterms:created xsi:type="dcterms:W3CDTF">2022-11-26T16:18:56Z</dcterms:created>
  <dcterms:modified xsi:type="dcterms:W3CDTF">2022-11-26T19:58:46Z</dcterms:modified>
</cp:coreProperties>
</file>