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60" r:id="rId9"/>
    <p:sldId id="275" r:id="rId10"/>
    <p:sldId id="274" r:id="rId11"/>
    <p:sldId id="296" r:id="rId12"/>
    <p:sldId id="282" r:id="rId13"/>
    <p:sldId id="295" r:id="rId14"/>
    <p:sldId id="331" r:id="rId15"/>
    <p:sldId id="297" r:id="rId16"/>
    <p:sldId id="298" r:id="rId17"/>
    <p:sldId id="301" r:id="rId18"/>
    <p:sldId id="308" r:id="rId19"/>
    <p:sldId id="300" r:id="rId20"/>
    <p:sldId id="302" r:id="rId21"/>
    <p:sldId id="303" r:id="rId22"/>
    <p:sldId id="304" r:id="rId23"/>
    <p:sldId id="305" r:id="rId24"/>
    <p:sldId id="306" r:id="rId25"/>
    <p:sldId id="307" r:id="rId26"/>
    <p:sldId id="309" r:id="rId27"/>
    <p:sldId id="310"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6" r:id="rId42"/>
    <p:sldId id="327" r:id="rId43"/>
    <p:sldId id="329" r:id="rId44"/>
    <p:sldId id="328"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DE8C463-3EEE-4BB2-999D-CCBC94F18D9F}">
          <p14:sldIdLst>
            <p14:sldId id="260"/>
            <p14:sldId id="275"/>
            <p14:sldId id="274"/>
            <p14:sldId id="296"/>
            <p14:sldId id="282"/>
            <p14:sldId id="295"/>
            <p14:sldId id="331"/>
            <p14:sldId id="297"/>
            <p14:sldId id="298"/>
            <p14:sldId id="301"/>
            <p14:sldId id="308"/>
            <p14:sldId id="300"/>
            <p14:sldId id="302"/>
            <p14:sldId id="303"/>
            <p14:sldId id="304"/>
            <p14:sldId id="305"/>
            <p14:sldId id="306"/>
            <p14:sldId id="307"/>
            <p14:sldId id="309"/>
            <p14:sldId id="310"/>
            <p14:sldId id="312"/>
            <p14:sldId id="313"/>
            <p14:sldId id="314"/>
            <p14:sldId id="315"/>
            <p14:sldId id="316"/>
            <p14:sldId id="317"/>
            <p14:sldId id="318"/>
            <p14:sldId id="319"/>
            <p14:sldId id="320"/>
            <p14:sldId id="321"/>
            <p14:sldId id="322"/>
            <p14:sldId id="323"/>
            <p14:sldId id="324"/>
            <p14:sldId id="326"/>
            <p14:sldId id="327"/>
            <p14:sldId id="329"/>
            <p14:sldId id="32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1" autoAdjust="0"/>
    <p:restoredTop sz="96441" autoAdjust="0"/>
  </p:normalViewPr>
  <p:slideViewPr>
    <p:cSldViewPr>
      <p:cViewPr varScale="1">
        <p:scale>
          <a:sx n="68" d="100"/>
          <a:sy n="68" d="100"/>
        </p:scale>
        <p:origin x="-147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16515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6882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96366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549281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9020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05098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45266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02612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94318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7635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20123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61969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79939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38991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4637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7197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189271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6218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7723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2193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1358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8687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83264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32182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9957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66440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24302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57976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6924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97091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51798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7065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53123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3463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7559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811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941564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83673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526747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70006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0201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168838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6697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327172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64417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9872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00242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3193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5443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6074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2509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4337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657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9825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3712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64417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9872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00242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3193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5443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6074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2509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4337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657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9825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3712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3981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89365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11851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28913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16571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71141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965199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57951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016411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61390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04773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26.11.2023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26.11.2023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587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903532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4428564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8609219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694119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694119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26.11.2023</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018421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g"/><Relationship Id="rId1" Type="http://schemas.openxmlformats.org/officeDocument/2006/relationships/slideLayout" Target="../slideLayouts/slideLayout29.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g"/><Relationship Id="rId1" Type="http://schemas.openxmlformats.org/officeDocument/2006/relationships/slideLayout" Target="../slideLayouts/slideLayout40.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7.jpg"/><Relationship Id="rId1" Type="http://schemas.openxmlformats.org/officeDocument/2006/relationships/slideLayout" Target="../slideLayouts/slideLayout62.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7.jpg"/><Relationship Id="rId1" Type="http://schemas.openxmlformats.org/officeDocument/2006/relationships/slideLayout" Target="../slideLayouts/slideLayout6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65.jp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jpg"/><Relationship Id="rId1" Type="http://schemas.openxmlformats.org/officeDocument/2006/relationships/slideLayout" Target="../slideLayouts/slideLayout6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g"/><Relationship Id="rId1" Type="http://schemas.openxmlformats.org/officeDocument/2006/relationships/slideLayout" Target="../slideLayouts/slideLayout6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jpg"/><Relationship Id="rId1" Type="http://schemas.openxmlformats.org/officeDocument/2006/relationships/slideLayout" Target="../slideLayouts/slideLayout62.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28.pn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84.pn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87.pn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image" Target="../media/image7.jpg"/><Relationship Id="rId1" Type="http://schemas.openxmlformats.org/officeDocument/2006/relationships/slideLayout" Target="../slideLayouts/slideLayout62.xml"/><Relationship Id="rId6" Type="http://schemas.openxmlformats.org/officeDocument/2006/relationships/image" Target="../media/image90.jpg"/><Relationship Id="rId5" Type="http://schemas.openxmlformats.org/officeDocument/2006/relationships/image" Target="../media/image28.pn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jpg"/><Relationship Id="rId1" Type="http://schemas.openxmlformats.org/officeDocument/2006/relationships/slideLayout" Target="../slideLayouts/slideLayout62.xml"/><Relationship Id="rId5" Type="http://schemas.openxmlformats.org/officeDocument/2006/relationships/image" Target="../media/image95.pn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8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31122"/>
            <a:ext cx="9332175" cy="704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231782" y="1161711"/>
            <a:ext cx="8100392" cy="558614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ru-RU" sz="20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ru-RU" sz="6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ИНТЕРАКТИВНАЯ   АзбукА</a:t>
            </a:r>
          </a:p>
          <a:p>
            <a:pPr algn="ctr"/>
            <a:r>
              <a:rPr lang="ru-RU" sz="6600" b="1" cap="all" dirty="0" smtClean="0">
                <a:ln/>
                <a:solidFill>
                  <a:srgbClr val="0070C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юного</a:t>
            </a:r>
            <a:endParaRPr lang="ru-RU" sz="6600" b="1" cap="all" dirty="0">
              <a:ln/>
              <a:solidFill>
                <a:srgbClr val="0070C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r>
              <a:rPr lang="ru-RU" sz="6600" b="1" cap="all" dirty="0" smtClean="0">
                <a:ln/>
                <a:solidFill>
                  <a:srgbClr val="0070C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атомЁнка</a:t>
            </a:r>
            <a:endParaRPr lang="ru-RU" sz="6600" b="1" cap="all" spc="0" dirty="0" smtClean="0">
              <a:ln/>
              <a:solidFill>
                <a:srgbClr val="0070C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endParaRPr lang="ru-RU" sz="73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6175" y="28271"/>
            <a:ext cx="1244026" cy="1222249"/>
          </a:xfrm>
          <a:prstGeom prst="rect">
            <a:avLst/>
          </a:prstGeom>
        </p:spPr>
      </p:pic>
      <p:sp>
        <p:nvSpPr>
          <p:cNvPr id="4" name="TextBox 3"/>
          <p:cNvSpPr txBox="1"/>
          <p:nvPr/>
        </p:nvSpPr>
        <p:spPr>
          <a:xfrm>
            <a:off x="7020272" y="6597353"/>
            <a:ext cx="1872208" cy="369332"/>
          </a:xfrm>
          <a:prstGeom prst="rect">
            <a:avLst/>
          </a:prstGeom>
          <a:noFill/>
        </p:spPr>
        <p:txBody>
          <a:bodyPr wrap="square" rtlCol="0">
            <a:spAutoFit/>
          </a:bodyPr>
          <a:lstStyle/>
          <a:p>
            <a:endParaRPr lang="ru-RU" dirty="0"/>
          </a:p>
        </p:txBody>
      </p:sp>
      <p:pic>
        <p:nvPicPr>
          <p:cNvPr id="10" name="Рисунок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303" y="21496"/>
            <a:ext cx="1303259" cy="1280445"/>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651" y="5643467"/>
            <a:ext cx="1285741" cy="12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47010" y="131563"/>
            <a:ext cx="5517334" cy="1015663"/>
          </a:xfrm>
          <a:prstGeom prst="rect">
            <a:avLst/>
          </a:prstGeom>
          <a:noFill/>
        </p:spPr>
        <p:txBody>
          <a:bodyPr wrap="square" rtlCol="0">
            <a:spAutoFit/>
          </a:bodyPr>
          <a:lstStyle/>
          <a:p>
            <a:pPr algn="ctr"/>
            <a:r>
              <a:rPr lang="ru-RU" sz="2000" b="1" dirty="0" smtClean="0">
                <a:solidFill>
                  <a:srgbClr val="002060"/>
                </a:solidFill>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«Детский сад комбинированного вида №4 «Аленушка»</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02124" y="6461224"/>
            <a:ext cx="3096344" cy="461665"/>
          </a:xfrm>
          <a:prstGeom prst="rect">
            <a:avLst/>
          </a:prstGeom>
          <a:noFill/>
        </p:spPr>
        <p:txBody>
          <a:bodyPr wrap="square" rtlCol="0">
            <a:spAutoFit/>
          </a:bodyPr>
          <a:lstStyle/>
          <a:p>
            <a:pPr algn="ctr"/>
            <a:r>
              <a:rPr lang="ru-RU" sz="2400" dirty="0">
                <a:solidFill>
                  <a:srgbClr val="002060"/>
                </a:solidFill>
                <a:latin typeface="Times New Roman" panose="02020603050405020304" pitchFamily="18" charset="0"/>
                <a:cs typeface="Times New Roman" panose="02020603050405020304" pitchFamily="18" charset="0"/>
              </a:rPr>
              <a:t>г</a:t>
            </a:r>
            <a:r>
              <a:rPr lang="ru-RU" sz="2400" dirty="0" smtClean="0">
                <a:solidFill>
                  <a:srgbClr val="002060"/>
                </a:solidFill>
                <a:latin typeface="Times New Roman" panose="02020603050405020304" pitchFamily="18" charset="0"/>
                <a:cs typeface="Times New Roman" panose="02020603050405020304" pitchFamily="18" charset="0"/>
              </a:rPr>
              <a:t>. Курчатов, </a:t>
            </a:r>
            <a:r>
              <a:rPr lang="ru-RU" sz="2400" dirty="0" smtClean="0">
                <a:solidFill>
                  <a:srgbClr val="002060"/>
                </a:solidFill>
                <a:latin typeface="Times New Roman" panose="02020603050405020304" pitchFamily="18" charset="0"/>
                <a:cs typeface="Times New Roman" panose="02020603050405020304" pitchFamily="18" charset="0"/>
              </a:rPr>
              <a:t>2023г</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descr="D:\Documents\Загрузки\2-10-640x480.png"/>
          <p:cNvPicPr/>
          <p:nvPr/>
        </p:nvPicPr>
        <p:blipFill rotWithShape="1">
          <a:blip r:embed="rId3">
            <a:extLst>
              <a:ext uri="{28A0092B-C50C-407E-A947-70E740481C1C}">
                <a14:useLocalDpi xmlns:a14="http://schemas.microsoft.com/office/drawing/2010/main" val="0"/>
              </a:ext>
            </a:extLst>
          </a:blip>
          <a:srcRect l="4525" t="9050" r="2432" b="8748"/>
          <a:stretch/>
        </p:blipFill>
        <p:spPr bwMode="auto">
          <a:xfrm>
            <a:off x="1043608" y="332656"/>
            <a:ext cx="3384376" cy="216024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179512" y="2492896"/>
            <a:ext cx="8964488" cy="4247317"/>
          </a:xfrm>
          <a:prstGeom prst="rect">
            <a:avLst/>
          </a:prstGeom>
          <a:noFill/>
        </p:spPr>
        <p:txBody>
          <a:bodyPr wrap="square" rtlCol="0">
            <a:spAutoFit/>
          </a:bodyPr>
          <a:lstStyle/>
          <a:p>
            <a:r>
              <a:rPr lang="en-US" b="1" dirty="0" smtClean="0">
                <a:solidFill>
                  <a:schemeClr val="bg1"/>
                </a:solidFill>
                <a:latin typeface="Times New Roman" panose="02020603050405020304" pitchFamily="18" charset="0"/>
                <a:cs typeface="Times New Roman" panose="02020603050405020304" pitchFamily="18" charset="0"/>
              </a:rPr>
              <a:t>         </a:t>
            </a:r>
            <a:r>
              <a:rPr lang="ru-RU" b="1" dirty="0" smtClean="0">
                <a:solidFill>
                  <a:schemeClr val="bg1"/>
                </a:solidFill>
                <a:latin typeface="Times New Roman" panose="02020603050405020304" pitchFamily="18" charset="0"/>
                <a:cs typeface="Times New Roman" panose="02020603050405020304" pitchFamily="18" charset="0"/>
              </a:rPr>
              <a:t>Микросхема </a:t>
            </a:r>
            <a:r>
              <a:rPr lang="ru-RU" b="1" dirty="0">
                <a:solidFill>
                  <a:schemeClr val="bg1"/>
                </a:solidFill>
                <a:latin typeface="Times New Roman" panose="02020603050405020304" pitchFamily="18" charset="0"/>
                <a:cs typeface="Times New Roman" panose="02020603050405020304" pitchFamily="18" charset="0"/>
              </a:rPr>
              <a:t>дозиметра (вид изнутри).</a:t>
            </a:r>
          </a:p>
          <a:p>
            <a:endParaRPr lang="ru-RU" b="1" dirty="0">
              <a:solidFill>
                <a:schemeClr val="bg1"/>
              </a:solidFill>
              <a:latin typeface="Times New Roman" panose="02020603050405020304" pitchFamily="18" charset="0"/>
              <a:cs typeface="Times New Roman" panose="02020603050405020304" pitchFamily="18" charset="0"/>
            </a:endParaRPr>
          </a:p>
          <a:p>
            <a:r>
              <a:rPr lang="ru-RU" b="1" dirty="0">
                <a:solidFill>
                  <a:schemeClr val="bg1"/>
                </a:solidFill>
                <a:latin typeface="Times New Roman" panose="02020603050405020304" pitchFamily="18" charset="0"/>
                <a:cs typeface="Times New Roman" panose="02020603050405020304" pitchFamily="18" charset="0"/>
              </a:rPr>
              <a:t>В дозиметр встроены специальные кристаллы, которые улавливают электроны, освобожденные в ходе радиоактивной реакции.</a:t>
            </a:r>
          </a:p>
          <a:p>
            <a:r>
              <a:rPr lang="ru-RU" b="1" dirty="0">
                <a:solidFill>
                  <a:schemeClr val="bg1"/>
                </a:solidFill>
                <a:latin typeface="Times New Roman" panose="02020603050405020304" pitchFamily="18" charset="0"/>
                <a:cs typeface="Times New Roman" panose="02020603050405020304" pitchFamily="18" charset="0"/>
              </a:rPr>
              <a:t>При работе дозиметра появляются цифры, которые указывают на уровень радиоактивного излучения. </a:t>
            </a:r>
          </a:p>
          <a:p>
            <a:r>
              <a:rPr lang="ru-RU" b="1" dirty="0">
                <a:solidFill>
                  <a:schemeClr val="bg1"/>
                </a:solidFill>
                <a:latin typeface="Times New Roman" panose="02020603050405020304" pitchFamily="18" charset="0"/>
                <a:cs typeface="Times New Roman" panose="02020603050405020304" pitchFamily="18" charset="0"/>
              </a:rPr>
              <a:t>Радиоактивное излучение измеряется в </a:t>
            </a:r>
            <a:r>
              <a:rPr lang="ru-RU" b="1" dirty="0" err="1">
                <a:solidFill>
                  <a:schemeClr val="bg1"/>
                </a:solidFill>
                <a:latin typeface="Times New Roman" panose="02020603050405020304" pitchFamily="18" charset="0"/>
                <a:cs typeface="Times New Roman" panose="02020603050405020304" pitchFamily="18" charset="0"/>
              </a:rPr>
              <a:t>микроРентген</a:t>
            </a:r>
            <a:r>
              <a:rPr lang="ru-RU" b="1" dirty="0">
                <a:solidFill>
                  <a:schemeClr val="bg1"/>
                </a:solidFill>
                <a:latin typeface="Times New Roman" panose="02020603050405020304" pitchFamily="18" charset="0"/>
                <a:cs typeface="Times New Roman" panose="02020603050405020304" pitchFamily="18" charset="0"/>
              </a:rPr>
              <a:t>/час. Для человека безопасным уровнем радиоактивного излучения считается уровень до 50 </a:t>
            </a:r>
            <a:r>
              <a:rPr lang="ru-RU" b="1" dirty="0" err="1">
                <a:solidFill>
                  <a:schemeClr val="bg1"/>
                </a:solidFill>
                <a:latin typeface="Times New Roman" panose="02020603050405020304" pitchFamily="18" charset="0"/>
                <a:cs typeface="Times New Roman" panose="02020603050405020304" pitchFamily="18" charset="0"/>
              </a:rPr>
              <a:t>мкР</a:t>
            </a:r>
            <a:r>
              <a:rPr lang="ru-RU" b="1" dirty="0">
                <a:solidFill>
                  <a:schemeClr val="bg1"/>
                </a:solidFill>
                <a:latin typeface="Times New Roman" panose="02020603050405020304" pitchFamily="18" charset="0"/>
                <a:cs typeface="Times New Roman" panose="02020603050405020304" pitchFamily="18" charset="0"/>
              </a:rPr>
              <a:t>/ч.</a:t>
            </a:r>
          </a:p>
          <a:p>
            <a:r>
              <a:rPr lang="ru-RU" b="1" dirty="0">
                <a:solidFill>
                  <a:schemeClr val="bg1"/>
                </a:solidFill>
                <a:latin typeface="Times New Roman" panose="02020603050405020304" pitchFamily="18" charset="0"/>
                <a:cs typeface="Times New Roman" panose="02020603050405020304" pitchFamily="18" charset="0"/>
              </a:rPr>
              <a:t>Чтобы дозиметр работал правильно, необходимо его держать горизонтально, примерно на уровне 1 м от земли. Перед началом работы нажать кнопку «Пуск» и после звукового сигнала записать показания прибора.</a:t>
            </a:r>
          </a:p>
          <a:p>
            <a:r>
              <a:rPr lang="ru-RU" b="1" dirty="0">
                <a:solidFill>
                  <a:schemeClr val="bg1"/>
                </a:solidFill>
                <a:latin typeface="Times New Roman" panose="02020603050405020304" pitchFamily="18" charset="0"/>
                <a:cs typeface="Times New Roman" panose="02020603050405020304" pitchFamily="18" charset="0"/>
              </a:rPr>
              <a:t>Если дозиметр выдал высокий показатель, то необходимо сделать еще дополнительные замеры, сделать несколько шагов влево и вправо. А потом рассчитать средний показатель.</a:t>
            </a:r>
          </a:p>
          <a:p>
            <a:r>
              <a:rPr lang="ru-RU" b="1" dirty="0">
                <a:solidFill>
                  <a:schemeClr val="bg1"/>
                </a:solidFill>
                <a:latin typeface="Times New Roman" panose="02020603050405020304" pitchFamily="18" charset="0"/>
                <a:cs typeface="Times New Roman" panose="02020603050405020304" pitchFamily="18" charset="0"/>
              </a:rPr>
              <a:t>Дозиметры могут использоваться не только на производствах, но и в быту.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028" y="375328"/>
            <a:ext cx="3168352" cy="211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72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39652" y="207720"/>
            <a:ext cx="6192688" cy="646331"/>
          </a:xfrm>
          <a:prstGeom prst="rect">
            <a:avLst/>
          </a:prstGeom>
          <a:solidFill>
            <a:schemeClr val="bg1"/>
          </a:solidFill>
        </p:spPr>
        <p:txBody>
          <a:bodyPr wrap="square" rtlCol="0">
            <a:spAutoFit/>
          </a:bodyPr>
          <a:lstStyle/>
          <a:p>
            <a:r>
              <a:rPr lang="ru-RU" sz="3600" b="1" dirty="0" smtClean="0">
                <a:solidFill>
                  <a:srgbClr val="FF0000"/>
                </a:solidFill>
                <a:latin typeface="Times New Roman" panose="02020603050405020304" pitchFamily="18" charset="0"/>
                <a:cs typeface="Times New Roman" panose="02020603050405020304" pitchFamily="18" charset="0"/>
              </a:rPr>
              <a:t>Е – ЕСТЕСТВЕННЫЙ ФОН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55576" y="5002172"/>
            <a:ext cx="7560840" cy="1200329"/>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Естественный радиационный фон - доза излучения, создаваемая космическими лучами и излучением природных радионуклидов, естественно распределенных в земле, воде, воздухе, других элементах биосферы, пищевых продуктах и организме человека.</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123821"/>
            <a:ext cx="3644268" cy="343578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420888"/>
            <a:ext cx="14208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92" y="13447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1734" y="13447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959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79553" y="85318"/>
            <a:ext cx="6912768" cy="1200329"/>
          </a:xfrm>
          <a:prstGeom prst="rect">
            <a:avLst/>
          </a:prstGeom>
          <a:solidFill>
            <a:schemeClr val="bg1"/>
          </a:solidFill>
        </p:spPr>
        <p:txBody>
          <a:bodyPr wrap="square" rtlCol="0">
            <a:spAutoFit/>
          </a:bodyPr>
          <a:lstStyle/>
          <a:p>
            <a:pPr algn="ctr"/>
            <a:r>
              <a:rPr lang="ru-RU" sz="3600" b="1" dirty="0">
                <a:solidFill>
                  <a:srgbClr val="0070C0"/>
                </a:solidFill>
                <a:latin typeface="Times New Roman" panose="02020603050405020304" pitchFamily="18" charset="0"/>
                <a:cs typeface="Times New Roman" panose="02020603050405020304" pitchFamily="18" charset="0"/>
              </a:rPr>
              <a:t>Ж</a:t>
            </a:r>
            <a:r>
              <a:rPr lang="ru-RU" sz="3600" b="1" dirty="0" smtClean="0">
                <a:solidFill>
                  <a:srgbClr val="0070C0"/>
                </a:solidFill>
                <a:latin typeface="Times New Roman" panose="02020603050405020304" pitchFamily="18" charset="0"/>
                <a:cs typeface="Times New Roman" panose="02020603050405020304" pitchFamily="18" charset="0"/>
              </a:rPr>
              <a:t> – ЖИДКИЕ РАДИОАКТИВНЫЕ ОТХОДЫ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42899"/>
            <a:ext cx="3962214" cy="264147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642899"/>
            <a:ext cx="3901440" cy="2599944"/>
          </a:xfrm>
          <a:prstGeom prst="rect">
            <a:avLst/>
          </a:prstGeom>
        </p:spPr>
      </p:pic>
      <p:sp>
        <p:nvSpPr>
          <p:cNvPr id="6" name="TextBox 5"/>
          <p:cNvSpPr txBox="1"/>
          <p:nvPr/>
        </p:nvSpPr>
        <p:spPr>
          <a:xfrm>
            <a:off x="431540" y="4595281"/>
            <a:ext cx="8316924" cy="2246769"/>
          </a:xfrm>
          <a:prstGeom prst="rect">
            <a:avLst/>
          </a:prstGeom>
          <a:noFill/>
        </p:spPr>
        <p:txBody>
          <a:bodyPr wrap="square" rtlCol="0">
            <a:spAutoFit/>
          </a:bodyPr>
          <a:lstStyle/>
          <a:p>
            <a:r>
              <a:rPr lang="ru-RU" sz="2000" b="1" dirty="0">
                <a:solidFill>
                  <a:schemeClr val="bg1"/>
                </a:solidFill>
                <a:latin typeface="Times New Roman" panose="02020603050405020304" pitchFamily="18" charset="0"/>
                <a:cs typeface="Times New Roman" panose="02020603050405020304" pitchFamily="18" charset="0"/>
              </a:rPr>
              <a:t>Жидкие радиоактивные отходы </a:t>
            </a:r>
            <a:r>
              <a:rPr lang="ru-RU" sz="2000" b="1" dirty="0" smtClean="0">
                <a:solidFill>
                  <a:schemeClr val="bg1"/>
                </a:solidFill>
                <a:latin typeface="Times New Roman" panose="02020603050405020304" pitchFamily="18" charset="0"/>
                <a:cs typeface="Times New Roman" panose="02020603050405020304" pitchFamily="18" charset="0"/>
              </a:rPr>
              <a:t>содержат</a:t>
            </a:r>
            <a:r>
              <a:rPr lang="ru-RU" sz="2000" b="1" dirty="0">
                <a:solidFill>
                  <a:schemeClr val="bg1"/>
                </a:solidFill>
                <a:latin typeface="Times New Roman" panose="02020603050405020304" pitchFamily="18" charset="0"/>
                <a:cs typeface="Times New Roman" panose="02020603050405020304" pitchFamily="18" charset="0"/>
              </a:rPr>
              <a:t> радиоактивные вещества в растворённой </a:t>
            </a:r>
            <a:r>
              <a:rPr lang="ru-RU" sz="2000" b="1" dirty="0" smtClean="0">
                <a:solidFill>
                  <a:schemeClr val="bg1"/>
                </a:solidFill>
                <a:latin typeface="Times New Roman" panose="02020603050405020304" pitchFamily="18" charset="0"/>
                <a:cs typeface="Times New Roman" panose="02020603050405020304" pitchFamily="18" charset="0"/>
              </a:rPr>
              <a:t>форме. Они </a:t>
            </a:r>
            <a:r>
              <a:rPr lang="ru-RU" sz="2000" b="1" dirty="0">
                <a:solidFill>
                  <a:schemeClr val="bg1"/>
                </a:solidFill>
                <a:latin typeface="Times New Roman" panose="02020603050405020304" pitchFamily="18" charset="0"/>
                <a:cs typeface="Times New Roman" panose="02020603050405020304" pitchFamily="18" charset="0"/>
              </a:rPr>
              <a:t>образуются при штатной работе </a:t>
            </a:r>
            <a:r>
              <a:rPr lang="ru-RU" sz="2000" b="1" dirty="0" smtClean="0">
                <a:solidFill>
                  <a:schemeClr val="bg1"/>
                </a:solidFill>
                <a:latin typeface="Times New Roman" panose="02020603050405020304" pitchFamily="18" charset="0"/>
                <a:cs typeface="Times New Roman" panose="02020603050405020304" pitchFamily="18" charset="0"/>
              </a:rPr>
              <a:t>энергоблоков: продувочная вода реактора, промывочные растворы, продувочные воды парогенераторов, воды после обработки помещений, прачечные и душевые воды.</a:t>
            </a:r>
          </a:p>
          <a:p>
            <a:endParaRPr lang="ru-RU" sz="2000" b="1" dirty="0">
              <a:solidFill>
                <a:schemeClr val="bg1"/>
              </a:solidFill>
              <a:latin typeface="Times New Roman" panose="02020603050405020304" pitchFamily="18" charset="0"/>
              <a:cs typeface="Times New Roman" panose="02020603050405020304" pitchFamily="18" charset="0"/>
            </a:endParaRPr>
          </a:p>
          <a:p>
            <a:endParaRPr lang="ru-RU" sz="2000" b="1" dirty="0" smtClean="0">
              <a:solidFill>
                <a:schemeClr val="bg1"/>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893" y="85318"/>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1813" y="85318"/>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476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63688" y="131664"/>
            <a:ext cx="5832648"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З - ЗАГРЯЗНЕНИЕ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3" name="AutoShape 2" descr="data:image/png;base64,iVBORw0KGgoAAAANSUhEUgAAAVsAAAFTCAYAAACXnK+AAAAAAXNSR0IArs4c6QAAIABJREFUeF7svWmQZOl1HXbelu/lvmdWZe29VHf13rMBmIUASIAEIdIyGbKtsPzTEZJDEZbCPxwOBhkkLYcoirIoUStlyfQP2qZDAXNRkOAiAuAAs8/0TE9v1V37klW57/n2xXHvy1ddxMA/9Q81MdHdVVkvM9/3feeee+65NwX88OuHd+CHd+CHd+CHd+A/+R0Q/pM/ww+f4Id34Id34Id34Id3AGdg++/+n/87yKRU6KM+WvU6jMEIP/LK5zFXruJg9xDffvNPcfHaRWj5PNRMEfF0FoZpYqfRgm5OUUglUNZSONw6xMdPnuHS7TtQYwFMzwd8oL19CGE8xo99+TXsHO6gPzKhZ2KAJPF15qtVxEVAd6awRxNcuriGQq4CWYpDlH0oMRWeJ8C1LZiOjcFwCM/1MBlO8d733kVCS0JNpTA1Daiahnw6CdXW8bnLl1BO0s/SSKYzcLwAtuMBARAEAhRFBgQBhmXDhw81JkMWJdi2i/5gCH06wXA4wd7BAabTCTq9DorFClZXLiCbyePpo0dYmpuHqsgoFrMYjQco5PM4Oqyj2xthdWEFtj5GupLBzddfRCwdhySI8H0fggj4rsvbUAgEeknwAx+iKEAQBAQB+O/8WCH80/d8SLIMz5v9niBAFCXQGxL4uh48z4cs0/cAj5+Hljm6Dr3d8HcEAXBdj58z4OcQ+flEUeTnpq8goOsKcF2XXzf9TvR9+tMP/8WPjx5Lf0ZfiqLw6/Y87+z36PrRNenv4b9FuL6P/YM9PNh8gr5pYCoCjqZAjMWhqRqE2XM4rgMtnoCum9h9uo3lQgGYjlC9vIzN+0/gGh6ypSJEIUB7/xi5bAG3Pv8SWr0WBNNCQpbxJ3/+IRzLRD4dx8t3buFHv/QaKuUSEnENguNgahtwAqA9GOCTjz/BoNNFIZeC79tAIOP6xi1cWLkIWRbh+DZtY9C28n0XLq2NH0CkBUaAZDIFT/T5/piGxfchJiv8vmVJAASZ7wfdW15j34ck0hp7MC0DMq+3x79P99NxbF5jRZJ5/9q2A9f3oKlx3vs+/Z4+hed7Z/fM5/0Rrm0ymYRl2bxmiXiC19+2Tdi2za8XECFJKoa6iW/8yR+jZxooV8pYX66inMkil0pDVBQMh0N+TXQmVVVBKp0FbWrTGGN/bwuxeAynrR4++XQb3e4YgS/CHI8hCh5iigTfD5BKZpEupOFYFgajMVbXL4N2rjfpY2WhCE1WcfPGTaRTGQgS7e+AQct1bfR7PT7DalyD69K9tXkf0V6HQPtbgSzF+P3IsgJBlCArMUiShFiMvg++n7S3LUdHf9RGu9+A5zm8BqJAWCAjkYjDdyUIgYaYqiCZSAKBBNPSAdFBb9CE7RmwPRsOrYXn8hr5noNf+0e/eYaxZ3/557/1b4JCPoPJqI/TwyPYIx1vvPI5XFxewdHRCb771rdw4epFJEpFQE0iEGX0BwM0BgMIno2MIkO2PWTSRfz5W++hsnoB6VIKw/4Ig3YPkuui32hgpVLBSy/exfv3P4GekODQG1ZVZLMZyK4LP3BhjoeYq1SRjOcgIoZCOYeYKiOABMd14SGAZVuwTAvm1ES70cbO1i4UScPUNBEIApaWalB8G1lFQlaOIZ9IIZcrIJvNQRRlGIaJWEyF67hIaHFYtoPxeIiEFkNc1WDaFmzXQ3/QR6PVxsHRMXyBQCVAvz9AQkvj5s1bgOuh3WjgxsZVeJ6JmCaj3W6hVCrh9LSD9kkbK/M1Ok/IL5Rw5fY1xJJaCICBH4Ih7Q0CSi/8O+0VOhT8lyDgwxCCbwhiEfjSz6MDGsEb/TpdU2RwDniDnj/IfE2AD3AQ+HAJBPm6M0CVnoPfeVClxzJ4EOCFkSoEzxn60s/D1xe+zgh4VTXGr4PAIgIS2uiSKPL3aGPSdSUCdIfWFqg3W3i0s4vGeARTEjEJHD4U6VQK8USCf0+fGgwwJ8en0FwXMddF5eIS6ruH0Adj5Ap5KLKE7QebqFTmcOWF2+gOeiin0mgdHuGjTzaR0FTc3FjH13/8x7C8UEPguVBVFY7noTPoY3N7B/c+fYDAD7BQq0KCywC9tLSKTLYI3bA4YBaLeSiKBEmQIIkCP69MQQsCrwNdk+6Z4zgc3OjeR+sZrgNxDokDHR18ehwFS0GQeI3CWyzANE3+exigJMQioCCQDMBAS89lWRZcy5ptnzAIh+sD0HooSoyBlcE2kQj3XuBiOpmcBfrDozr+4u13cdRuobKyjIuXL2Iun0MumYQWi/F5MWwTru3QhoQSV+EHAsajEYaDDibjEb+ex0930O5MMRpNMZ1MIfoe4qqEuKpyEBr2h/DEADElhsFwglQhj2wygVxcxqufu4PVxWW+r/zFxIMeSwHHQafT4YCiaXG4rg/TtOmOI0B4dihgeG4AVY3z/uHvM6GgnwPxuAZJkvnvE32IZucYhjOBHzgM1vBFKJICTdMAV4GAGGKx8N++T4ErwMToYTjpwfUtmLbJe9NxXDi2BQQefvXX/tVnwfZf/ta/ChIJDbqho75/BF+38dpLL+Hy6ioODo7wzvvfxdqVC0iUSnBFFZ4gMaiM9DE0AUgQ7XB9FCs1bO3UUW92ceHOBjzLQq/VQr/bgTEcQ3E8/LX/7K+i3j3B5skRDNeDpKmIpeLQADi6AUnwkE5StBNwfNTA+tWLqM6VENMSfLiJAXmBzxvUsWyMR2O0TppoHrQxnkxhex4WVxeRzaUhBh5cYrsiBQMfSUFBPp6GRgdAEmHYFhRFRVzT4FkmPz6VTiKRTkPXDXTbHTQ6XZy0m0ikE1hZWUHztIWHD55gYX4RF1ZWYU6nSCfjWFysAqKH0WiIXreDXK6M3a19eIaNbDaNbDGDhcsrWF5f4wgp0KLTjiewJeYZEE8ksArfW3hICLh8+CF15ENGGyxihwzGM3ZJYPacYdIZCAExPKDP2S8d9OgrYp0RQPKe5sMcPSYE9AjY+XUS+5q9rgi8IzCl1x2yo5Cd07/p2hHQ0p+08VVivEHA60gARExgPJlwhmG7PrrDMZ4eHOKw2cDINSHKEgNtNpuFmkgwmxuOx7BsG/5kiqSiIFnIwdFN6L0ekgmVD8rO42dQ4nEsXV1n5peJabj33vvod/u4dnUdP/6VH8WlC6t012FbFr/WoWXj/Y/u4YN7H6NQLGNpYRGJuATBN3lfnjTbOG60OTDQO61WyshmUpAlGULgo5DJIJ9JI6lpHCDymSwfPsrE6FbSAWdGNQtAEgfE8B7TfQzXJ0A8nuT7QgD8/P4S65QZsOng08EmcCVgZhCfgTpnPrMITNenn9mOw+tB953Zs0QsLcHfs2wThqEjpsY4g3nvvffw8Mkm4pk05EQc6WwG5UIZqWSCMI8zS2Ku4b4FJpaFVquNPmV++Sx818NoPMXhcQOmGaDf6zKbzacTyCTiyGSzKBaKaDYaGE0IiA1MdAtTy0RKi2Fpvoy/8pNfQa1chTHVOVjxrhKIKCicZXZ7PQ7aFLx9H7AtF0EgIiBWy2w2xgCryGqYwUIMyQVdh7KpGbOlfw/GBJodOL4JN3CZEXuuj5isQotpcC0BskTgTMFTg6yocH0DvWEDtmvCcgzYrgOfMmfbhmvbkAQfv/IP/+Vnwfb/+J3/PbBdG67joXnShDsx8eKN67hxZR1H9QY+uPc2CtUiksUy5FSOKf9oPGYgiCsCJCGAFCNKLiCtZfHnf/QtLN68jEw2Dc+xYE0mmPQGGDTauLx2Aa+8dBvvP3iI1mAIW/RhxwJk02nYwwnimhy+QVvCztY+0pk45ubLWFhaYdmB7rhETFqW4c4kBX00wbAxwHSso9FsI1PIo1AtQYnJiCfisBwXSiDAHk5hD8fwJgbK2SyzSculGyMiHY8hn0mhWMgBsoRuf4DhaIypYaA0X8HC0gKWlpbQarTx+7/7hzDGNm5sXEdcUyEEHlZXFqDFJU5D6sd1THU6BDI2nzzF2uoyfNhI5JK48eJdzM/PQZTFEHBnABcBEh14Ajw6VHR/+aDN0vmIBRMYhgcz/P0wlScGGbJg+jddLwK9CGBDkJ5h/Ax0aXOE7JeAlDZj+Pco7QyRYMZWZ8w4BPYgBP4Z6ybQjFgDrU0UECiI0CYPZq+NrktgQ+yeAudgOMDm/i6O6idwfB/G1OBNazkOhpMphoYO16dsxoaaTCCdyyOQSPqh1HOItKwyS5FVFeVCAUang5jgIXADNI5POZiXlpdQyJfR2D/Gwc4eVlcW8SNvvIZ8IYvJdIzhaMSHnuSq3niE/cND9HtDSKKCi8vLWFuswrXHaPcG6AyHELU4pHgcoiRxVsZALQiwdQPT4QCqKCCfTiOfzePShQuYy+eZb9H/lP7LMZnfD2UhJJFQMIxAle4bgYMoKvA9l+84ZXK03gQsdG/p/tN75qzBJZEgzHhsx4QaC9mt51LWEKZKTEw8FwS80T4hhkvskr5HmZ5FkkUsBlVWMOj30Ww1MZiModsmZ3eW7SKVTiFFgSWmMCs2KegR2SHJTZ+iVMgjl07icP8Qvd4IhunC0k3IioiF+RJyqTgsnRi0zORJlkTEYxr6/SEOj08hqzHIIpBJJXBhdQXX1q9AESWW+EJyG76f8XiM8XjE94OYK+17kgd9L5RlOKDFVAZhAt7ZEQnPkShCJRlBEELSFYRgOxh3YDpTuAEFJYVlD8IhVY7DsQIoEoG2BEGUocXjMKw+Wr1TuL4N27GYLDl2SBxIyonBw9/71X/xWbD97W/8dkCbjrSTXqvHLPTzd+7i2pV1HJ828NEn7yNVSCOeLcCCjFa3xyyDI4smw/Qc6K4DY2zg+splbN17iKY+hBJXUCzlkUskYI0mON494I35X//Mz2LnoI6HW1sQVRENvQs1l0I8UJBKxsND68k4OW6hOlfEcNzDyvJFJDPpEATkkDF5vsvpGl1z3B3Ctzzs7uyj0x0gkUkRTcPi0iJ8QUCuVOIbTQz2cHML7niCcjYHy5hCFkWk4hryqQQKxRzLCN3BCKZtY36+htt3bqJUyvNzTsYGvvVn38X24wM+TIsLNfi2hVqtjFwuyazQti3WeXXLRavVw4VLq4gnZUzMMS5evoxsLot0Js16U5RG0j6KtE3aIuGhIq2OwPE5a6XDEbGgkElGYPv8cWfUdaanPgdbAtFw89E16YsOefgVgmr42Bng0jrMtgsDLGuRIbuNfjcMDuH36LXSn3QImCHLpM3NAobnQZGVUG4QBTi+h6PTEzzb2cbeyQmn7/FkkgMgZUSmboRasaohEES0Wl0MCBDjcSQzGcQ0FbplwDMsqKk4kqk0yqUSJMPA4PQYMUmGo1vIV8rQ8jl4roDdzV3k80VcurTC60yHZGpO0R+NMDUdQCQNVMdUn3KKO6R9pCi4sDiPpVoJDjFDUYRL+iE9lvQ53+MUnKQ1xzRgTaZQBQEy7dMAKFcqWClXcXltDUk1Bo0DDZgJ0c1NJlL8PkkmoC9aU0qNiQlHMgPtJ/pfInlhBqypdJrX43x2QQyaAhldK9Thw1oA/84sYEeUl5hfIkH7VeTzQ7UTYm2UptNjDNPgYDrRdXS6XewdHmFkTEBoSGQHgYCpZaPT60OKqSgVS9BkBcf7e9h+9hSZXInTe01VsLg4j1RchiL5mIxG8LwASiKJZCoJGBY820Eqk0OHcKWQQzqTgmfZyCRSWKzVwiBBe5MDlsjB0dANxLQYYorG16PnojWW5BgzfZbGvFDLZulNCiUuvifh9mX9mqQXkgB6gxb6ow58weN9IAkh6RMDCbYVQAiIRStQtQQHw8G4gd6oxYHAcW2+z45NEgLJOh4S8PELv/LPPwu2v/nb/zbwPQvjfh+T/gD2xMQXX30dF1fX8OjpJrZ2niBdzMIVFfQmFrLFIm/UUqFIKjN6VEiajiF5Aa4uLiNJjG5nB/1hj4nRQm0OmizBGA5xsn+Az919FRPTxVvvvo+lhTLG/hj16QDFXAmJNEVbAaoUx+lJC7WFKhLJBLrdEcrVEqeTpPMRI9N1ncXyTDqNuBTDqDtEvz3Aw0ebmBoma7zlchm5uRIz70KpyDfYtgwc7O7h1vVrIEWt2W4xEynk0nAdc6avhQUN+v7G5UtIJzWmhIRNn3z0CB+9/ZBfx3JtEcZkwgWUZEJBuVqAR//5Hh4+egbdCqCbBn786z8KLSGzHJRMp/hQyLyxw9T9fMpNm53YDoEYYRNdi0AolBiI8YaJFTNQBs4QcKNC2HkGG6aMMw2Yr/scrEOADBlwBKBhWhvqY8SZwgMfPlfEaCP9WJilpJHkQa+CHnOmSxIInxXHKGGQQQUu4s/NbhufPHqIoT6BR6mupiGQwmKQ7zgMAJPxhJMZTUtgNJzicJ8yhnBdKRWtLS8gcB1M4XKxJ5FMYqVQxO6nD+DbJjLxBBaXl+HKMiSSv1wBzU4falLBlSuXoGkx9Id9tDodHB1TSqtz0YsYjEVgQ2zd8+EYOlaW5nH19k3eR8TAx6aJdn/AqS+to2k68F0byZiKJOnSBEYTKrAO4RsuVmrz+PKrX0A5n+NCrE2FLt/n1017mdgofTHgUT3BdXmP0BeBJ4EtLTazJjWUvui+R3o/sV9K8WmpTdM6k5Giwhpdh+SFaL2pCJcgZkvBg4pElsVBkgqwtKEo4NCeJPmBnm8wmeDJ7hY+ffqY15gKgscnp7A9HxcvXEKpUMLR/gGOdnagEj0VJZZ8woxwAZYxhqmPMBkOUSxXkMgV+DHieIz1tRXYloOHj54gnkujujjPQWvcG2BlcQmVSiUUErhAJmAymcxkEcpwYwy0xGqJWUoygS/t3IDlAPqTzhEFKgJfCiaSrPD7pT1OBW16nxN9jHrzEB5CZktZDTHgwKU9HBaNqU6UTGYRT2roDY+ZDfskVdKepdPiErslvdZHMnDxc7/yA2SEf/Av/lFQopSq24YxnEBwgdc//xoqpTI+efgJjur7iGdTaA3HyFcXuTjQ63dw54U76E+m6I4mfBNyiTjycQ2LlQpa3T5Ex8f+/h7MwEaplIPi2hifttHsWEim8vjk/qfIqxLWNpbRl1x4gQAtl0MQOEjF0zB0C/PzFU53DMPDWB8hk8lw5KdNRNU/y9T5UCakGFJaEq7lY2t7F9vbe7yAWkLD8qVljIwpkvksiBGsraxg+/ETrC0tYm11BabjoHFax8riPFRZ4s3tQ8BoNEbv9BRXVtewulCDLIj8Gne2jnH/vUccIQnglxbm0W83sbpcQyA5yFezXHEmsnLv/hZ2Dw9x+fIKfvpnvoZ4NiyYRIzkfMpOTJYLW0IoE1AE5RSRgXYGrueKZSFDnQHvjI1G32OuOtMCIyCnQ0XXjlgzuxFYAyb5I9QLI3BlVn1WAPvLoBtpiJQRhGz2ufwQsTM++bOCHb92BvSwULR/fITtw30gJiGQJeiBizEVGGSFWQWBBckOVEDz9SFX1RNKCs2TNg62D2GbYVEoW8piaXkBE8FBLpvjAHtlfgF6q43tJ49wZe0CCqUSkrk8CoUK7j/YxNO9faSLGayuLiGVULGzvYV+d8DZUDyeYnDO5NOoVIoMPIauo9tu4/SkjqsbV1BbWmD5o9FpozsaQ3dcxNMpjHp93jvzpG1qcaSTSV7j00YDO0/20aof4IVr1/D1r/wYirk0p53ENpNJKvC4Z/8TEyNwEykqz4qytB8tyzzLRrhoAwpCxNrCjIiLmORw8YglW3y/o68wWREY3HnTcnIRVucJtEkOCfVhKs4RwIcFOfo+Py+Aze0tfPjoU+iezSm6AAnd4QSGbWOuXIHvBNh6/BSuPmV9NoCHC+vrSJfzsE0LakyCrU9RLhdRrJRhBCIcy8NKOon1lQU8ePApu3h8TUN5cY5dI/1Wm7ODu3dfCCUEkk2IbY8ns0IiFa00kETtOB4kSYMfhMVXZvMCabZiGFA8N9SkpZD5k9zCu1IQkE6lQTJqs1uHbk3DnwUzIuMSiNM9C4NwECgwbQO61YbjG3wNYrZ0Uyk4h2DrIum7+Ll/8K8/y2z/p1/9+WC5OgdjMITRG2Jxroa7t24xo9jZeYqTVgMUd3tjC5KaQH80wOWra4hlcxj3hhhNJ3xokikN8QC4vryG+8+esd6hwsFJp8l6UlxNYDkp4cHDLTzbasOxRdy5dRmZdIBENon2YAo7ncTEc5GKJ1HN5TnClkoVOJaL3cYJMukU5ioVPsuu42BMr5kjvwtrakBygYuLa3jn7XdxUK8jEAWsXZiHnE7ClSQk01lUy1Uu0kxHfawt1uBLMgvusG0slIpIp1QW2EgrhOWie9rEnZu3kCSdLhDQPm3j3r2n8Axgc/Mp1tevQiLBXiEt0cTShTLrs/FsHs92TvDOWx8jkVDxuddfwsuv3kZMEdjdIIsxTks9z4JIhaeZvkTsM2KaoXYauREiWxjps6TBhazzzKFAxbCZDBCCMBUDQuBmbXVWNOPr+QGnmlSkOjNr/SWwnRUhZ4WVKCWVpRCYCSAi/ZCen6I7sUJ6HtrQzIRnzgQuRwQiF1Q/+OQjPN7ZwtLyClutyCLT9XR0pzYQSyEgXZn0Lyd0hJAVKyDHgSTDHBk4PWpAH+mwac09C2trq5A0BYlCitNb1QOyQgy7jx9gbX0dly5c4f380f37+PTZMySSaRQWikjEVEyHY3S7XS62ETtaXFjExo0rDDJu4KHVbkOJkROC5A2XmRu9l5W1NUx9F0edFoMNHWjSCtOqhlqJCmZpBrtBb4CdzS30On30ewP4tovP3bmDH3vjVQZcJSYglUrzWlKWRveV0lrSIWkDCjOwJeZLzDay6VF2Fmq4WrimJEG55NMJU21i5c+/QmteZA+MmG3083g8zu/RMkw+T1Q4lqkmQpV9P0Cj38FHjx7g8e425JiKYqnMoEVnfmiYMCwH1kjHoNHjWg9rxaqE2tIc8oUcvyZVlmHpBq7dvM76cyZfwMgwMG738PLaBRQLGXznw3cBSeYskOQBOQig90hPH+CnfvonERcUSILCLpThsM9SXyKegiyrMA3KJOmdU/FRDe1vFCQoOxN8ItAM/hRwEqkMFCowkv1OkBG4oUOBfu4GNrqDDgctJjwu2eLovopQqMhOenBMxXDcxdgYQBBcOIGDgEiS68Ga2b40z0cCLv7HH8Rsf/F//aUgLskYt7uQvQDrFy7h1o0bbHM4ONhjsG0NRzg4aUPWErh28xoWluZw2umhq49h0GEQJZTjKZQSSb5RO902HMdHJZ9mv2Cv3WA/3JwGeLaLB58ewPMU/NTXv4qlxQK++/bbaHUHCApp2JIIVYtjbWERk+mEIyl8AVuHB1AkCVcvX0ZCVTGZjGFTtZb8pa6HxkkDjcM6Xti4hWI2j2995y9w0jhFKpHAhSvLiOezaE9MyFoa1UoBok8yQRKu48O0bBwcHbDMcGllBfGYjERMgaebmA5HqFWqWFlZ5eg6Hk7w7tv3Me1b6HY6fNCW4nEMBj1IsgpZC1BZLkLUJJSqK/jdb3wTw8EUF1cX8aWvvYr5CzXESEMixwEdS2I5tC3PHAShJ5JBkmxEksw/Z0cCeVJdZ1bZDv2K9P65FBA5DUL5lWS1M9BmAHef+13pWsw4Z1IFH0dKQ9mGFDkhQttW6I6YeXXpZ7MCGW3eSEOMHhcxawIsvs5M3yXgfbq9hcdbmywZkO+Z0kNKw5r9Hk4HQ4wcHzalqAQsTsi4fbIXkb9YCGBNdE7Pk6SzGTr6nT6m4xGSuRRqa0tcQEtICpr7x/DHU3z1az/JlqKdvV10hj2o2TRqS8Rcs4jLMa7Gj8YTPNvextazbQbSF1+8w1ozBXBi7Nlchj24BLbEUo8PjziAx7NZDE0LnhBwuhlPJFHNF5FPp/iwT/Qps0dNURm8O+0u2qdNjNsdVNJpfPWLb3DhlGxe5AZgoAso9ZURo4q3TF7QUFwMgxsVYsJ1pz1KTgQKtpFsQ1ohyzyUk5E5aKYJR/JSCK4zzZLXPvwOyUYkV5D3lveXJHGaTdIIsff3P/4IY33KRTE5kYBGkl0ijslgiNOTJsYUAE9aGHZ6oaNHEXHl5lVUFyqMH+SFr9fruHZtA6lUkmVAqp20O13EfODW0jJ8z8Z3PngHa1euoD8cMJuOBT76zRZ2d5t46aVX8PKdK1BVmRks2S8p2FMmQsU2h7Rakgx8et8kKZArgGSXgIt+5PCi+g6tG9UNiOWmkml2G8iCyhtflAR2FujWBLoxnZ2/sPBG1yULmhCELiEnsDDRB/CC0L1AklBArNb3uGgfJw+x6OF/+F9+gGb7j3/z14LOSQPmaIKkouLqxctsJiZDb7PZwONnT7G5u4/2cIxXXn0NVzbWYTkmBsMRTkYDOPCRV5PISSoMU0e900QxX0KjN0C1XICmiDAnE7ZmZWIe8oqMx48PSKHCX/nJn0C1moc+1fHoyTYOh23YZMqPKVicnw+j/tRkofuk08aw28X6hQuolkqcFk0tg6MhNSMQO2ifNKB4wJdffQP9Thf3P3mAvb0D5AtxrK5fxMAT8NHjLdaRL15YRCqpMuMg72Cr14OSSHCFNCErKMRVJOi1ODaM8RivvPI5FspJG3rvrXvotcYwdBMHR3VcrVQB08LYcKE7OlJFBdlSGpXaEg72Wvj43iMuFL740nXcfv0O/yx0F0ROgOf+1DMhf1Z8IkN2yFPDx1MqzjYiCtnMIEOZgbXUGQBGzOWM4dJRYw9uCKSR/hoWt0JPbiRuRK6CCGAj8D1/zfNyxff/PSrIRQ4H2tx9CtZHB9BSCS4mkVxARS6JKrweMJzqOOkPcNQ4xenpKXwnTN0mpsHeVQqKgWPj2volrC0v8Vo/+XQT+zs7XAmnmkIineRD5JkWs9Z0IoMRuRuk0Fc5NXQo6RQq1TlUymU++Lpl4eT0FEcHR3BMKojOsb+aLF2Ly0vIZdMM9MSUut0eet0u2x7HhoFAVqClMiFbzmaRTaUQUNEx0U2CAAAgAElEQVSWAiWzUsosSLsM/cYWeXMtB72jOparFXzp9deRTSU4cLDPenaDiWgQQyOw4HsZgGskBEL0RWAbyQfRWkVSAks6xOhmATjaM8/92VEDyplJb+aRnslUQVhk6k3H+Pa7b6Pd76GQz/FayakUnFnQt8ZTuLqDXptY+xi9ThOOY2BucR5Xb11FPJXCZDLFyWETiVQCV69dhaxISKgaGo1TOKaFhXwR6/M1NJon+OjJY9QurGFs6MyOs5oMvd/Hw0+PoE98/MRXX8b6+hI7IIjsEGiSPY5qKL5PdQgiHhSYyE7onmV7ckxiICWXAWVxJJNwJuY4KBXKSKhpSGKMscR2DBiWjikVApn8+Jxd0XmjgpkIclx50JK0lwbQjSFM1+S1Cd2vPlzbRIrWSPDwd38Q2P5vv/Ubwc6zbS4yURXw5rXruLaxwUI9+Ub//Dtv4tOnz7B6+TJeee0LHO2Jyo+mOltlqDCRlFW0m03WRi3Bx1wshUf7x0hn01hbmufoPxz1oU/7KEkS+p0RNDWFN157FdlsktMuy3KxebiP/VYTfkxBJpdlA3Sv20cineHK6KjXg+C6DMSVahV24IYygmWxjYtYcxwSkqKMm1euYjwYY2vnAPX6AQbTEYS4hu7YQL3RxtVrV7B6cZnTImLJumEwCMSTKYwGI8i+i7W5KlKKhM5pA6+88goDMXV8ffThA3RORrBMG1vbe1ikApsSx2mnD1f00Ru3kS3nUK3VIMtxfPj+x/AcF1eWl3DrhWu48PI6YkmZ0xOyk4QAGGq2tBnCTrKZCZubIGb2Lu4kCxkqdyHNCljPnQzhieW0f6bzcjfRrOGAwDYsqoXXiyxcxDYid8N50A0z0Og1hU6GSOKI/L/R80WgS4UW1s1mRv1mq4Xj0xNmzsQ0SPee6Ca8IEBtYQ75dIbfK63v1u4e2v0hJCWGVruL/riPYqHAle6F+TJWFmscWJ9uPsPH9x+wk0SVJKjk16aChh/g6OAQlWoRg84Aw4mBhbVVvHDzFmt9D7aeYWyZWFldQWWuik6/j/F0AtdymHnO1ebRarWgqTG2Lm5cXWdZwOYuKwf6eAJrOsVp4wR7B8fQ7QCKmkIpn0FMobUUkM1noWgqlEScZTAywHPhV5bZghjoFtypznv41Tu3EQQehFl3FGEZa6LUJDHTGyNN1TQNlmZIyiFGFxY/Q0dKWBQNYNAenmVI5z3PYVFzFgDOvNbnGlE41FLCLHGAeuf+PWzVj5Ar5DBXrVLbGyzXY2JDQKkPx4jHEmg3u5iSO2A6RqmSx8qFVfbnmpaDw4M6W8Y2rm+wK4nYd1xRsL35FClNw/W1Nczlcjg6OsTOaR1iOs1uE2b4gQdf1/HsyT7S8SKcyRA/9pVXISkiplMdiQTdzxgcMnXQqxYVdrSw75hzlLAjk8CWnAiOa7GkQDo1vU99MmGQrVWWoCqJ8PwFHhyPOlT7CISwuzL0grtwTBeyGNrJSGYxbR3jaReGM2VC6LMFL4DvWkhz74GP//7v/bPParb/7t/+k+DZ5jOktSRs3cSLL76Ay5cucXrR6w3wzT/7FvpTHXc/9zIq8yVmvNQt0p1M+A2k0xn+98nRMXdgudT+qptoji0M9Anu3FhHqVrFeEJRsAtJN7nauFidx8svvsCWCtYmSefSDbaETXyXN2wuQyBrwpnZWIgh9xpNtqm98rmXEdM0tqnQTSYrEBVWcvEE3LGOi4vLKBUKMB0Xw9EU9ZM6BoM2TNvFs90jjA0LyxdXUF2q8YJQFZwOayyZ4AO/v7OHXEzFjUsXYU8muHl9A5VSiffw5uMddE5H7FjYO6yjElORDyQcNdsw4KA3pKjnIlcscDBqtZosdRTjady+chnLt1ZRu70GJVTyWfOOusoosvOGm3UbnU/royJX5AiI0v7nhvgQSM8DYAjeIaONWOcZu501KbBViw7xDKQjIGYj/KyN9DkLf349Bt5ITpgBAWu5XBQDNyvsHeyjNxoxmK5eWMNgPMXm020uTl66fAHJdJwr96PBEL3hBCPTRndIXT0tVHJZDkgJLYELa5Ryhq3U7733MYKYiGwmg5QS40LK8cEhRoMxA/diNQ3LdDmwjiwTN67fwNLSCkaGiQdPHvKeWV5ZZu2cAISyhOl4wkyU9hL5p8kzXS4VUVuYh0ZgTt5uSrcp0xkOsLW1g0dP9qA7MqqlHDK5DDcGEYNT43EsrC0jmU1j0OuwTYCq2KRfUpONRJ3s1ICTybCnNBVP8P6n10F3jvRY0sCjLwJ7el2hD5cAI5R1wiaUsAhEEsJ0Oj0Htme/fu4vEcBGnYlRYA7BwnF93N/cxJP9PW42WlxY4M4zWjsCcnKgiJxxKZiaNvYPDjHotZHPU7FyEVoyCUnR0Gr2sLu3j9ryIi5cWIVGPnwy/E+nONo7wFKlipduXocqiSzFPdjegqHIqC0vYarr7M+NBz4HztdfeQPvfOt7qFGwvbAExycJIQlZIc2asjtqEBJZZmEWSvLTrPMyppFsYDOIkj87bH92eK8JoHVbQCaV4yYYAk3LpQzCoH5B/j32z5Jbw3C4S5U6y7j5CFSw72KkD7i4JlD9g4rNgYuMAMQFH3/7l3/js2D7r3/j7wc7O3sQfRHZdAavvfoaVw3poNXrTfzhn/xH5EizvLzKB6NUzGPQH4JqcIIsQNFiaHfamAxHUHywT5dSCE9O4bTTxdX1JSysrUHyLTROWxgPR3CGA1xaWODCE3VkkD7FFiVBwuHJCTYP9hHIIlc6ocRwMuyzkZpsVtSVNh0OMT83hzt3bvMNpiIH6WQEtlTDJ3eCM9Xxwp27EClF9qkdkjQV8izaPPOg2eqgNxnCk0WOxsTuqGCSzmbhCSJ2dw5xvLWL+VweF5cXcPf2DdRqFS5IHO010D4dYkIg3mhhMZtFrDfFUaeLxqgLUaYiArkaaJ5BeIBJI6RCz3KpgpWVKq68eh2JUpKr/gJ1IM18r9+vf9IGiVgjgS2BYsQ2iUnxAT03kyByM3w/w40aDaI0K2KpDKKzzrGwKyjUh+maEXPizqOZY4Eez0Z5yuHOA7hAzChkyATaXgA02208ffYU+ycnWFxbRaZQQP20yU6R2zduIJOKcz/9ZDxmNnvU7OC43Q1bjQMXhYSG7ac7uLZxg+4OM5ut3UN0e1Okcklu9a0WCth88AjGiNY/wPxcDZmYj1g6g6HjQrdtbsElwMvnCkjnc7wHe902lldWuNhC7580bbJq0RcRANJPCTjJE63FVWgJFUktjqQkwhp00Wm0cP/BLurtCUrFHLLFwswLGzA4axmay5FALhXahWiOQlyhbIY8uGKYuvZ7DESrC0tYWljg54zAllqII5mAJATSYakNlh4TgS21OdP+CuUgj+WViNmeD6zntduo5TqcpxH6oinAe4GH3ZMTfPjoIQQCvoUFxNUY9OmYmRtpoTT/gYhxOpvD7uEJDusnCBwLc/NVZAt5iDEFyVQWT5/ucsZJNq5SPo+AApgoonl0xPrul159FUu1Kt9rYzrFRw8eoD4Z4tqtm+hTtjEcoZhIoHHcwMsvvIxxp4sHnz7A2sU1FMvFWXGMGjvIQRZjjyt3FFKNYTYbhJtAYmT5cmBREVoOM0GqIRE5FAIZ2VQR+Uye9XUil3QfLI/Orcf6Ld0TkhyoAB+TqBFD45kJpAH3hw1MrCFMamqZjRuQAhdZAdDEAP/dL/3Tz4Ltv/mNXwlovgClENeuXsPdF+6y7UgQfGw+2cUffPNPkSwUUVuex+WrF5DLpFk3oSIHge1J8xRTfcxRgAzHB0eHiPkiStVV7Owf443XXkCqXEZa8mDpDnZOjjFtnKKoqnjt5c8jnS1ySikRcJNQ7Xh4uL2Fw9M6qiXqWkuiY9HAixg8x0Hz9BQKte5aFm5cu85+XzowVCGl7hKJrC2Oy06FjY2rmC9XIEdGfEFiEKAqt8iOWAG9wQiPtrcxFQI4QsAa7mQwgWkFgOGgfXzMRZm/8d/8NVRrJV68dr2P9skA4/EEzXYfq6USjN1j6D6wfXLE7FlRY7Cp4YPSrqmJUrHAzROUTr1w5RKyOQ0Xf/QufE1CglKUWbdVtELEQYixPO/GIrubzcUL2gCcLM1sPZFscAa6UavYTFI4r8NG3UpnOu/MTB+xX3IWEFhGoMq68Ey6OM+YKcjRF6XH/HgiGQSJpLf6Abfebj57hrfffQepcgnxXAYC2Y3SGQbFOFX9DR21XJoDbXs4wQePN1FdXIHv2EgrQP34CKKg8OCZ+VoZhmNg76iOTH4Osu+hXC5gb2cXAll/vPC5KXiXS2mcUgC2bd4j3WGP+/klel3UBSTJGPb63M1FDQa8/7ijSUW73UaFvKDk6aZhM67NMzwSxQwKqTTm8xl4oz5GnR4O632888ETFMsE4lnuLqJiCbW/0xwMTwKO9o9w4+Z1rF9egwIfMYGagVQOktZ0gsbxEaajMS6vXcSli5dYrhAkhWcJEDiQPYvngVgmvyaWjkjSJrOMHbYZqxoBjh3OUOAAeN67HRZQz39F+4SCChXaTMPAZDrFdz+9h9ZkjEqlimWSwJgsUMOGhXrzlJsaqCnHoH+3uuj3RogLInvh46Rvx1UcnZyyNYxnWuRyiMsKYnT+LAs7Dx/j2vo6vvDSS5DlkJ0b4wn+7M3vouMYuHx1nYfMxFUZWiBhe7OO2twc7t65iLe++w58KLi2cRmpZAaqmoQgUQcnBa4Ao+EglA4o2M+KuooWebuJ9tB7oQKzzZa+wBOQTuRRLlRZmgqbeYgk+wy0g0mPswUKcg5NJnKpsSGFGBXjAh9jvYORMQidD47LbFeBi1TgISb8/4DtP/31XwqOdo6RUdP4wuc/j8WVxbOhFw+ePMX/+3v/EWIMePnl61hbWUaMonwyjSCuod1pccslaTRU7G42OzhptKDFkrixusS+xjsv3eZWPklz4RsS6o06jG4Hk1YLX37tDSwtL/NmD1OicAFsy8azrWc8XEZKaJi6Dgamj8pcCYNuGyTQLy6vwHNsVAvUtBDjNz3VJ1yJtKdGuOljKu5cuzFrGiD7Bzcwsq+QIz9VZ0gvth1OeyjtpX2RSiRZwijkCxgMhvjmH/8xfvZnfwblcgmea+PkuIdOa8hMeTCYYqFSQufxHlTXx36/g9Z4hLiWgO8CjU6L9Urq4V8tlzGRFKQU4PpSFeXLV5C5VmEbEKUoNAmMB2ow2IXMMurlJnDjQsi5oxMBZgSmzICpLfSclkvvk4dxRBqt582GkURNDs/1X7p+qLeGuhd7dGfFtQjQo0N7Xpo4rx9GLcD0ek9OTphtdSdj1Ns9DE0PE9NGMZ+HJvkoJFVkkjGMDBsffPoUopbkoBRXgMCcoL5f52xAiWnQiU2YOhLZDDKZHG9wsuOd1o9RzGS4m8ycGOG6JjWc1E/CgmdC5RkZiXgSOhW7bIfZDwGW4PkhwLZa7GyRZeoaAjLpJCpzZcSTcbRbTag0MSqZAlmlJqMJJqMxS26rS0v44IMPUK7MIUUsloCYWCB128UkqCmNfa+HO3tYWV5EYb4MGrmTjGmo5ArIpJLsq+10Ozg9OsbtK1exOj/HQYG7T3loSujFpftJFX56PH2f0mYKupGMQz8/X1zlwBhtiNlkOP75rKOMrHJRtx8VGZ8e7OPh9jOU5qrI5YuwqCbT6fKeN1yLnSLUXmz5HszAhT4YYFBvQpRlVGoLAJMLF81Wl72p2VyR3+tKMQvJnGJMw2NMB1//6tfYLkXkib4oQLz5ve+iPehjbm0FE9NiWUWgwPrsGKf1Lv763/gv0Dg54O60W7fuIperQBKpASTsVqRr0HsgKYC9wpLADQysuXoOAipYilT0CjVecoIpcixslxYklqlM3USG9HnPxtQcQben7ALyXMI2C2TwyCYJmDUeQ6AbY4z0LnyBhmiRy8pAzNOhUrYB4G/98q9/ltn+s3/y94P63jHSahI/+uUvoUCtqbPuoc1nO/g//6/fR2U+i9dffwmpVIqBLZktYGBaGE3GzBjIn0faKpnD6ycnKCoKbm+sY7fRQr5axmJtHnFNgKuLeLrzFAHpMoM+7l67jqtXrjIYRUI/pVfEpGgjPXzyGK4kwPQ8HDZ7qK0u8qQhioZkjqbBFvZE575tWmhqzaVCl285kMgjZzu4fZNsbCRuR9aXcJRdWCki8Jp5UMlWNRtfSMZmipCszwTgoglVgcm+QqnG0ycH6HfGgO8gkS4gn0qi/vETKKaDgWvisNuhS3ODiEmdO+QLti1cqlbRsRxUFopI+zZqcyuovkxDflKzlzObqjUbtcgRegagkT0o8rBG/p3z1f8IdCPrWASCbP2agS3f25kufJ7tcBp1DmwjwI4KYue149D/O7OIkT1pdr0zBk3PNxsNyI0ZgY/D+ime7R3AtD3kc1nAtdA6rXNTQX+swxNC1lutVng0JW3etZVFrK2sYmpZ+PDBQwxsk4soNMiEJKanO1u8jpTJ+GOTu45o73ZGfS7KFKtlWJ6DfrvHnlA/rsKYmgxQAbUIyzGkkwno0ymzxP6AimU2F4dXlpexsrKI9ukJWienGFous2DSNUluof1RrVTQoUFFyTQXjtM03jOmMjuFLECK0xyBOLrNFhdIhZiITDHPzTkE8mSUD5sEBBwf7EN2PPz466/zQBvSAQkczwe1qLefgmCUgdBa8ohE9lKHWizruLO9Q1LDeRCOEIDYOvlWCcx7gwHef3AfxM+0VJIHMZGGnUglWbel89NhUmWxZCeqCkatDttFywvzyObLXECrNxss2ShqnOdYEFBdKhcRDAcoakncvHmTMzOWLxQaNRn6wI+Oj/Dh/fsQk3H24JZyOTjTMVwzwPFhEzdvbSCfS+Pehx/i4sV11Gor0NT0X/J6UzGfLW+CwAGJ7d1CqEVzu+6MPCTUJNspKbtiF0hAGjlJmTTnRWAJYawPYXsmTxkkycCxTTh2gJiQ4vGvhNpUdBtOO/BgYTyewrd1yM4ESZLZBOBv/uIPANt/8mu/HPSaPVQLZbz2+mtIUGsq2U4g8iCab/z7/4Cl1Qo2Ni6wKZjSQRq1QKZmSt1N1+IhEuOpAao8U7VwThGxND+HjmFh6vtYXVlGJqkihgRO2ic43tkFDBNX11Zx5/p1iNQtxZ0toWZIB5VuRK/XxYOnm9DSKZx2R1BzaV4smjVbnqsgm4gjMEzYxhgyMRfqkaaOEcNCTlYpz+ICBM1yCEEprMiGVpiohfF5dxal7fT84eSrEGhDSxUnGaEn0bTxyb2nMEYWHFvH3OIKUpqK+r0nSLo+Jr6Ng26HpQM5EKEmkhyIyOKzXpvDgPSr+QKyErX1aZi7vorqxiIEJZpbELIPej5KbQlw2a4y6wCLHAJRkYsZDM9Hfe6RjUA09OpGLbjPZ+OybsvpJt3zULs772yICi/R7AS+xtmkMjJ8k88zZN0ReJ+B8iyFO+96IOCma9DAF8fz+fDC87jD8PCwDpHYfjYHh6w1cQ2ZZAKphMZ98koshq29A7x7/z60fJaN5QvzYUffw90t6NTBo5vQTB/e1GRfKAHs3RevQ8uq6I8m2N+qo98fUysadxxRUKW03Lds5FJJtjdRQcp2A+xu7cJ1AuRzeaxfuojVWg2BbXIn4LPtXfRGE7i0R2QZuVyO6w3Un0/T3ej1UkcSV8UVEZIm8YQsBWHWQtYmicb7xRSem6BIIhdOaRhM97SB4WkDL1+/gS+/9jokotgzdhqBZdTlx8N8ZqBKz0X/n3eRRF2DpO9SkI6sX5FNkIOFTANqPD67VCd59+GnyOXyoe5JLg9Vg5qIY4Hmf3geTjttnpNAvlJa91Gri5gkorq8BAhUt+mzN5c6Pakll8d9ej4qmoor8/NYX1nlWcTU3EpZBK0zp+88SMbBO/c+wO5JnaeIrS4ucDBOqzn0u0Nmkdc2ruD+J/Qai7iyfgOxWGIWVML9OxgMwnm0FDCoy1T04ZIVb+Ylpn1ELJbmKRDARhkIvTeyktH+JFcTBB+Go7NdLJp9EDoSAshCHMVcmbMfGk1p+VPo9ojlS3PUgxZYSHJWKOBv/uI//iyz/fV/+POBMTJw9dIVbGxs8LSsEJCARruNP/3jb2Ht4jwy+SSypSrUdAq65cMiMOyTTYIsPTJHQxp5aJkmMqIERQgQz+TRGI+RzSWxMFdl0z/pJUf7h2gdHuPF6xu4s0EePNKIwxfJ1myK6l7IcPePDnHSamLq+Bh7PkSFep59JLIJ7jVPiRKGzWP4VFGMxTEh5mY7yEoxbrKoFooolQp/qUU2bDkl4A0HsbDm+HxnhyyBq47Rhg/ZAhWkjKmF995+yB1NqiKgWFtAkiSVBzvIBQIG9hRdx8RJvYFCIgtBVLi3nFjRhfkqW9WPRn18+Yufx8cffIjrVzawfGsNiUqW0x+OxLwAJP6TBWjWtTWbP8ssdaZBs3VrBqhRenm+WHbmQJhpuJGUEPlsz8sSzKDCStysqyasmEd2owhs6ZBHlfGzAtrMsXDGxM5JD/QYAnLSKGk2QjQgPTKfE8BSECQLHk8s41SXh+eGtR5BwNsf3MPWyTHS1QrSmSw3PdC0N1dT0Bj1YHaHEPtTZGNJnLabyNfmcOvOFQSKg1arj259iGa9hZEz5eBHe4z2KQ2PISvh0uICV9Tp2o16G7s7B/zctC/Wlhbwpde+gLlSDk+3d/Dx/Yd4trePiWEjpsZRKBUw7A+QTCeRoyFDKSq2cq8LtLRGhXIUs1nekzRFLpZKQKcOME2FSKP8aEaq67H0RSMjB/UT/Fd/9T/H/HyJ92YkAUVZSgSkURClFDoKxGeZCgHxTHfn+3i2X567R2g9iNnaQYAPHtzHyXjIXmHSWOeKJT6LqVwOsqqgz+6QNk6bjdmgKB+B5XKGQs1Cw4nJIxXJbZRQFVy+QE4biYcKzeWyuHmFxlyqXMiaNTlCpvdPPIbPYYCnu9t46949jPQp1laWoCkSCukSNEXDd7/7bVy7fp1nZFBzwcbGLe4Ao3tBs1So+D0a05Abh5tSyAFEH2zgBS53yBFB49m3NnlwBaTiqdD2OJtGR+SBpAQeCmTrsFwDtk/zK8I5JyQ/2KYPMVCQpfkIZAGlgUqCgf6kjW6nBX86QkJ0oTGWENj+AGb7G7/284Frurh17RZPyRK42k0ptIj+sIvvfPstzC8V2GqTzJWZZXqBCJOmJk2n/EboBo4HI+7wosV9trkF2fP4kw3GpJ1mZKwuLkLLpOGaNrsSDrf38NK1DdzduDIrsMyq2HTgCFhmk6ZIzz1tnGJr/wgNqv63OlhYqSGZTyCbSqKSzsAdUQufCzGZQs+y2D6i+gIPD7916TIz2yi60yaldINu9PPJWWGzbAius08f+P6iAsMvjaSz8ea3PsK0N0Ixn0J+fh7pVAK9h/so0bAecwQrEcPO9g5KiVw4as71eDpatZBDKZfBR0+e4vWvvIpH209QQQrXX9xAZWOZ5wWQHYkNQNSfTQBPzHY2//S5BBc2MESugbO08ayLLAyqUbfX+cr0+cIYF8tmFqIIZM8/NiqC0fXZijZjsuGQ69AlEckaDAazQMCD0aPiHLeAhswhPPihJkyZC4EvT2ni7jgKLuF74uEeZ/oi8Gdvfg9d00Bmbo5/Tq3ZIlU6E6EBv33UgNcdYbFcxeHREWrXNzBXK0FQfDQbbYimAHdqYmt/iyUpBjjaZ44DS9d59izZ0JYWlzEd6Xj86CnqdRqhR5KTg7lKCV/74hdw4/p1dHsDPHj0BO++fw+Ndo+zPbJFEUkhpktpOUkKibSGdCGF8WTEoCRB5EJuvlxGX59gNJ2GmZLtcIFHFSXUckX4ozHLIj/+5R+ZTQELJS2qttP9pa9wjm1YxGStNuxF5J9FNsDne/u5HZAjPc2JmdnFaJ1aoyH+9M2/gKvKWJib44H3cZp6pao8dY0yhWa3i5PTOtrdDtczSpnQ0UHjTD2ZZkB00Gh1Qv/sxTWUUhloUmj3opGWuTydA2LgNNI04GuTtZP2AA+YEQR0+z38ybe/jXqziYXFBW7jXZpb4ulff/RHf4BEOovFhTUIvojl5QuIxeKc+VFrN90DyqipzkEbiRpc+oMeywj04QMsXXhUi0nx41zb40+AYHfPLGOjs01yAn0Kg+nq3IpLe40bIQiOqIHCpRqhgrga57Uw/Qma/WNMhn0ojgVNcBBjG6v4g8H2f/65vxukYgl84fOvIZfP8mLQwlHkMMwJ3nv/YxjeFL6mIFdZgJrQuEJKzgPaJPFkgg3jlK7QsGTqIf/ow3tYqtWQTWXRnExx4VIVpXgWyWKG58dOpzY2H27i2toKAy7bl6hARso1HUQ+COGglCiSk+b3vY8e4NHTHaytr2HhUo2p/EKpAslzuANIolZOIcBpq4NCMg3RsPHi1as8zCZMiUP/KgEtfYUfIUNDOkIb09n0rGgO2+zTCSjVplSRNsV0auHbf/YeWgfHuHxpCYWFGmvGnU+2MR9LYGTrMBIytp5uoZYtMzgTe+iORijmMri8UsPbnzxC9eIcCrU8ppttVJZLWP/CHaj5JN9/Si9pILtAgMazDMJPdogsX39Jg5tZsc47Dr6/UBJJDt+vu0bTpmgzMiOOxtBFDRE8fT4cPH3eghYxqAiYo3kJ568ftflGFjK2l9HYxVkBjt5T2DkVMnX6n1gIr0I0dNxzeSD87/zu72GR2jmpd567+lzEybOaSvFA78OdfQRTE1fWLvJQ6r4icNMCzWE+OT5CEhLWaoto99p4svmM+9h59sIMrMjne+PGDSwvL6N90sTJYZ1bQ3tkGZs1ZxSzKXzliz+CL7z8IhMBmlL1+3/4pzhptbkVXVRoPkhYRCtXSqjMFVCs5NhiRs0cpVKR76UaT3DL8ubWFrRkgovDNCN6Mhihmsni0nwNgWnhc3fvsLZL8xLCFDecPUD3JpJ3oiwmyijOGk5m2m20PhDout4AACAASURBVOzJFUgaUDmN57kuNLoLIj56+gQfP36IfD6HixfWOBOcDMfIZbM84L9BU9GOjtA8OeH5E9evbmB9eQ3f+L3fQ3VtGS58HB8cc8Hy7o1rSJL9KxbnATTUPFIuFXjvkMxI7590arK7kV+Y7GHcUCOIrJl/9PF9vPP++0jlMqjVqnjh1gtc5H7/g3ewXz/F8tIlLM0tI6bEea4EWfPIF0tWQvJOJ2hEKxV1hQD9EYEtSQrKbIA6zfiVkMvkcXrahEbe+FyeW59JRqCxjZx90Yxaz6JpCeGgHvqcDpfqEgEDLHlyqYmCWHl33MDp4IjlqJhrIw4XCmfAGv7WL/zKZ2WE//av/5fBS3dfwhuvvwZRJnpBZmmq1vpcdbt//yk29zfZGlWYW0Iqk2RNjY4JbSIaUEEzDEjjoWaDT+7dQ0qRefQhFSVaEx21ahp31zZg+zR/NAHd9HF63EQuFsMXbl/nogJogIlvwydw4WlX0dBpst/SpxQEePjsCH/4J38OKS7h2svXYNg6aqU5JFIaFDdMv3uTMQO3PTZQy5dQy+eZcVCnDovmfugTpa9woHKo3bJ3MQgnY3H6ega+M2gJSPuUMBiM8M3/8CaOnu7gpRevobyyjGw+jea9bcyLGsaOATMh47R+gmoqj8lEhxBTsb1/yFP9b26s4d2HzxDPqbjz8jU4h1PYsovq+jLmLi1BUGYfq0LxgNkk93+dadnnU8ZIDqBDdNYB9n0TwiKmc6bbcQ/9zKY1016j5oXvlyCiQlqkFdKdiNjA+cLN+U4zep6ooy1quqD5rlSkoO4x0kvZT0raYNiNysGVHktklTVzCm4+NZmAGdMffevbmL98CZ4scQVf7w1QyGa4Gr23f4i97T3QB4fduX4Do34f7x/tYGFxBfNLi9jZfYZaLoUrq6v49NFDaHISmSLN43gL44keuhSo4WJtjcdwbj3ehDue8qc0dAcDniZGzQ7pXBHpmICvvvEqXrh1jW/g1t4xfvt3/j2Ojlr08WR80BPxOErlPJbXFlGs5nnIEHWpUUCmfU6AmS9XmMkNhyMks1m0ez2eHNbYP0RalPHKnTu4ffs2e8l5QibAdQqyd1GhlqdyzeZnRGtDf54HYd7H5+QdKm7HFPqUEgIOB8ZoAt1y8I0//iMEMQkvXbvJzoNWu8lMnRwJ9U6bRyke7+6zZe32ndt4/fOvonVUx3feegu1qxd5DKtgueybL6ZT0OIxdPtDXL5yhclbNp4ALaw+MeGQLYpsXSQpmDamNBqSdGsKQqrGuut33nwLjW4bcwtVvPHq69AkCe1uE2++8wFy2SpuXrnJYEuvkfzPhkEuhCC0xfGkvFCrHetjlnJUjext9MkuBMgm69KKGON5Fcl4guUFIpYZas4aj+D4DiYG/S4Ni5IgBkTOqJAX1k0oe6cOPsoS+pMWBmabG100mp8LFzLnpXn87V/6hc+C7S/8nb8TfP1rP8GaVfiZaTOtkkVkBx98+gnuPX4My/cxv7iEuYUaFKbm4dAM0q3ogAyHYxzs7fNHbCxkVciBgM7YxGnfxs2bl1CKq6gUUvyiSaerdztcxXv1xouYpzRfnOmos5cYDlgJWU7Iknzopofvfu99vP3eB/j8l16HS10USoBaqUrozP63CX0wpOlwF5lvGLh7dQNLtUWWKhyP5qmS9kIsmk5H6K+M0q+o9M/WILKL0Md0+Q5HREGgIRo+dvYO8c0/eJMN6XdeuI50NY9qvoSDDx8j49NkIh9aLoUeTZMyR5AtBXIqjk93dtnC9PLNdWxt7+BZr4+f/qkvQhgYyGtpDAIThWuLyJbzPN+BB33zJzrMJAFyE8wq1GeM5pzGSn5IrkbPCmJn+t2s4SE6eFGxL3IeRHNTI0kgsnhFbDVKVyPmHLEo+v5ZAY5Y67nxjzwvdCYDRLojP/5MYw51Lf48stmHThK7iDrSoo/eoec6OjzF9x58Sn4szC/MISlK3ECTTVJV2cezzT2cHjSQUCW8/NJdtDpDfOuTT7B85SKK5RI6zQYymRQ7RganTTSNKfLpLEa9IWcfFKgofaSxiLlMFru7u+wmyOcLzFLpY1hC6xV5WmVcWl3Bz/x/dL0Hd5xZlhwYmUiLBDLhvSFAzyJZrCqWbV9t1N0jdY/MzI6ko909krZlRtLMSDurnSOt/sj+gV2dM7tje9qX92TRO5AECO/Te7sn4r6XQE/XYg6H1SCQ+eX3vXffvXHjRnz/W5ibGFZX+tnaNn7887ew8mxdwbsnzBI5jKuvXMbIeL8wRmZdpPNpSq8niFhvXNnUkweP0JvqR4iNIyldZbB+7xESCOH7P/gtde9dl1Z0RVa8vM8SWiFF0B1ODDQ6rKg+xSENPWRmwPQ+YzYMUKyeSnP8vGxycdptY2cDf/XjH0vK9MXLV6QVu7u7LyEoFlLr65vIpDOYGp/A81euYGFhHolEDO998B6aAfpwVbH8+Cmmx8f1h3xdWtlcuPicDh1+Rl4br4HBkc/Tj3NrzLVtRpZkU/gm7fb+Hj785FOMDg7h5Zde0Gemc8fS0jJKxQbOnb2M/qRBANRUkUyoM3IUS4MTo8UcmkGqmNHVgomIvQcbkdSdJbzJapzvn+pPIRaOIKQpspZYBumCQRDaC23mttTNNeNTg2CoQtbBfn4XuUoGwXoVvY0KIsEO2kEaIAzi9/+P//03g+0v/p8/7UxPTqoLJwKamyiS/mi9gfc+/Rh3l5bQCARx8uwZjVyWq/QsiqKvP6mubDqd0QKgKpImpZolJGMJ7GSKeLi6j8WTM7hy5iRiobZScw4OsLvJgYLT0ydw/uSiUzmyQM+S2Qdbpj4s9+mY2gmEkc7k8Ytfvo3DfAbPvfQ8cpU8JojlkT9KgFvq+RVk9g7QyBfw6qWLeO7cBWMf8HWJb8l1wDikMtgjBcXpu3KdenyS9BDx9DosR+hM2sKNm/fx/i8/QaBWwUsvXUIkGcXE8ChWPrmLJOXIg0HEqV7W7uBgZw293DqJOO49W9Uh8+rzF7C3f4CPHj/Gd7/zOpLNEAjjHJRyKIc7mLt0EiNjQ4gQTuHD1sTRMQUvTlc5rQPLAu2Z+iDpGydqaDk6kKEiLuN0/E2vw+CzTx+cj7Md/LQZF7NR4ezLB1z99zG80Adgla0u8/ImlIJvnKQjyzUxIQjh8OLcPL+yb4k9Gx7MsvP23Yf46O59nHyRsp9RdKg3wOxwcEjaoZ9fuyOdWzayXnzxCj76+Doe7W3j/NUXVNoHWk05BrD9VjnMYiefRTI1qM339PFTtBtNYbZs0HE0eGNjU5Na7JbTvJOflTYxTbo5MGtpt/D116/i2197Q7P+pIKRD37j1m1cv34L27uHGhE/sTiHS1cuINprnmvkozOIcyKNgZefJZvJ4vGDJYxOjCM5Miin5vpBFpXdA8wsLuBb3/ymPWut6RIidIAOhURV45w/s0E9e8dG4bV6vm23WUnYQYpUbBZF9b7supOZ8OHHH+Lzmzdw9uxp9EVMl8D83gaRSPSrMUaK1tjIGFIDA05juYkPPvpQ8OH9R0vipy7Oz6NZq6K/NyGvPs9U4e9ycIJYra+SSIVj0LPqh6aMMafXy8AbkfjQZ59/jtHhESzMzXGFoNlqY2trD4VCDQsnzjnjUdP/4Pri/fFNdopDkbbVEwug3qmLz2sOKg1dB+ETqqrFor3SRh5IDZo6W5D4b0OjvQfZfWXFfP1wTwTVcsPEyFt04Y6q0iGctZ/bUYMsQAEaav1yK4aTnGHFv/uvXxBs777/bscYCMTNmi7YsgShkVoNb733Hp6sryOUSOC5K88jQUsOqpGnKCASMJuKWlXuojRJZAbQ225gdGAQ2XIT1x+sYmFxWqITM5PDaDer6A9FRKHaS2ekDfDqSy8puHCjKeQ7jqbPwkRF4veV3UFjlZ9ev45wIi6fKWaSjJz5YhEtZoKBIB4/eCyVpSsnF/H6yy/L84iBSw+HrAbrFDgL7yOdVk/7UhBTgGaQ51hjD/LZJt5/7wYe319Cs5jH1auX0BOFPuv2nRVEGozUYaTGh1AlHzi3j3i7V0Twpa0tFMsVfOnqC5o8e/vWLXzljSuYiCYQpRsogNXdPSTnRzF3YQYDyT5NXPGzUIZR2Sw1Z52RYjfo+fFYx0/mM1EAlWebNaVU+isTtakvn/16ela32eaaaj54++cgvPVYULfZczOtdISBLtuDpW6Xh+vhIGfFzcDa1WBggHWfSfit+6NMOEp7k6CGRt778DNslMqYPncG9UoREfo8VSsYHp1QlvjuL99FOVvClUuXdC1vvf0BemfHcP6lK8iX8hK64fALx0Uj9RY++vwGTl04j3BvDJtra1h7/FTkdjIRGJBYypLyxIyMmCmHFe7evYvCoU1NksI3NT6Ef/wPf4CTs3PyyeoEmpoUfLa6gWuf38ajxysoV6rqoJ+9dFL3g8GWimbErWm3JFZHvYZHd+6JGTE+NyWOe6TVRqRBm6AkXn/9dWWH3FsMsLxfzLbZLKMrLeUQ+SwMdrEGZff+ixJhiQP3FIVsCA9SFIrvy8Pmr3/8VwowlJEcHRrB1CR1IOJdDo6CTYSuvGGjbUl0pYFPPv1YEBcPmJmpacmYjg0Pg0mbZ8t4XuuvJTIahY6aQL8T0pEhZZ1Ze1Cc5K3dXdy4cwcn5xcwMT6mrhTXYb5QERYaDvWZU4Ocssta67w+/75MEGlvE6YVVa1g1uVyuaBIe0twgpwqevvRqDbQ10uDzl6tS8II1UYF+VJOWTFjQYTuD00gHDQHDSYIXLY8SA5yO8iX9xGsVZAgITYYRiAyhFY7jH/3X/74NzPb+x++22HZLNUpbiKudscz5U344ONPsLK5qZHbudMnVQ7Mzc5K+JoLM53LiOzPWe7DA4qC1zAai2FuckpCIL/6+Daeu3gWY8RN2xUMJRPolMpIROPIFYpIF4p445XXNL6p4QZiT5qUMgqSCk4PLSgLor5pUBYpS0+fIlsuITzYL5uPXUITfAChMNL7aRxs7uLKiRP4+pffkFU5P513F5CNtvPFssY+hTgIlts4JP+flHzUMeQYILC1kceNz5awtb6KRrmIqckhjI4nRZdJr+yjU6HvUS+GZ8elLtUoZTESHZIQy7P9QxkGvnrlsviNb1+/gSsXT2N+YAC94V41w9a29tAIt3HhjQvoGyX+1St5N0IaXR2CYzKKPrD6jNJnkUZTMwlG/h8/FxWyLJuw8uh48+Q4VvtFGa7/dx90fRZ9HM7QZJLjA/vmWBeScIFAQV7DEJbNemaEn1Kzk8BBKMLXW/jVux+ib2YOuXYT5XwWs4MpFDKHSA2O6N785K9+guH+JJ47/xxu3LyLpScruPi1lzF1akGddHbIqUeQIvUnm8fNO/fRjgQxPDku+cb7N25jf3cPo6M2qy+eN+fbe+PKivo5MFOvYuXRug4AHhiNahnf/eZX8Z2vflWTgbynZFbUGnUcpvO49/AxVlbWFBTOXTyj7I5rendnV0GXAe3kyZNyGmHZzVl9NnsCQWvo0DZ9fGQKZ8+eFZbIjc2AbPzXiMaXmaUyEBIGY5VCCCCRoGRjVQcyp83UKFXH3rI6VnH0HuP9Z9Pr3XfflWsuhaeo7sWKQs4gTojciI8cDotJXIdN8FyGOgW3kM4VtH9PUEint1fCQpr8otMDM2cXsv168r0DBlTSRD32z2vifeK+Y9B8sryM3YMDnFo4qbFnJhrMSisVWvQk5ZYg7RVRHkMatLIs3vjfaiIHO6i0OANAlkhYB5xYLIQYy1VVtf29KWHY0VAM8UhchxIhI+K1pTrxbAoTcdIsinikD5UiheLpT2Z28jxEDrLbKJb30UNzBI5i90QRioyh2e7Bv/2TP/rNYHvvw3c62hQKRfalzUjnzVoNn352HdsHBxidm0M7avSfuZlZVJstrNLeJACpa1FCMZ/NSt/g1MQkentCqLQC+Nl717F4ak4yd7nsnhoc2b0dBKo1YSkHuTy+9Prr6KXKurML4YIWpqeb5EpXiWEbLsu5Kv5foVzBw6ePkW/UMD41i2ypiO39HcNmm0E8ubeES9Pz+NabX8ZAijqg5MuyRKUtCTMBE+AW99PRkTwVRA9NkIYSYDm2Lj/axObqviafmIPnC/u4cGFeSvRby3tIBHsxnBzA4MwYcpUKmqUMZvonNX2zsnOAdLmIU/NziMd78atPruPCuRM4MzGORrEhOlK53kK2kMPg/AAuffVFLRTpk/JKHP/VPx9tJJfF+qDmswWd8jozeVBwM5regZTFOCXGIQY3iusnvfym8EG4G3Rd91vVhXyvrBHUlXV0jr2ehsZN1PUhc3ixx3Y9o0HVxTHBGx90/edR1i5NhgZ+/PNfYebiJdxefoJoALgwP4+11WUMD4+iB1H84ic/xbmFBYyPTOCza7fE+pi/eh7j8zOCA5qVqoJBbySCZ/ceSqVuh/qraElCcHdzB/du35OTCC3rKbGpib92S72JeCwiYaZaOYAH9x8gGmYZXsHk6BD+6T/6+5gcGlKVVK2VpKNAXQM2VKg1wPFxlvsMfAx4zOiYeTLwDg4OSpimo+ZvSx3tYiGHx8uPcVBIIxqI4dKli5ifnTdHYjeG7fFPJgoSpnGOuwxADMRsUivbC0W0xmUC6WADfp/BiV/Xrl2TrsSlS88JLvH3vstocBRIrpMojRRdBnq4t40nS0tYXl7F4qlTUjubmOCEKJXR6PEV0me0AQpbRb5E57XyQGBl52mFYka0aRHUq5N2Z3dHdDg2spjRU0OhWCgLrolGU+BwHqECq55CSCZTeg9i2qzc5FrRA+QrGTRQl3iRZbcBMQ50aAVCiEcT4DQZA21MwTaMcqWIQimPWruCXClj4789dN4eRS5dFNzEeCSVtUAH6ewu8rkdhFpVxAPM2tmkG5Vmw7/8T7//RcH2rY7oEsL1PP1JdwjVZgM3P7+pwBEbHsJeMYdZmrANDePJ2hoODg4kuMwSnSl9iZzCZB96aQ/O0qNvAG9/egexRAhfee0N6T3y4e3ubCCztYXR5CAO0lm88cYbKvdouayNKPM6aybYprSRT8IIknlzmCVvILOXZ+vriPan0JtK4f7SPeSKWfTGU3h47zHGov34/ne+htHhlCaVAgGWHJwiokqQfV5xhX1a5UTU7G6w9CbBLoBCuoK1J+tI7+7b6RgKYi+9gYWFCWQyhyhmW+ipBTGS6MfI/ASytP7Y28SpsQWJZy/v7KPQrCOV6FO29OmDx7h4bhHnZiawt54WkN+m3mmoB5uHm3jjO1/B9KlJbXpfYvugejwz7TauXCHP/80NJvUuZbDGwPCHKbNFy4CtMcis1/M3fYA9/reyVSdOI9zWuUB0f6bbUDWu5/HAqf8+itrdaTZ+v7upPZ/W4bx+ko3VFUdc//rnP8foqVN4vLmGyaFhDPclNRJO/dhyvoqDzW28/tLz2N85wP1HK9jPpnHi1ecRH0xidGhYojPsI5DeVTrMKGvkUcT7nSnmRQH75MPPEKwHEOmLyDqJ4+dUfKJqFP2zEn1xDI/O4NpHn2nMk+uPScXf+863cPXyc6I9NamZKmohx3C5znh/TSfBi5yoAdMwSEelb4DyJdZoFG7XgcSrP/zkI+zt7uPsmTN44cqL6orzvnDdkjlB8RgGcRloOjcNBnpCBAwofE7WeHI8UgWtsKbYiMkyuL/11lsYHR3D3MxUN8E6PkXom5VkjjCocTnxPYqZQ9y6cUMDTafOnMPM/KwgFyUDztPLVMps3Xq2hEaKXeA1nrsplsm+RoeCy9JbHelJaHy2h9VnQI1HbkNltaW6DszhoRHh62r+RaPK2n2jrdYoo9Qqq3nO11CwBV+XGgplBduBPgpDkYpKKlpUh0ReTst5FKqUSC1bpU91sMQQspkSkn19Un5TFlwt4fBwE7VyBqF2Q0pf4RCHWFLoCcXxoz/+gy8OtrYwvNeVZXoMePV2Czeu35Q3fLvXxEDOnjtLdhhu3Lsr4Ybx8XGxFnhixCIhNGp1DPf1YpCNst4+3FxakzUFA/TIUD8ohVSqFbD68AECJbp6RvGVr39N5GWWE2qMMdi6EU9Rndw5wGuSGR7pWpxTp+QbraErDTxd20S4P4FYfwTPnj1FsdTA9tYhAqU6/u733sTEKPl+tCkhp5TltImuMCixnHCi+K4hYVm+GlSdhma0nz3c0iBDq1rW0EcdLaxuPsbQiImNjI8tYOXeCpKBEObOLSJXKSN/uIP51KTkH5d30+jEwgLouRgzjQ7GBvpx6dQsttcO0KG4ciKBg2IB84sLSOf28I3f/gYCccIaNujhcSlPu+pWIV1BaMsiDEYwC2gueu+aq9voTP88CZ7f62Kz7nWON948K4E/Z/ih8aC7MIQbZxbMcSzYHg/Yx4OrBhycAaEqFVUW7lB1v6TPoIyvjV++9x4CqSTIfBxNJhFsAs82N9HTaaNabOJrr72G/OE2Ht59hHYgikfLTxGYGsTM4gl10aeGzNUjX6QgPLC/u4l+OnGkkljb2UK6Usa92w8xOzCJp5srwmXJtwoyq+2NKdhyraRGJlHKFrCxso4asb5EHHOTo/jdH/492RwxC5c8Ypjdb9vcUrZiaLauo+6ZmkONhihcRogJqsRnFUn7GbpK7G3v4mc/+wkWFxcVbAUVNHlINvVa/DnuG874M+DymcpOhnhsparMVv9dY7ZnzUoqkhGy0O9GI+p7qLPu7JN8UOTekiW3hUarcpn4uFK8XMjib/76L5HsH8DLr74qLYXjMBQHiPi6pUKhOzjEfyfUyOuxe1CWwwEDuapZDcGY3qzcRGT3xIGEKPLFnGCTQCCEaDSJWo1OC6yerEHIvcfPSyEqNcGbTeQreSDSQk/M9gFlETUdRmiPTiftAHojfUj1DYo3y4yVQbhaLSNbzKLaKhMY0oHbqgN9iUEE2iEM9A8I++Vap6tDOrONajGNaKeFaIgNvjhanT40WwH8wX/7k98Mtnc/+FVH2ZFX99c9dthmq4MHTx5jid5LkTCq7ab4iPlCVpM0o2OjyhBE2+FJFQhIQJw3IcYHFA4rwyOfbW9zEyOjA0rZ+cGfPXuG1dsPcPH0Gbz8xisiO7P2FXdU0n3m+eOFgI9DQD57UmDWidpBoVzH6ua2/Ozl69Rp4tnyCtpV4Iff/zsYHR40F1JH0OfvUM7RFpkNN9jntkzaaiCyF4LYXT1Aenlb1CrKtoUY8Ht6cO3GZ+AOPnfxPHK5MtafrCMWCOLCc2dljFnttDCUJx2tgfWDA/Qwq3DZOili3Dzn5heR29mXI0WIJdZhFqcvnUMg1sHc4hSmzswZCd3qre5kFjNeXqt19o8YCT574OYQN5DOotIM1jBsF5PzGbEfl7QFb5i5BeUjC3OfoRzPqD0G19VMcNvT48f+Z/1G9PxgiYR4URwPJxybfPKuEaxqyFH95N59pKlTHAmKv40mcO/hE5TzJbxx5YoO0c9ufIZYTwSjIxP42TvvIt3Twguvv47xsQnMDg+j06zL+I9W2pT3p3TjmVOnsLq6ik255+7h7NwCPv7kM+kbIxKUywgNRnm99JfqpQ7uQQaFdBHDLJspor+3g+9+5cuYnyBOZwM4dnCb04b9zXLa614wKNadLb1ln2qU1WwKygwfo9r49+/e0b8vLCwcKyLc/g0aJiu4xkBulOhE4pqh/L41nmwcne9B9oCGeRjcONRR53Uc2Sm5h66/xCZRtWuBmiaUXE9sLFMN7K/+/M+xePoUrrz4gprjngHB3zW9CMvA+fM6pMOED/ocpl8XjEAc1pS/jEFhVZv5hKnpR+ZjxAwMWJlVq6SHUSyKwjGkV3EE3PvlWVVA3LpYK1pzKwxZEll1xwOtpmtVJYAepOIDym4TsYQCMifHipW8/pBryyYbhcF58PRGBxBqcZgrLAyXB1munMPB3hoahV1xgSkuz8OPdl/1Vg/+8L/9ty/ObP0G9Q/Gg9vUitzc28XNBw8UNOvUi4xG5EE2NjaBSJQnMfl0ITVguE8HUxwgAILMGgMB7GazmBgdB9tTuWxGVAs2iKh5sHzrHl46fwEvv/YyWYOqpCwoWPnJDeeDbFccRuO8TrnL05AcbsiR3YN0Rtqb+4eHuvmRYBTfefPrSPaZ2RwDLju5XHR+ikj0Lz5s71TgaP+8W6VcCY9uPAIqLdHWmO3w70a7jfc+eh+9yRguXLyI1bUtHO4dSrbv3NnTSOfSCERCCK/nUGsDq5TqS/WjFYSoNYfpDCr1GmZGxtFTqYtms8eJpWYbJ88sYuHULCqo4sLLl0DFeTIpungRuco0seN9dqOXPuAqALuqwJeZdEo2NoM3lrTSVoePU/0/mp/vFv5HneVjeDGfj2lL2Ljz34Yx/L8fvx7/PZ9xdRtjXeqOw3A9hU3mk/R9auPa/UfYr1XEreyhg2m1iWuf30GrWsE/+53fwe72Op6tPcPC3AlMT83iv//ZX2A1n8ZzV69ianoGkwMDiJL/2GrIA4sjpJ988jHOnzuLfC4vOGxjbROXTp7F6to6nm1tiuTfP5DC8PAg+voTKhkn5+ZQy5Vx+8YdBCIxTExOYpx4ZSqJly+dV2BiqS7eskwErVpU0egEjVhl+HKaAEI0TCtxCwS8JyLmU1+2VkMhn1U1463Lj7B0DhORwkXxbD9y3hE+TFlRT7vzk5IaMqdWbzxuzdJG3abRvCqb47H/ek+AUJQZLPLz8MBhtcOMvF6p4qc//hu89sbroqzxMGd5zs/F58tgawdIVVk29xyzeF4Pv0durLJQGP2Nv29qZd6aifeD2r1sObU1FESUpVZrSLqx0SQjo0+DCMTFmZUy889mMlIh5ORXMBJATzSIaDwiCIzPgdfHz64kohPE6MCYBlyoiSAWVLuJ/fQecsWMBIT4fMjvJaU1EUkhGuxHPMppNDsgKLiTPlhHp3KIqFfBU/SKIhhO4N//ly8Y8+qvUAAAIABJREFUarj34Vsd3kgZCDpMRZNWnOoJhKTsdevBQzzdWFcD6jCXxeT0JKZnZnSRkosT36+txcLpED5ICmvw54u1uoYKJgdTqJYJjFPEpoVnmxvYeMiR1gF8+zvfQpSnglODUajtmiFaBOZ7WYPGJmP4kFRWs3uqbNScRTltxkB47cZNbO/sYn52TpY2UXYlnaMtDwZ+QtK6DGh3mYc7ixTsST2il9K9J6gcluTcyRFGYsaDw0NSOLr/6CHmT84Lay4UOe5HhkYGqf4+YXP9Q4PorBzILeDZ9hYSQ4NSwSc/maIkB5ksRvpS6EcPMoU8MsSMCiVMz0zg6pWLqMXbGJgawtTctARNLF6aQovBLcYq8LCBsnzvJ8YhDqcUxiBgmarTffDjsMzGNIpsAyQeEzY6lw0deAjgePD0gdlLQHYhBWeTw1LueLbNn2f2onI2Fuv+G1/bB26fTSuzcvqrRJo/vX0H+Tb1UQc0ZUVJxidP13Bichxf+9JreProgdgi58+dQyo1hF+9+x4+f7qCxUvPITU4iKmhQaRiEVoCCqoiTH/9xudIJkwO8da9u3j6ZBlXL1zG+OQE/t+//Cs0mQn292F4bAgDg/2oNSpYOHkGfdEYbt24g43tfTUeR1JJsUueW5hVRibBHWGczj/O7yeXLXLD+wyfzRwGDSYoDFb8Xd4brlEeklU6j/jM0z0P3hsdWA43tHtshyYFnni/fDDXaC5lBB2XXIR/DWfUDR8+9uWflfm4GYRnAjhGE5TTsRpebclFvvvOO/jGm2+a666zb2IQZUOXwww6XNsGbXDtGTeV2bfpTZPRxEOeB4AxWKhMRiZGTNfIP+xrcF/l8wVlvOTOl0r0rgsglaRKWxTlUqWLF/PAyhVyaLRrgmcivREddLyX/JIetEQOuIcCmByZRqQnLt1pwaDNGnYPttEKUMyGjChybptidyQiA/JCi4SCymzrNLwtsE+zg2A9J36tKRbyxSMIxwbw+3/yBcGWMIIFWWYpZrEhqhHPnk4AtWYDj548wb2lx9hOH+Awn5VX0Pz8nG7gyDAtdAxrkWwarSeqFexubCEvSTliWzOYHRlGKNhGMV9BhqyBzCG2Hy8jVG3gt3/4A6TYjVQm2+mS37W4/IN22J7H93jj+G98qCQ9c9yLUx18uOzUrm/t4MHDRzh1ahEToyPaDBy3pQVN0HkU+RzOabooe/SlNB/+9to2Mivb6CfwLXubupouFNG48+AeSvUqTp45haWlx+oMk5Xx5MljYUqkyswunkT5wToO8zms7W5jeHwMPdEI4pzQQRBrW9sa/qBCWb5cUGbNzmu7UcHX33gNoZEYOr09mD+9gJ6oEwCntoDtgm4D0d8Tv8n1vx2NyePxCrSWYmmBMyDyoOLG6tY7xzagoBz3Ol37cldJeHbB385qj4+HehjBH44+2PpZfx/YfbD1I8RW2bjqpt3BzQf3USTuHIrg8CCN7GEOmVwBLz53DtFwEMXcISbGRnH6zGk921u37+AXn32Ok89flora7Nioegj98RhS8T4UqjW89/4HIsyzv7C8tirLlTdf+RJef+MV/Omf/QXuPFhCtC8hm/SJqVEi3xKrnxqbwLOVVdy68wDlSk2NscvnzuJrL1/BQGqg66zBvcPM0O8nfibZMrmNT6yaDSLSsESkdxCCdz+2zjpbZwbn+HujA5MNUHFfyUU2d2QGQWoRkGJmzSUo6eF61uRTjzWPPIwgTTvn6+cpAzw4bYrP7NlpU2TZj72nTQQGsLa8gsePH+KVV18T1OczWmbhVNvyWiZ+jRGj98pl/Jz5Qg518mwJDakCs4EDxhJZjTtxGAu2ZlVE7YlioWT3nGpkFLqJcjKN/Y+6pr8YWDlsReoWRctjCQ4qMOjbZKoPumy6kqI1OjSBeCSh6oJZbZYeiYU0AmEjfPIZMK5UyiUM9U8gER1EoEP934QkH9OZXZQLuwg1S4i4CoZjwoEgJwgH8ft/8gUwgmG2Fmi1QdQOMKzGyr8Onq2tStx3bXsb5VYDEzNTEn1gc4x/CCMQxCYO2ZdI4DBzgPTeAZrEXEMhzE9O4/TMNILUiGwAG/u72DrcxwEFPzJ5/N7v/q50RdkAU7bjjAh5PRK15gSMiPkuwLgOJlchSyQ1spjp6hQn6E4p2yay+ZzGMDntoQyQIhKhiDUFCHSL6C9SrYUZ11jiKVUplLF8/yn62hHxaCvNuhp401MzwmNX1lbQNzig8eWbt2+hvy+B0eEhPH7wSKPLidQATl+8iIPrj/R597JpzMzNIRgJSaKNlJ/l9Q20ay0MxuIC3LmAesMxbO9s4vL5M1h8bgEF1DAyPY7UyIDur2kKBMSz5PUbHe7IM8xntuIUq8vntionBN3Ir7IJCm67MlQZjXsNHwR9OeqDpc9mlXkeM4H068RDBT5zOx5sfcBgl9xrOPhs6rj+Qve9RTuyP9t7e9jNUKOghnqVzYke2e185dWr2D/YRadVwysvvqByn9UIbWj+7N33MDgzjUAoiDNzs5gcGVIm2xfrxdLTZ7j2+XUpeFG5ilS7h3cf4He//wOcPL2AtbUN/OWPf4JMqYRmoI25+RnBL9MnZjE5MalJrrv3HuHZyppGP9kc+5/+4Q8xPTUt6pPHIHlPSZ/0zBlWOrxvlglaZsn/bc4WZtrYFVx3nKm/DcV0n4HYBeZ0YJOAVqEwU5QxI6sSp6vBoC1dW5br5JLr/VwmdkyqUyOv3BvMznWNxtM2+MnWGa9x5ckT5HM5LHDqk6PD1IDtQIkW4QL/DPk+CuDiIVsPhANQMlR0B72mvhzO3N2DLnsnPZKypKVSRZ+JTUnuPwZbDiVwpJj4eF2WNAZtVetV7SO6LcR6Y+Iu8z4xfHJkWqLf1YZ4sxOjk3JHiUViymKJweZLGXR6Wko2eTAwmFfLZQwlJ5CMDauvxEOnXM4jk9lBtbiPKGqIcBqVrhAdMixiCMeG8G/+83/9Tcz2zge/6hiEcJTfkNZkZafNX+/t7+HG7dv4/O4dNHqCGJuaRCTag4mJKSwuLOhn9/cPVVbwa2d3G4PJARwWS2oOzU1O4tTkJPriES2+pZUVbOztoJEtori7j3/8T/6xzbq7xpyNdRq0wQfCwMATSYMOTmDcn4Ci0LipKk3BSXzcT1xBC41ZHYMqA1A4zBlx+lWRC2jlMv9NWCezEUoaNltYW1pGI1NFfziBWCyCp08fY3aOAsgJrKyvIpKIYGx6Qm6xdM8dHKDQSAjra5tYX9tC/8AQFk6fRfrGEh6vrgDRHpw+e0bNFl77IOlz6xtYfbqqZiIzIaqkzY1O4sHTh2omfu3Lr6DYqSMy2I+J2UlZrdCWh1Q0igBZ8+mIRqVN5kXElZU6GUZnj877Q5K4siyn5cmDkl92Hwzz41eXguWy3ePB1gdW3yQTjOGEUHyw9VNpXYiBXlkULnJlpw82klMkjOE0WHUtPqNutdTUuPdwCelMDoPDY1hefib4Z2ZyHI1AExPDQ3JA1kHUE0B27wD/989/jhgNCEM9OH/iBGYmxsTHjPZEhMneunMHs1PTGpfl6+9tb+MffOd7mJwYkfze8uo6Pr5+HUvPVnD2/DnZw8xdWMTk5KTwxc3NHeySN31wKH+uf/CdN3Hm9Gm5L1DUnEFBSQADh7uvvglEnNIzX0hHE1ZKSp2fqHP3uwvpuMDrmSg++LEK8jkCUyQGenqBaTpL2XDHdf8hqhRfj2U9g6NJPR19+WYo9ztZDmpiUoPP+aDx2fuptYOdbVOBoxwoOdiuyazhi2hE60e9kkjEUa4sgaIcK39PKl3Ksg0P5r62KTijdxrhskdNdjYdK5WacFsZL7qRY1650biqgg1ZITDbZ/bK7JaQAPWCqfdC+I+JIW1zKOjfrDUxNjyGMKfReqISIuIwyWF2H3vZXTabBCMQgqOaWK1awezkaRkfaCgzQN/CfRwebqBTLyAGyiraYUZXwzA5u/FB/Js//i//f2wEo1OZej/pKhZ8+EHI8WMqz2zi7Y8/RLHRwMjkBPr641IlOjFvwTZfKCISj2NlZRmJ3jiGB4eQKVewly+I63hmelpEcC4KChHfW3qEULWJejaP3/rBb4l/KuUtlljCPgyLNMqTLUZpoWryy/An3y3V1JcLLt45gEFFnXIFHH0itOmcEI0psxVYruk0w7z4fhJzofjJ6hr2V2jvk0QQYWzvb2Ggr08BslxvKLMdmRxGPNmHpyurCuaLi7RhLmF3/xBLD59iaHgMycERdFb28GxzXVSixTMn0RMOy0p5YGQI12/fwcF+BuGeEGanJtGuNqUV8WB5CaVaHt/60mtITo0g26hg7swC+lJ9YjC06i0dDD4r91mgH1tUsHIC6EabM2aFNqpKWNtsPsv0285nmZbkWwD1gfg4fmhB3saAdUi5jJUbjVlI93e8MLurUI5vcF9uMtja4KBh8e6Xncuv+dFdv3lTIuypgRF88OFH0jtlA2U/eyDZw0FagdPMD23UimX82VtvYa+QE1H+7OwcpibGMTo+LldW6tm+/f57CowsZze3t9GsVvF7f/eHGBk2kW8S6LcODvDzt99RJUTmw9jZWWlWMDsn9Le6sq6saHN9Ay+cOoFXX3lFfmnWKLYKjBFEzrSqBIz5IjNV57XH0VKuQ0ICXMsMKL9xz10a5KsJDxXJLcJNM7Ha4e8R85QUp1xIWqb3wdH6RELvQRiDYjHkWvvnydezQ5OaxRbkuO8l2tKBIC+DnywY0oyTCU+zwxK+ps/HfcN+Db8YVH0G73FivhfhIyYtdDXguvENPv48P7utT2MViJUQiSirpc0Vm2P8fJqEVHObmWcT61ubgks4/Scbeo4hc18znAXaGBqifkYQ4Sj1GariILcabQynxsSx5egus2PyhwvlLDLFQ6l96fkwU67WFMCnRuYRC5HSZnbx1VoR6fQWgp0Sou0GwjA4sx1oIxwl5XUIP/qP//kL2Ajvv93RAuJp6BtEwjSNAsZAx+4hs4F3P/gQzWAAw+MTEro+MTkpTiitSUjPKBRLWN/dwNTYOAYTSYRjMRyWS8gWCxjt7cPC6KRtihrN3B6iVqyoY/ntb39H/MLu2KZvzmjRHEn2aaCBi8IFGk2auZFeBeQuvckU1j3e6/5Bf/HniDGb2I2Vge1Oy9mJhyRgs3L3EcJ1e6A8uQslSvCdAJWTDnMZZZhjExOoNqqyP+dbc+SRww0cyXyysoWBkUlEWiEUN7fRqJQQjkcwNTstzdPd3R2cO38GDx6v4O7Dp2jUWzizMK+stS8WByptPFh5jDMn53D2/GlkUcPCc6fRP5REhxk574kbJjBrRgtWbFB4/qwffdah6cpNNcKUPdhPMWCzDOUmJLfRjwRzA3JDGBn8N798Y8tntoa92VioF6/x18S/rXFkEAL/XaWty3B9c04Vhe+Qd5dpUBQimiouLJ7EwUEa9MXjXHs0Rg+wEVy6eAHRsGlB8P35ed7//FM8ePIElVoTi/OzOHNyAeMTk+hLDYmB8umn15HPZ5FIRPDg9kPEgxH8zm9/HyPDI3JfZWbK27G+voFbN+8hmyuhMRDHzMI0BpMJxEJhbGzvaly1P9aLSKOGN15+BTE2ljwjgcMKTVOkUtnumo1WvbHS4gBPUz8jaUA2PelT5rnOvHFOoMcfRMLRpXthz02aBRFTpGKmp38LGceWa5e9E01nsXEd4URZS5+NnHh/YNrbmK4wA7JGg51Tr56ZqzKODkcT1RZF000BchhHz1MW9JbJ+sk2Xqt/Xd5bDg4w8JLRw7hC7zBPLRR05SocrlI+e2a1shKnYI0UzdxIdbuN3f09QQqcxhMvW8LzDeoFaY1zCk39k1jcMFgOU9TbGBueoYYRQmE2vCKqbnLFNPLlrDJbvg4PR0oyhgIRzI+flDYCk6pSrYiDgz0US1n0NPOId8i4II/XEpoIs+zYIH70H/+3Lwq2b2lc1/NMfaYnHZZj5fna+gY++OQT5MtlxPv7UayVsTg7i5NnT6PEhdMCNjc3NZdMAeJUkr5fQam886ZyhnxuYlLyZJFQB/ub6yjnCqgUqvjq174mu2jjX7osU9mZBVs1FjQ2a9muncb8hjcetCBq6/TXsy7DC498xliicOF4RkOIaa7YD5xIKuPOtRto5ssINk2FiIt1YHAIKanNV6Qalhjo1+z8YeZQCz4c6UEy1Y/DgwMpoN17sIxEcgQ9daC0uYOB/j6EYj0YnRzFyOgo1tZXJVKy/GwD127e0/jhqflZDA+lsPr0GWbHZ3Hn0QMM9Mdx9aXLqEY6GJ6fxNjcpChM0hXwz+yYfq3PbLWBHH1OYt0wHdnu5J2Ln3KBcMwOciK5sXy2yw3MTfFrm9JNBPlg63Fdz4Zg1uShDDsErQus13QQB5+voR9HpazWHL/ljTi7lkRBbc5bt27i7NnzePjoMfb20yhX6pieHsUrL7+o2X5OMHKziTtKDdzMPv7qJz/FYS6P+flZnDt7BmPj5hpLd92nT1awvPwYI8ODWFvZwEC8D3/nG19Wl1v9gZZlUixB7z9YEj578+lTXHzlMkbHh4XhZ3MFuULQ2XcgHsHi7LwGd2zww8bAbXrMdJONpWANG95bfd8damKVqOiwDFUtGlGULLgex815r0MROsvalJqCITVzCwVbi1K54sFnPmvKIiNRo36RW+4CqX+utj/seZjppzFHDHO3aUTfBOO1mPazCZjbpzMFPWKshBF1aFBjhGwG0c4cD5x9lFpFgjpkMHn3iVwuozXoOcdWObSN4VMoiGfLsX7ePDOvdJVCp40crXCaLSRTAwb/8bra5q/HyoLwibAcQijVqu5BD8LojfL7JkLFg6lSq4hdwKmxZsfoYbwPzGw5+DA2MAU0qYfAlyPzKI9CMYNmaR+het6uzd2PeGIAPfEUfvSH/+sXYLbv/qpjm8FOA/vbwwjWheQDpa3Fvfv3cfPuPZ1g2VwOV65cxtTiHAot6lXWsbO1jf6BfoyPjMpmmqfl2uoqeuMxfTCWdaneFGKhAEqZfext7qgj+OJLLymzlBqBy8S6J7xXhHLX4beofs7btUhv1nVOXQllH94NKLiPbaI2BM0JaBNvakjTlv9NwbN71+9g9cETDPT264TnfRkbHcPI2BhyxYJIzvG+XjEDePqTlcDTkZlDtVbB3t6OyNfXrt1HoxlEqA6kEMDIYAqtYBtj02MSqF5bW8cCp8SyBXz46Q3haLMTYzh5agG3rt/CaHIUu9kMOo0Krlw8h9TUMErBJs68eFFODhy7tBFQw+085uazR3/kCAMzYNqGP7xtjcNIZSsiDzATfdGItGuM+lLQB0GPxfr38mWtz3hsvx7Zr/v/7YO8vyYPGXQxyWPdgu5ruwaZx5GfPH2KkeEx3LlzH48fL2utfPObX8I8zQZdFsWAy662KqFOCz/++c/x4MlTjE2O49SpUxgdHRV9jE20zOEhHj58ICHozEEWp+ZO4EuvvCjBFfFJOy7YgMG+iMdPlvGnf/FTzF0+hemFGYnbUPz68dISBpP9GErEMTU6jpMnFqSTwMDKjMt0eT2tzsZ3DXoxgX5udKNqHVkcOSKQoDw+D0JkvA9+FFVwQS+5pdRuNVoT7wEzW5byDLbawe2OJrWYLXONRGNkMDAjbitjO96M83uN2ajRw+x1NaXmArdUxnigKUN0AxHOKopJCZkI1juxRiwzJbIJtCZYTTrmQjFPeCdhrhGtFjKZtJYn39uL4BM6yuVzgi+peU2eOCEEmjQad8uqg7KabS3Ee4m7mlwnIQFivRJy703I/oZwDRubid4+CdD0BKLi2rKBphHkUkGOunRpCPRYhBFLpN7C8MAY+mM2QcaqnJrWhTyvK412+RCdWka/o4OA3OH+YQSjSfyrP/yPXxxs+UCVCSnbYM1jJSUzS2UqrpRgSv/uBx/g2bNVFEoFfP9730UgGcN+hcpFZdFP+lN9GE4NSK2IvkvLT56ocTQ2MSZ2QCqeQm84iECjJvHkMyfPYuHkSWGuwlYVXM35Vaerw22VJbhyTMeCY0/wmo1N4TmhVqZ2M1rdOn+IsGFmUzsagSV+qVwVqBfr+OCn76Ceq2AolVJJTmbF9OyMxm2bnbZZAFXKiCfiWkij46PI5dIYGh5CoZBDOpNGvdbCu29fw+FBAQPRXjy/MC+vq0aghdHJYSSSSbkQcxKPVJYPP7kh7HBksF8+WIf7GRxspUFEuVLM4fyJOSxeOIX17B4ufekqYv2cBCJf0MjahnMb1ulxVl+W+e8d/9syWcNJVer5/MSNdfK+mX2JydbpIHI82eO4qg+MPoDzgfnAYG07K08Nj7ODUJ5Tx7jAHjfUZnfau/5xqbkkgaAelZNsbnzyyWe4c/s+nn/hBXzjG68jxoaMoySRXSIREjJUAKxsbOD9Tz8Rx3lyZhqTUxMYHhxANG4KdXQUqZQqCAVCePHyZXnkMaDwcKBjB1+Ea4XXzibNW+98glvrS5g9s4Bkok+Nr6dLSxhNpRBCE1OjE7jy3CXDPnt476zp7IOtD7LW0GQWScFUw3bljOKMLkWDUv+AeK/BLRKTobGjmAU9NmTAplXVhiF8oqFGmNMd5veJUTJPlrMDveBc89Rj7R4K8MGWwZRBTQ1LQEHR/rcNXIg/79gMnl3Bsp+BlkJKHp7iM2HZLpEnh19bIG9IrIrvRycXwnjZXEbXZZRA28fk4qbTaakK8t7HY7wOjiXbwcK4REikWC5rXdFqSI1xNn/bze40Xz/1UshqoEtDqYrB1DD6etmHselKSstWqmWxp8q1kpkJOHIA12qz0cbkyAyCHTajGWg5FNSUYFC1nEOgUUCjeqgAzASIPxNLjgPhOP71H/2nL2iQvfeWQnl3wTuWo1nGWFYkBoCCcQCPHi/hww8/wuHhAX7w2z9Alk6yhRyKpYpKqP5UUm6i40MjCHYCWFp6pL12YmFOJUgpV0SrUkGKNJx7D3D1xZclSE4nTAUNl4X5KlNOBU48mwtGwtJOp/WorLFAI/yRdsbHyjEbZ7SsS8GIR4B7TaNrWNDiqO2jzx8g3AoiwlOxL44TJ04o2y5WyxgaGcHewb64m4m+hNSO+Lq05ejrp7RdGXmWPYcFfPDODezvZcUtvkqYpZBHvdPEyMSoTPLoUnr2zFnkCiV88unnKrtiIeDEyRNI9Q/hg3c+QiAWRSGbxuLEOOYX51ALdTB5dhETC9MqRdW9lQWNU5R3QfE4FYvXRzaGD7aec2gTOwEJ8Bwv532g5aY2gv2RsIzPdkys2aiBPhPyGJ2HIDyEwQPN1hDPBm+lzgHo4+XlUcbts1//t3nx2WFPB4EPP/oEG+sbePPNb+LsOVKP+PksUDEb8voRFsSB9c0N/Or9D6R5fGJxXnoGs3OLCKKBTz/8GPu7GTz33AVcOHMGkR6qaJFOx6ymps/mcWVWQweHefzsw3dQD3UQjVHdKYKdrU3MjYyiUSuiLxrHKy9e1f1mVcRZfg/J6YBzlRafG9ewHQwBVUXWhbcvf1Cy0vCZK4Mrq59uY4nZN4Ogw039ocjgSKcI7jNmc2TceCoaX9tXPr5aOQ4l8FoZ8EyO0YK41kCQ8ExDQYsBj9ch3QXnrsDXpLwp+e38nj/Ey5WSAjOzY5bv0pNmAlGiqIxZ1vPfi8W8Xo8jwRaHILguk06LKsZAyWBro/m2j5n1E+8u0wGjQ/3jqHPCtaqGiRsbZ8yIzc69hXq1gYkRau8mJWkpYSu2VDttZLKHqNYrMkJgpSrXhnZb8ovJ+CA6bVO54yRntZJDLn2IUj6NCGoIdOjC0aYoA9MXRBhsQ73413/4h1+Q2b7zS8NsnayiG1NymI0Xp/Eat5AHF6006Dbw5je/ju1CBvuVEhotU88aHR/DSCqFqaExia7cf/JItJyTJ+ZlBseMeI/82kINWysbuPrSS7jy0mW0gm66w+F1JkjhMiHiPg6Xs43reZjmtKAmu2MqsMzwUzT2uWwRe8K4BhuOWZczr6Vi+ydvfYT8Th71Sl1eTGdPLYouwtJhamYKO+kD8Y1PnzkjFSh6SmWyGUQ5bICWQHNO0RweFHHnxjJymTJmh1N4/qQ7ZOo1Zfe9ySTWNjbw/JXLyGRyuHHrjrLsRqWIxTOLmJmexy/+5i20wz1oNSoYiSck8Rcd7EfPYC+ef+1l4eJ8T/6ez1L8xukenO4AtbFNy5C8qAw3J7u9viEhjMqJjx+neHnRGH7P31MfgNQZdpmS19H17008WfCB07bQA/B8TWXlVqodL1+7QcbBETrk2XARhxoKsj/76c8wODSk6aXBoaQyIAV4Ymb1hjjIOmzo9kAhpVoDt+7ex70nj5EaTGJomLq3V9BuVfHRe+9jbXUHb775Jk6fWRT/OxikbQsPJ9PLsEu2a+Aa2ckc4Ob9e9jN5aVzUchk8NzcPLa216Ra9+pLV815NWR9AfYn1EySTKUpXak6cLrRcgxwurOiJjp9BQYuTpix4uGdkuC300/wLhaG+pmYvMeANTofjYtxwPuh4FA1o0h/v7sH4t8K1Px3D2vw2fpBFl4L7wczWz4jUcucaSczbr4nm2BcAyz7aeXOqpAYKcW4GST7+/uNg+vuA0t/3lt+JsJvbJYRlzVIioyWshQFidcTN2fQZID2VQ/vIzm4xHWZ5fK6mSCosUnKaNiqgTBFgRhHWjyUI0j1jSDSE9PEYamcVxZcrhZlEcQmGQ9bHmw6rFttJGJJ9Pcy2BISoeZKEYeHWxKxR72MCGmZEerKENKpIch+VL8F23/1B//hi2EE/yH8+KeNdbopE5eZ2OInz7ONv/npT7G8uobnr1xCrl7CeiaDRicoy/D5kycwlOjDSG9KeNH1e3dRqJdxdmERo4k+SZhtr24hs5XG1som5mZn8A9/77cRIrWvZdoFvvHiO5sSJ6FYjARzbNBCQcHhQT5QKPP1Qi8cGe1msK5Bxk0YtBHbI8PFAAAgAElEQVRDcWuJsvDnWx0s3V7Cz//8Z1iYP4nh4SGEjSyGk6cWkSvlsbO/i5n5E2JN0OBRykXNuriFZBEIry1XsbG6j4f3N1DMV/Hc4gxOTYyomcHR5bHxMYTjcaxtrOPUyUV9jsfLKyKaH+7t4NILl6WmRF+tZ1vrEr0eCEdEYekbSqHQqeMr3/8m2qKnuEzI6UQYXeUITvBNDy5Ek+UzXJ6BkPQkBcJjpHbLko9837qZkASl6c1kwdUaJ0d//O/5Ro4Wqh9ddHCCKiMXTFSBiJJkvQCfiXPjMbNScOX25rN0jSa+5tLDJbz//vt46epLuPLCFYTIamma7CYngBQA5GTdQaPdAb1LNZsb6MHSs2dYWnmC3kQYV668jnajgA/f+wD7uzl881vfxMLivDD7RsPsno7jynxGaqiysUR8r1rF/ZVVPN2h4lMJg8EIemI8LKv4yutfwtjoqHmr0XFB46yWaRqH2Q4DflbCCAy2FpQtOyeWKvlFsUpsAMFj4vwdP7lnGbMfYWfwNsYJs0iqe3HEVMwSTWfVfi0D/qJga6wSazCbN5itBT4HrhPCK5yQ5Jc0eV3Tk8+LLrd8d8+IsHFs6HAmtskgyMSEI/0GR5l8Ij8PM2bSwWjB4yEqHkq8ZkJtykBbhFy4Lozzr7y2zWDblFg7D1YGVq5PZtbi+hN+CrBH1C9OOicFe+P9GB2YVJbLCbBWuyZ9kUKZHnN1lCo2bjw4MORkMHsw0DeISKhXa5eTaQeZHRTz++g0qwq0sSBxdSZ0YcUAqn5FUxP0bMCP/sO//81ge/s9U/06ws8sle8uelfeaAM4DiHVkv76J7/A+OQwEKN5YxHFRhCLZ05IoCPV14vh3hRQbeGjOzeQrZXEd+RILgPw+vIK9tf3sL+ZRl+iD//8X/wTDA7xIdkJaZiRYwm496fKjyn922dQJuSEWOQT5nBenmp8KMcbOr5E4++yrCCgT2I8NxKHVVs9bWkb/F//558i0glhZGQQvbEw5uZmtRh4+g2NDqnx0ZfsNy4f5afQIx/6druCw8MdtClY/mgLTx5voVVp4qXzpzE3PohmvYZaq4HxmSkEQhE8fvIEC/MntPG2dszNdGNrAy9efh6pgQQK5Rp+9fZH8qSaGh5EfyKJseERrOX28MYPv4V4nOrzAWlAyC6ImSs1bN0B5J8lPzcXIhe2f54GAdjG8pmlL0cNN7S59m4mJNk7C4CSRnSHYTe4OhaByblbMBfjwD9B3wfwHXY3usr3FPvBrT1tFKfI5oO5PhzFU2pNXL9+Azs723j1tVdl/Mi2AnF0vqdh0EcDHMr0nJYvM3hufMJf3MBnzl1EbzSAzz/7ROXhl7/ypqRC26ijWmFwM/Ejf29EL3SKVOIJdJgVVfBsbRMbW3u4eecurl49h72dXbx69RUsnjhhPFQFMPJUE2qeHOlU2Ni3dd9ZmRHfPXLU6Hb6nfYHf46fR0wLN1VnAviGjBuXXDdeGR7dDXi4eiUu/r6N0JvgtibbZI3O0VdjQHA9kE3A1xNX1UEW3pmDXFTP9uBa47NX6c+sXIwIxwTSQJFl0cSLCQdo4CJq/HWuQ88m8tdDZoJ4xg4qJF2Nf5jZksUkc8UeswASDtxpoURFMUfz4oHFta/rblN60YIt34cBXt5rwRiGUmPav3yfUrmga0pnDtBoVgVHVMV3DsvbrkP2WIAuEElEQ73iWVdaWWykN6Ug11MrI9JuIqrkTdEItWYL4VgSieQYmp0Q/pcvCrZ33n9LbATfCLFNdpTZdss9Z5VjoH8H77/3IXb2txDpD2FtL4tstYVLL11Cb18Cqb4EJlOjQK2FD299jhxJ+ePj6I/HpUxEwedapoztNZbeFfyP//P/gPmFcVFI1CDrOrMeaexa08ACropochh948W8x/WQibuoLHa4rd80vsxmhhwJk/xtpG+WGRQZbrWCeOevP8CzJ2sYHOzHzOSE4ATalPC0j8TDytzJyuCD5Xon5kYoIRhsIJ/LoFUL4vG9DWQOi+Cs3AvPnUEyHsbW1qaaa9Pzs7xAPHq0pEDOTZQXj7COtY01XDx3HqNjg+iJxvFnf/5TNRZnRkdELO+P92GnlMaL3/0yhkYohB5EvdXQPfCcWFM1M5aFr0x8A+t4APbZpP8Zr1/rf+b4ZJiyLC944tT7PT1PQUnBzmhlwsSPCUJbpu3YEN45wk286XA8dpDzEPAb+Tj2yx8p5Et4/933hZW/9vprUl6z5+fEiNwYLEu/47AKr6c7ttpuY29vD4eZAoYHevHw/l309aXw4ouvqoNP3WJmWhJVdw0Dy9Kts8+PwUyV2aYGBvTsC/j402totIvCfC+cP4+Ti4tdVTpKCDIY+IatghKzzVpdmCWvj9drjU3L8hn8iqWimni8Dx4X9zCLVSMGj/kM3D9HyhgycPPw9j8v7Jn0LTk4WHmt0VbnA8afk7RjxBS4DO6wBjPXJQMx8VqeDP51pQRG/QT2T8iY4JSm1l4TxXxB94qBktg1S3O+R4GKXBQvj8cty3fMFWKr1gS3pjzVyzg4kMnQKcFExTWazCqn1ZKYDXsn/H3CE2qshayxp4a+tF1cUkW3imYbffGUslQOR9SbNY1fk8LFoMssukR8udlQVTA0OIp2o4NoKIpYNI5Oi/KOFezlNpGv5WQ2GqyWEUVDlScnBlvtBkizDcdSiPeNotkO4kd/+AUwwt0P3jY9W4ctuWNSp65/YMomPa9TeKfRZ67fuIZyq4zlrQOkKw2cf/6cBhmY2S5OzKGn0cHHd24i36pJ+4AUsFArgFo2h5H4AFYerWF55Rn+0e/+ABcuLuoUlMOAy4Z8l9WXMzoUeKP8NJnfrlYzuwPeTZ45p1afpRhOxn/jSKt12hlEheUSoQiEce+TJWytbaM/2YvhVFK+9Cwx+Lek9solE/pgMyHeg/2DtKyd0+kdgeqFgypW7m8iHAghEYniuXOLKBVz2NjawtDIEGZmZ1FvtvHkyTLm52aQp0+9HHxbeLaxhvOLpzA5MYxQrBe/fPsjlKslLE5NacMle/uxV8zg1BuXMbs4rUEKYaUU43G8RtGBnGqSz+Z1WLrnq7t0DB6y/7bbfby68XeT7yv4yKuiHXPSZUnssdfuYAKDm9SiDAryDg98jr4E5ntKva1bbti0Dn+G1+6bOBrjdY2j3d0D3L51G1NTU7j8/EU9Q981tyap2fxoepCZmnOTUPbtRsA5OMDwxGe28vQRKhy0GZ/A2fNkEFgVxUCjLP7YJBtvDqEK7mRNHrpuvLDcHlrO1HHtxqcoFgqimHG4heuThwG79F6j2QdV/4wYJKycruoZMoAJrmi3NO5Kk8qj+26B1cNr3crOcZf5famGxeO6Pma1ymD17zZQYnvcuVe3WmIy+CEBZoPWsCJUYZkpd5P0DYI9XS1aBtvjBzG91MhC0Lg/G1vcHy7QMwvl4cTMlc+cwz9+RJf/W+O80aiwXb9m/b3hQUBqaaNuYj2UU2QA5T09PNyXHCmfN5MfQiemaRLQiC6DPNcAoQ9x6oNhDCVHZNzIoFlrmstKsUTMlvQu4saUiKTz8YDof7FIr+xyWEEQkiEtbDe3iSZqCNYb6ClXEA225NbBZE2HVCeAWGIIvX0jqLcC+NEf/LvfhBFo+NiNWT6j1I8R2Le/j4YCvCByQNjH6toqbt67hUdrWyg0gfmz86LWjA4ncXJqDqF6B9fu30El0FKHn6dcqNFBT62Gy6cuYOn+Mu7cu49vffureP7yWXsn10k+SnsctctZeEs3wWoOKxX/FtzAh+Kz2W7AcWwEfiyjl3ABkrBq1nacqS/lyihsldBptNHbH0WjXkUuxymjXuG0PBG5wbOZnJgIlN1jdzYap7nkFiKhBPaeZXHw7BBJel5Fwzh7/hQ2NtdwkEljZGQIcydOIJ0pYPXZGk4uLOAwnZa5IDcz9X1PTs/gxNwUKo0m7i89w7P1VZyamdb0zAAthHJpjF86gXNXzmpOWwZ9OpvIEDgS+z6ChI41OB01zGf49nxdiazfdfip6HYuODobHOHg7mbqAHY8Tv8MfHDifZfItBcHd4GdG92rfhFG8sMTx7vphmna6KcqF5Wr5IW28OTJCjLpLCanJnHixKwLjGYKqmtxYiu8RL2Pa/gqY3QHhQVb1T64d+c2dne2cPrsOUxOz3SdguUurTVhDT1rZtl9sjFRU0uTyZBU6EzgntUNOegzM9NyVxDft0NGR1y2Kz6T9FxSvoEfDWew5ZdGbR3+zsas7Lkdjctj6x5e8Rkxf49Bmv/uG1heiIbBTApeFBl3ND5lrM4VgYGUerDiKXeVuVhdeHzZ6YX0MNjSUZsCLOVuM477jswjCiLpcKVCVzZr0IYOVwvaPACY4ZLGpWrUjWWzmqBFD6swnzGrwnIOwZRW1PRXlI05varoeHv7u9je3lFfhb/P7FPQBEVvYrTNoRccHXQ5XEIXhgH0Rfs17FIs5xFNRMQ+YKC1g98OWmpv9CWS6O3t014LtM1Bo9GqYedwHYV6gSg6ApWKgm1c02fW+9DBjyASqVHEEyOoNzv4l//+3/5msH3wEd11jewsS+luwLXmggW9o5l138lvkjRdquHTzz/DOx9fQ6HTwejsOPpSg5ifHsPs+ASC9Tau3b2NTiQovVpmYoOhOIbicbx08XncubeEB48e4/LFs7j6wnN6F2Uzx6aLPFboA+vxf1dQdZxZK6tcbeUwsKPAYkeGjxi+MSHOHk/7HuDpvacobOQw0J9EpnAgKIVOFATcWQLRfXR9fVMPlYpC5WoByYF+7O1taeS3WQ1i5e4m4o2QnHyJ9c4uzOLp6lMtpsGhASwsLmJ7+wBbmzuYm52Wj5Os2zvA6vq6stizJ+eRK5exsZvBwyePMD8xgRDLvFBU15E8M4mXv/4ywiETneE95Ya3MtFGljUy6wcMjpXqynK7eYvnVdttIYSjIRFN4tikk2/c+AzYN2b8DLvnYx6/zwSxjnuaCdIRDs/sy0R+jGXgVK6cdi03nahoxzaqwVsBXLt+Xfj64uICRkeGuh194Y0O1hIG6jbq8XFgxc0uPm0sA4qGP1tZwfzCCWWfcs2t0/vO2ALHG7OCDDjh5CazuOSYDRlThvfTMFPSlCR+MjBgdjQM2hwHZ+alZ2L8Wd8EdPFcOCTfnwI1gtA0DVaUcLqvNnw2yd/1KlrSFKDaFgN6jzWJiGX6phrLb43KUsfZ6Vzw53lYiLOqCSkT8VYcc+L/Gt0+pqPL71M/l0GFv2s8W1tF5hZhWCq/r+bXMUEhwVu8ZqoCUjNB9D+33hy31mfdxHOZ0XMtci3QgVeHRZSjtqxyLAlgsN3c2tSQC7PmZD8NHy1jZ7+mWC6qWiDOm0qywRUTFMCEoVIvoR2kRm7GVXsm68h7kc3l1Zzm+6lJVmuKpZAt7iNd3FMzjbSGIEfv6zXEqCjm1rGa7cR4B0YRiQ+g0QL+xe//m98MthQPJy2CWKYXrtCmJG6rDqDHQx0Y7zMp3rRmANt7O/jLn76F5Z0dBPvCGJuawYn5CY0udip1jZ0G6XukyZoeTMT7cfXyRQwNDOHmvUd4+GQZ50/O46XLF0yAxgcHB/V1s1TP+XSNsO4PHv8PF3w9Bs2AoUDhg7AT0yBm6325CCty8RV2M3h2fQkhmtYNJ2SLwg4lidMnFk9iZ2cPB4eHmJ6ewUF6D0MjA5Jcy2YP0K7VkD+oY+PRDmYGR9AbjwruGJ4ax6Mnj9BoVKT/OzUzh5XldRzupzE5Po5coSBgnkT0g8M0ZoeGcWZhBnuZLA5LNUEL0yPDaIsGB1Fh+hZH8OYPvyUhY2sSmJea10Tl/fLTRr4ZYRvbVSiuEnD7xd09oX+u5DQcUffdz/G7ZpbHh32GpbFONy7qv2cymUeb185NJwHphMqVAfvGjrsCZW+OLcFNzU3MS+AE183btxW0Ll++jEiYdi0MGCb5x0xU2KbjDKvbz6ksOVZ4mUDrsquxw+kvWtPwvnHU1LMBmNTCJqfMM8zuGelFCpCEnTRdZRlbd4bf0aCYsHiogpmt2BVsxOrQs4B8NE7tJqCcQDivy8Zpee8pK1iSLKhgHBhFSjxP19zifeJ1cE2w/DcrnZKC3pFWBiek2MQyhgdvL4Myr43lNH+OSYBvdNq1GazhD087ZIPqg/Dn+D508aUFjHQoWH24HokxGGyUV4eDEh57Njww/di4h7HoNmHSngYhcW17rFiSivQrAxtxFBRnw9VMOFlF7OzsyBGCqoPUNuCziUZMppTTYKRxUXc2mUjJhJGJRLNdFwyQLR7qUGhxHL8ngr5eZr0dFEtlMRc4CNGf6Nf7VxsVbOw+RaWRlyg4o2ignkOs01TyKA47G7U89EMR9A2MAT1x6W98Ic/27vsc13XYnKyvjxbakff7kQ2N4UAUrqkjFLBJqo+v38IvP/4I6XIOg2OTuHBhEcNUyMrksbKxKnpUtEPtyg5OT0zj1atXdFI+eraBG3fv4+TsJF574aIsL7SQu804K9d8YPDlne0If6G+X2CnG3/GFqVNiXkOov2OgVHWAZYRjz3Edgt3Pr6GUJZE5h6ptZeqZeFEE1MMrlm5Ppw8dUpcPkIHsUQYBwTqWzUR2pdurqE/mER/mEaB9K1qIzE0gJXVZdQqRTx38QIGhkfw9MkqitmiRgxl/JjPa6qMwXZxbExVwe5hGoVaG6vb6xhJJhUgKpUGSvk8ehdG8N3f/T56glbm2YgqRY2tnPKBl+U3O7cqdY9xWq30PoJa+BomS2kbiwHKB0JjFxhWqBzO3T8F1mP6q6ouXEmmlpjDgoW/u9vuM1Bluq6j7XHcboPWBWV/cPB1t7d2ce/+PczMzqkBxc3JYOsdWBlF+JrMnmyK6Uid33fTuRns0DXxHa4BjX4GzEKIza0ehFBvG2apQRGR500vmfgfJ4T4edQc1ZQYxWMMVmDzU1NTXvOA8AcNGhl0OLml4MSgbboFrgaT/Y0+K6UnXalv2HFLJSoHE4ijKrASwnAW9JZlmxiNV+viz5mGiEFD3NPKKiNRE9jWkAZdsKlfERS3ldkms1t+2QSXmTH6LwVdBupAUA4MHMDga3F6jpDCce61D7Rd2pggAdunHGHWYJKDu3jPE339XRnPbDbdZcww6JOvy/chVkvuqlTqVGV3pFlLpgKZAoneBIZHRgVp8p56+/hAT0DWU8GOBXqTu2ziILMrJwd6FDKw9sb6hM1yD3H6i8+Z+hh+X+0ebmE/t0mDHISDvbL6Qq2A3p42okETX1ISw4nAWC9ifYNoB2NSjftXf/AF7rp33/tlhw0jlZLOPlynExe1O+HFY3TjsppzFn7qJTg72NlP49Obt3F76QkytSouvXgaJyankdvPYWd/E4MDSbSLQRnm/d3vfQPTUxPiiT5e2cS1RyuYHx7Al17hRjI4w+NlvIGG6/06PnuUa1uz5fgEDrN0T0hXINHis8xGp63KHOrWWrZBN4pGp41PP/gI67fuY4D6lpEgUgMpjI1OYXt7H1vbewq0XDP9qQR6+2JSds9nM4j39qFWamLr7jPMD05pTpoCxLFEUm4N95eYlYVw6eJlCfjcufsIsXoApQ71MpvYz2blr0U2wzmOlY6NYu8wDS6f5d1t9FM+MEg90QZyuSqGF6fw7d/5lhyLzXHVNiE3rM8ufZYhdXovVOOEYY7j2Z6epWArGMkR5amqpo1t2LZniHAjCw5w1u8+S+F91LHlGiUixFtC677sPzR44HC5LktCfmP0fPI0JNM44DNkg+X27TsSOLp0+TJmZyjkbWpafJ72fE1B67hObjdauOEVy5oN3dfndCIwHiPk4WxyhdZ4Yxl7/HckyKMgTOqbaW70BMKS6AtG2I+waSiPrfrDSoeJVMCowmXUIk+7U1WiEU9mvPb+lkNYysANTIohf4DQgIchRN2TKLfRpfi5CBXwvc1uxqoIUt5E0G/bRBY791oXDOQRGheGxWMVLVCHitG3PIxg99AqHh4Y1BWgepbvD9TqFZX9NAwlLmvBlOO85hThm6YG85nQjAUmsoqoW0B9WGvoptMHujafyXNUl2sgEo5LWpOPj4cLp8bof8iDlo0zfp96tDxYlB2z4dxoSVmPn9uzUTRtViuiUivqQOUBxzFtms9SdpONuEaNtleDluzJPj2LncMNFCoFdLgP6ALTqCJUryDBoRXHVbc1GECsL4VYvB8NTqj2hPDP/+0XNMjuvPvLjjzlXcmgZojKOXvgxkowawkjJNj4rp/nFg+y2cbth49w9+lTPFhZxsypGZyanUE5Q4m0AgZTg3hw4xHOzM/ie9/7BmJRYnMdLK/u4FfXbmF2eBB/52svi1jtVaGODyQY3trduco4rTRywjWeZO8U7Lsyg15FTA+f3EvbbMbdc5xdWje3W1h5/BS33/sEA7GEmViGowLN84USJqYoz9ePgcGkCNpcvLlCBtVGDYl4Hx7feIhBJDAYTyEYDqAZaGBk3CzMHyzdFoXs1OlzaPeEcOfOA0zEBrFdSGvxbe/vYaA/hVathtNTUxgaSmF77wCh3l5sZA7RG4mg1WDHliVUEcnpEXz3976HnogFHbNFsXLN43la7CR+SwXLAo1fyMfpVj4oiT8rAXVXMcgS2spW/p5vWDG4MxgdFxz3TAfPr1UmdMxV1XBeFxTpA+XK4e6ory6Iz9NRrLjhHWmes+vvvP2eSuSrV1/GyMjIMfjH9Rg0ou1YJR0zQDTM0bV2fVbuhl3UIHLqZixtuR5s2sgmpXQocDrJ0ee8XQxJ6602syveJzIerPHVQxuV1lEj0lcKfqS5EzBheB+8hFu78V0GA7O3MQzbboVxeRlQGPyJoWsizFlo8z3Z9DKKWkBTUH4aUFQtV6/J9FMcWPP28+pdfAvBKaGwslPPwfa9GI3F6ov73Sbh2LewRpSXMeUBUJMqF48IBltjkliV6Hm6fn35fUqM1TOB/HNiwGfp76EU/ixhAgo6JXqTEvwn/56flQkAB4l4zcy0uScot8nAy8+uiU5No3ENMFMNmyFlrYx8KQseENQ+0Mh5q6NgKx60NCiiZgSr2NfCfpqsB2K1DXTIFqFuQqOKKL3j2JdwfHJbXj3o7U8hHOtHnR1vBPCj//BHv4nZ3ua4ruOuctOpWeZutgfWTa2ID8FrJZiTrm0Sm2ZZ397F8tYmPrtzB8G+iKCBWr4uCcXsYQHpnTS+9+2v4uVXLyHMcrfTxsbuIf78F++hPxbFP/v733WWNraJfNZlTR9npuY2kMoC58hg6ZNhgLI/l9e9G/N0QL8F6yORG59dSUeUGQbL8XIV7/z4l6jnSogELQMhZDA4Mozh0WEMjw2jP2mCGAf7hyjTvK7Txt7mLqqbGZwenzdX1WiP3D0HRw2vLVezGBhIYe7EaeQrVSw9XMbC0BQe724oI2ezZijRj3ioB2Mpno5RHGRziKaSSDfLKlfKuaw2YD5XRmS4D9/9J99HKNqDQPtIc983GrhYLbMiidzwN9/4Osozj5qFgrPdNBnvnQUqV/67IO3LJe+X5RtxXkbRl5u2KBz0o4PP/M2MPNJSJs710h35lc2J2db765SIthu7ZUX1k5/8TOvha1/7urIzkyvs0c/YSKm9dtc/zyUNdrg6ANnBKJZt2VrxQY+Hh9S1FGwNw+Vhwc3rYQ472FtoBWw0O8Q/nBoi3EAREsNO3K6xDF0ZkiYee1zmaZms3Us/Jdnj3CuYfNgzMxlEZtY87KKCKai/4VW6+LpMBqzqM0zZsxyI9RIqsHtsEoxHvGMPzxne61kcYkZoSMEyT3n6yYLKrHeoQ0BcWDKHXYjIY8sMttb0Y+Dm33xmfprs+Dri71J3lgFcdEutTwvY/DleN7Ndwhrb27uoVmroJQtC8JWZT9JdpNFqmJaIY2/wujiQ4SfbdIjzQCJLggJT9RoO0/vY2duU+y6fu8R/AiEMJgcxRA0XPX82FDnqDVG9DtL7ghyEuYd6ZOrYqRTRS+EbQkPuOfJe0q8tTnw4lkCd062tDv71H/3xFwTbd3/VpX4puB6zD7ey2045ZVCuo8+L8lmvx6BK1Roer63iyeoanm5v4MT0GErpkkps/inmKnj91efx1W9clY0E2xMH2SL+/OfvCoj+0T/6bcTiNq/v57IZUD2WdVxYmuWtUYVsk5mthmFjR80ZOwT8Ke2pTlRa8nqdxND4I2y2sOy4e+0O7n58EycmppAc6AM1bPuSfTKiDEVCskYuFIvY3tzSoMF+OoulW/dwYXQew4kkymQExELyGRsaHcMHn36Avn4bhhibmEWuXMWzR6tYGJ3D3a1nynx72kFMJJNI9UYR54IPdDTokBwfQSnKEewq8nv7qgay6QLCgzF8/5/+PYT4PrTcdfHEjB1t8smy2I74gyrPnJ6s0VyOVffueSpAs4x0wdagl6ORXGXOTn5POOSvYcBOfNrpn1rAsLFp3yW28r2DhhMx8U08j2mqTHdNJ4/p8m/qhv7yF7/SYfFb3//+USffe2O5E9mL3HhKlIlxWyD2wc0fIh7394c4D09en5/k8q+hOXtHk/IV3fp+VnDA4tSYml9cN4EOg4uVwJ414LFq6/KHhdUyeIsl4ih6BucQazarcHt+dtDxkBS0wWYf+bASAXe4c/ew8uOr6IrG83lLhF/QhA2jUK9D+0POxuzss3lX1f7le1imTMYAy3WrXIgVM4DxmthM6+vrM+sel+zwdUnLoq6BDqpICKVC0cEC5KXHQcsf7VG3Cb2yF7v9YtE0Wwq0hEr0+q5PQz2F/b0DwWaRKAVsmPlbsDWtYcPCPSzBZ8/X9FgxX5vB0aqHBvb390W/3N3fkusD4wXjB+lsnBYbHhoRvVM29NEw2oEWDrOHyJdzOliJnrKSU31XLiLOZhypoyHCa9aYph5F/P+j682D5T6z67DT2+u9374B7z3sIMAFILiTw304u2YkS239mucAACAASURBVLJkSR7LGskjOVbJ8laOK6kklaqkkqpUOa7kD9kVl6KyFVmKZFujGc0MZ4bLgOACggRBgCD2HW/fX/frvTt1zv1ud9Nk3ojC9l73r3+/77vfveeee042j3gipVFx3p/f+t3PkFg8o8zWHjx/te5iKHp8cwZlLEsUbIXLzyrgFvxuYthXb99StveT48cxOlTA9moR05PTSPflceL4e9izbwp/4+dfRCaeQjPaxtpWCa+/cxqz68v41te+ikzGHr6oOOE9RRMKm9UzUj0szW6bViZLBQUZNfpsfFA4b2952imNrIlkpymDm+FLVFp/58RJrFxdwER+ALv2TmJwZEhQAW1wuDA5oXPjxvVQigDnPvgI/ZEU7t2xW+XbZmVbwZZUmfzgEH7y2o8xOp7H0OAIsoVhlCp13Lx0C1ODk7i0RbX3EhLtKKbpzNpuIMchilYb61ubmNwzg0qeguYl3L16HTvGRjF3dx4juybw4s9/AdEEgyPTUm9C8ZlY85IbnwtB00BhHr/DyOi0Z8JIczihNXseyCCOp3ojzEtMD8KesbjluAcJBXvntXak/owHLDwzOCR7d53fzxLV9Qgc3+P3MtixcfLWm2/r3n/5y1/uOAH7Gdo5gF1eMtDAXIMg9Hd6MnV79jbYwnVuWZwfLDzYJb3Jv6dLB9dV6GVwrZ0487Eyo6P7qc6WU+OGzhlsEnfgCzvxOnxTet7x/byUdtjH4B1rTNn7uyi+TcYRV+WkGQ8DNb6CWacqmBD49EwDx5TBnNfGNWr0LDtVNWkXxpn1+fQsjCHBe8CGGNeL9AWCySF/nqU5M03eB3tPa3J5dstGIe8dM0gGHgZJWQrVa+jvLyiw8XN4M9Qy0aYaW7xu4sscEuJaI7ygZ16rKUgvLS0b1UvKacR3c2hID4XPhgEuCPoEqyFmtxIcJ+9djT5yZMuCI+7cuY2tIt0gmvo37nkejpRPpS8d+yWEYXjvYn1xbBbXsVUuKuiaulhL7Is+HjTUDKbuLn0Mg2hOhQ1TDn5QqFz9I4Mqf/v3PyOz5QSZNToC10riLd1utZ/AvVKHKreCe6uFXhuRu3F3FrFkCm+cOI5GrYxMPI2HjjyAbKYf/+E/fA+ZQh5/65dfwmC6gGasjfmVVZw6ex53ttbxK88+JzqHBVTDZ7SoVLqYpJqfrJLuQ1vB9ROBIUAaPjXjQcF/9dLO/myCKcwkKQXJh3vj+h188MpJ3DM5jVx/GtFEVOZxFETn99++fVuLJDdQwJVrN7E5u4r7xvfImWK7uo1GxLrPuUK/pkjePnUCIxP9KOSGNDe9UdpW0zDViuPi9gIOHTmMDDPzpQ00S1VlJQzA5Gsm+3PI7RnF6vI6Pnz3A+ydmcLawjJ27p/CM19/Ptiue+lpGSsXptOLWD7ZgdPN7T2z9b9jluAwjDV3WF5ZWchOOZsAhtl2XQQ881NpraYYs2vHac0Opbd87GUkCPMNWGjne4g1S3jFArWuIzT1VldXcOLEmyoZX3rppdAI6W54b0hZwDRogNdl1CNT9ue/yVY8iOjI8DA0wyzwWsOXGR1HR0VpCoLk8tgKDsRsvPz1WyeRSqbwxOEDmpLUiCYDgPRVrUC0kdHuhBypS/ys7mDMqze7JUIo5o7gUAhhAwZJrl82xShMY1Wl2ddbguD4L+lncR26qtSozCUrcSPj88us0wWGG9xHbQQ5KHRFppz+xTKaa4YVGw8Zc+mwQ0LVYzB/dNjBG4JmDknNXFpclYXXDg4P6ldCC/x5DVwE4SHBCNGommu6xjrFaFIdjd719Q2sLK+IdsqqgDc0nc5rXFcautIbtl4Fr12OFcHCklOcNSZHa2saxS1tbpmbL9d51GhdfH78fDxAqETGgEvNZP4cZRapa1uubUvblr0cfl5aCpH2Fa8zIcqq52M9LqKT9kxyedNMcS3ff/BP/+vPgBGOvyKHFaXxIhx7oPUNHCaUQpnnc/SyXg4tZ4MYIrg5N4tEJou3j5/A4vwsZnZO4eknH9PJ9JffPY6l1U387M88KWtzelHempvFh5euYrlVxZcOPSD3Uv8SrtIzQaPpHhek7ggmmyqRbzoL1Ia/+CGhDxVO+c6LB+xJrgeRlsY7KSqzXarip3/5Y/RV2mqIpXLkyzaxWVyTghFPwx2Tk5hbWcbFy9cxFMnh8NiMMLSF9UWksymR32n0eP3WXaxuLCGaIC2rH5F4BncXFpGNpVHeKmJrAPjVv/sraFfLuPrOOcxfm9emmF+Yx649exDLxPHAi4/h+vXbeO2Hr2JiaAiN7Qr23LsXj3/hSbSV8Zvgug6kkIER5Odi5uJR5tfzoZ0t50IzXISz8/OhbORcOA05qcdqav/8dz5nb3JZo8uaUBZsDbbwe+24qzrTIevwn1W1EjIdNab8GQYpRUYcgzJCEzMel4r/8RNvifD/hRdftEmhwHhw7VqXJuT7dC1YDKe2Lr4NUbBM5pcLujivnAeSZZdB0CVsIAYtNqm4gXxK6C9eO4H+XA7PHrkX+SxFWOJgqCGbxe+Di/Dzz1ZlBCnLoLdsHX/XorX7x8/O+2FWN3ZY8LlRc0BlPeX7AnTCjc3rUcCg91U4WAhVGEMhJBJB24DZph3EEa1NqwpNs0JjsnXDP/lnuhYwYG2XKzoE6HLAB8IMmxmy0QttLNpEYuygZJbOjJbNLv5dlgdRwybD+Fl4zU4TI/+Va4j/8b7ze6xHw8+flK0UAy41chmYS8UqCoVBZfCEHqx5yaBmWs4M5JZYGGTkMpaUPKRWLpurclXpSyKXJeZvCRyvKZ1JqxLgWuEAA22utrY3Ualvq7Km4wP/LcU9VWsqqzVhoWB5FOhs2Wxa99AEzluCaX73n/2L/79gy4XqHvF6NAGr5Ubz7erwgba1CNI6kcPEF0+i23PziPQl8e7b7+L29St45OhRPPrYw4j1RXHy5Dkcf/1DvPSFx3Hs4UOINCK4RVvp6zcwVy7hS4cOY/fMLlP1cpeGMFRh69EekJoc4tt3/bKcv+fBllCI2bNbV9qDgWkqGH5lf9ftoSiQ1FuYvXUX7751CpWNKsrNCrJ9EfShjvHJEQxwTLfWxOzCKjZmV7FndCfG+4d1gm9VihLhoZBx/+gYTr7/ntmBJOJy5E3lCrI5H+ofwGZlC89//XnsPkSTxwbqxSqunb+K6x9fxdytOezcM43d9+7FfY/ch9WNTbz56ttYujkn+snjLzyKA/cfBGenrNHQFfM2SpOVhFRC85HJ3vLPmiDkY0ZwdW4eN+YX0KIwSjKK+w7sx2BuQM/fxj27QUQHXWB/eLDtBtrgedbTWHP80jDT4MwaWAq22UKzSjzWwARQoLNnzNdeXd/AD959F7m+JL7x7LOQX5w2C+3PrbFnotLu1hHWd6B5mX8ds17LFvkrJ5PMHcGDv0khOkba24x1IW2uo2arhj/57nEM5vL40tPHQPNPBttEqy4eqjcRGTQFb8Vo85JS1mWHm4ukWzAUj5TrQ3Qzs/NhBt4LlUn3gkLgZGeE3oQFY6MzMmAw+3YdBMdgef+cemU8c2aHGRsCCfeYr8nsk8/Cbcd596ocn61UdeBKbCbh9jsRZb28d94A87Kc958Mna2NdR2WDLa8Hz7e63onTA4IZXjXn2uKwZZr1SuqxcUlefJlswU1nlaW15DJFIQ308q8o4BGIcOwRlUhxGNS+eLBzD+TwcHKgK+v7D0RE6OC6mHCycmw6DAXIM2E5bVlzC/OK7MVNtwKerm85loDqWgCmVwOoJi4MOuq7sfg0IggLvF3w0j33/8nn9UgO/7KJ2AEw29NsMUMRoK0U8hiLU3kQzMnTL+RGjmdnUMyl8eJn74pQ8cvvfiChJnb0RZu3lzAX33ndezbvwMvfv5JJKIx3Lo7i9NXrmK5UsHXjh3D1I4dhvkFeTyn4tgmN2ESpzIpkwmsA1ksuzWMPMZsGsaw5e5Jb8HVMmEfKXXurYjjxOCaLdy9dRfXrt3E3NwsUu06CskYUvmkXDs31rexNr+NydwQJvqHdK2rm6tqJrNbnikMIJbM4P0PznSaJtVmG9FEH9ZWNyTtNjYzjq/80lfQjJlgeiKaQLlYwuWPLmB1aRWZQhZHHz2GWJqZSwvrixvKbslXfvy5x5AfygsvtHOwZ2InUIg0dCJc2vmu3fxWjSIqS5WreP/qVawWt4BSWYaT+3ZNCY/iLevlreoO9sgudgJLyHJF2hfv1a5H2UMPE6CzRsKIq+OGYpAEkRTvB9j3WvW7srqGVz44g0yiD1956gl9r2GtYfAgcKz1jENXvYstBjsfTaPx8A0Td8F+3a+VmS9f1/2vbBjE7hezMWZ1hvECf/rd1wmC4ue++DT6SF+M9SFBh9weYR2bgqStOJs7cWHPFuwto/JgyezH8UUJfLu7iDLcZIffrDva7fSGhMMOCFUwckMIlUidjr02yeWJh8FsZmsjg0kdwsYMEWQSDlRzZaDXYEWTZ/yzUwetwRaz8Vx9ppoOLUpTmnhUC9vbRdliGRZsAVlj2mHwg59DMqnSmc0a/BTUwfiznvysrKwGG568bORNs6Bfhw3NOr2BStsgy9KZmSeRz+Vkb89dz89FzFi/V4Zd0XokLYwYs687177m4UVK2drGKm7P3cYmRWoEV3AMlxVGDIlaA1kG6VQG0UgfWnVziuB03fj4DkE0GggJgle//Y8+w6nhzE/NqYEZEheFaFMhUNnve+rQzkMP5WuHa9ZSF252aQl92Rxe+eFrSMVa+NLnX8TgYEFg8/LyJn7w/eOyoP7qV19AKhHH9buzuHD7LjaKJfzs008jlzPTOO+wd/BbcUCtHPSN5dltN6u1cppguXjDIXOygYauqHanO+1d4ZDlanHQVVWPCBInXlpcwkcnT6G6scnog2KxjPLWNnb0j2KyMIhkNIaVrXVhtZlsBiN0V01lsbC0pmEIfhbOq7e4UCp1lVyNaB3PfvlZ7D9yALVWTZNLRqavocFyjQ2JvoQyYk0S8feRGM6dPofxiXEMjBQQ64uh3TAetPGSgw+VO1A4EtvjSCGrct+4LWB2eQXvXLuKrfI2httRPP/kY8Z/ljKUWdF4We/wgQ8GKCsMm0i0oWDeF461cAj2Bgm7p1b6GZvB2Qd2sAafO1eeC9UINQJ++N57iDSa+Pqzz1iAkTgN6T89TSm3TXK6mQvIBB6tjeQaXVDPP9gJOabteK8ySXHK7Z5Kh5YKWizRoxH86I33MDc3h69/4Rnr+hMjt51jsEq4fteHdcjA1qU15PS6ZDEo8tr1KKhpkMFwcz+AuBGY7boqlhwJAgThgxgSyQlNbcoPevBkgOX3pFM0IyX2a6/FNS5PsjBsYM82HJBBy5gZudgIobHn2gd8H76m2+aQRUDmgmXfhFuo3NYNiDpYgj61plQ1Eh4L7AOrLs2ufFPXzdcl3sqgTFEYWvyUimRmcJiCso01xQCTquS+rotJ0V/IayKO+4j3x/3PdM/D0A+HS3rvmeGtYSiIWWyDCcgWbs/exsIK+bVBP5jwSyyCJBkahE2odJbIaQKRI74cO56a3qVqgNm0nnU0hr/3Dz9DiIbi4bYJrXTzIGblvD34bqOpO4qpJoYehgH4FU6CbG6hFY3jlR++iqP3HcSD99+refF2tClDyB/+4HXUmg185UvPo5BL48MLl3Hpzpx4tl/83OfUmXZyu5X7YXgipPQicgdBaV6nKfnb6ekBR9NwYSTUTzDPGuy1uTgtGCs7DuOTGtNk2RACGDuRpBZ/cPJ9fPj+GbRbURRS/cgiivFCqmPDIlwnHsfI+BgG6VNfa+HypRsolqroHxqUK+9GsahsgapE+ZEsXvjai8gM5TT6STlGXi8bcZG2BRDNOXICpk0Ygp1gUngoxUdqnhkhtulSIOGgbqn/X+KzTpRXNmvJogW5FnD5zizevn4NpUoZ94+M4dEH7pWwhmJyyNR64QK9RjhsDRsLKl1hmIIdeXsDwx/9qyNK06Fr9QT9kOn1Bl47FOx7uJH/0/E3UCmV8AsvfT5s0hjqNXNVNS6pfSovrX2ww7zSutdhzzkQBTSIY6W5rX2DlmxQx9aSXHoD3UqbtE1RpUu4M3sXjx+7H4P9BQUFVglqjTmlN7BiTIAmOIp0KsXuAcT7x6aSZXy2zsV+CHQ+/pk4LD+fUxU9KyZG2eue0KVNbXUqC352ZtfEcRlclbiwEVi3CSpmYDbMYnCOY9b8PmaApG8ZxYrTb1WJ5Ftvx7LWDm6vwRozT2Szy4Vquvi93QP2bVh2k2alppow1ohEd7ZLxrUlT5ijunzPVCqLeJzZNXsE3K9siFXEHOB+sDVI+KtPB5/xpoPhZzAJMDiRzVHT9JW+BdetXFqMGsbPYq4RNeG2dxfuYml1Uf5k2gqEuSJtpOscZoiRPoO+vpymXem7GE8kMb5jp+H71brt33Yb3/79zxCiIRvBTsOu5bUtAAY2GxCwr94u0ye73LwqCrZsbpdRqtbw4Xsf4vPPPYmRoSHLkqNtlKs1/PhHP8VWuYQXnv4chof68dOTH+DijZt45PBBHDtyvy7U4AALDcp4ArbK8kfAQHAL8Kko2a2E1F3eT1GC8V4eGX+y9/X4SRzP4gM2vMt4oOxcKiyFTdpgttJoYnFh3hoDxTpunbuIyua6NivLC4oTj49OYnB0VAth/s48lpc2Uak2ECMvt25GkHTgbcfbePjJY9h3737RTLih2RJy0N82Hee4yfaIS+lLE0VRC6wkesuUUDQX63zyfzZq2uu2Yc0iPnQNAATnAm0ARZcIzl+9iZM3bmjjPbF/D+7bu8vw7WDR4g0Mx7ctIzPKjeOKfqiJNhTER2RkGK7JNqcZbGrc250FgpiRnrE0LOzAsMCn/28HaKOF77z1JjaWV/GzLz6PkdERdcgrZXI4TVjaRV4+0SgL72nwR1eAh8FMJXdw8nDxFR8i4GeV40VQ+vITSpljq4UzH18SDXBm5yR27dyBRMzoUlqzSpV6GSH+eYLRqD6f6/oa9Yk8VRsesPJaCm7EqsRSMDqSc3NtCs32IIMDszaWzb5PeNdIv7IsmoMDDNYpBRhqxjpcZtoPdTR6xovt3nfFctgIY2XlWTIhNh4MFrh50FmzWgEzVCasOphBS4LSSmQ9TPOniyLf3x/GbMmztSyfXzwIilubur9kKDDYUlOWE10cf2217LMoY+X7RsmWMfcR4aNNo7zZ2jGTSlbIhtHboAQlSi2O2SHLn7WDoSr6Gfm+xa2SoJD5lQVVnIm0/bwGgtp1ZGl7w/cgdJTIoi+ZR3G7pux7enoXVmTJTrZHnzLc3/lHn5HZfvTm623L/D45OaTwGh6ale92dy2D7Gp9KsMlb45DDddvYH2riJGBIRw6uEsathTV5WHNJX/8p++g3Kji0L6DmJwYw3d++CruLC/j5557HNN7dsn63HFWvo8wujCWqxI/BH7iYj5G6rxIdVuDOZ1lXT7G2n1NfgIH1a3pQcGPgHd1OsRmZ2JaEBHNfnNasNpo4M6VWzhz4hRa1TpS9JciTlvIa25858QOrK1t4vaNOcSiSSwsr2K9WsQ2ahgaGcTo2DAO338PpvdOI5FKmjiHDjUTrdZC6viiUcWqD30qmQ03Mg1V2nWYFgSVjazzGgj5Pr4sVQV+TnNG5aLqbVb563106TreOHsRFO342pOPYsfogMkshntsmV6XieBNF+coc0MqAAfGgiu2cfMYtsog675W1hDz17Nf/bUtk7SN7Y3L0Mhst/DKmbO4c+smvvr00xIPr9Vs/JKHrDLOUHmZIaA1RN222xtzJrxjWJ6sXEKWbpVR0zauAiGdBDLKMN0ZmAcFs9S1YhFnPjor+uL21hYO7d0nqyJi6sxuTUXOph3t3DBAivim+XKZ9rJCf7utwEIak9Pruo2vcGiGjN0PN39d4rxGZ7NgrOtu8J4Y7su/1z7oGX5wl17jXPNz0nnXVLscRtBzZ1bLJhMnxujuQPU0shYIFTSa6t4z+2RSYomRJUWqOAMHn6/th6Zz8en0kM5SeInea2TLdF2bif0ys+W1MOhJ8UwauZxqy3X0bMX3pRJaIiH7ca6BNk0xgwCPDYKkMDw8rEk188uj82/W3CnCfAAPHh50hCsoaEPGC5XMlLhQ3rK8BUbVTD9FyzmVGkW8VUOuXkGUlWQkjlgii0RfP7arDVW1O3ZOy01EwxTNhg633/vnn4HZfnjcMVvHjLx7T0EGPkwLtNyITN8NCw321GpMUJTD8L0tTjuVShgu9COdCko/DCp8wADePfk+NipF7J6ckdHj937yBmaXlxRsd87sUAllp6wtWL68ZpDVCSfB3B4SN7ZRTixgOv+WWax1belb775khhN56es8UEtEgpAN+fakCHFiThxf41rqY0odKoJaJIKbV2/jB//5e8j3JTGQTiGVjKlZRa5etN7G6uI6Wkiiut3ARrmMlcomZg7txtGH7sf42Ih4u4gZtxKtqOmmooFas2YOqOL9t3XfKWKjLLxuWR/vfbPWQJJW1Zydr9Pl1OxoDHN3Ln3ohosiZcpnHsw6jatIG+cv38BrJ8+Kp/mLX3wewwNZTaQ559OdA3h/vQliWgwG26iMDAFZeGjIRj3TU8DtsSjyslHZMTUBPjHtF4CDgKnycyuIt1r40fvvYfbuLL7wxBOYnJjQ51T5R6nDwBv1Z2uBqWuE6Iso7DO9CWEtFzI32mAItgFS8kaaZ0qWdUZx+qPzKDeNc337xm1Mj0/iwO7diPcRz7WDhevWp4os9bMK0TFVZfbhPUWnahgu6OvTEuQAzbHMd3fhkJ0b+8SSHgYwSUiGPVGmLxdHeVPp0GA2YR2toR4jT30+kvXrNaNdBdUqDbX4vaN/V5YKX5QitLFofhEXrdWrXU87hQF3cbF/5+rrteWxrn9G8cH4rawSbErORmwptmNYPmUW+bMM+O1WHJksZUwJZ9ia473hoUIOLa3SGWx5vxl86Xk2NDQsaubA4KAqXMPijVfsTT0ecpxQo3D/+sa6gi33ntP/yvUykrkkhsYHA3MhJvGZVL2CRKSNJoNtPIt4YgD1FsXyExgaHu2Md3NT8wD4vX/2Gapfp19/ud0Zvw3EA91ZxVmbYxbZPdiLROiRHsoZzx6dSmNlfrDYsYK8Ux6y8Hj73XextLaJgzPT2DWzC++cOYcrN2+qOXNoZrKjyE6MxfBBW5zWsDMMToEjjOdaU8HHiG0qyBW/hEsF8jY3nfCpHkNE6+AGAnxo9EmgJOB2moUPrq02pkwi9jZ++uPXsX53GYVsCoU8lYsg6sfC7CJa9SiyqX51ate2i4gW+vDS11/CwADVi1hTG7nehwu8ycSg2ZmyIr+SGzhhotN+r/m5pVYkd4ZuJ1kHRCfg2gHh+Kxt3B6xnvC9fNVrt+7iB8dPCbD4lZ95EYOFrAY7dJkhiKpC6Cn9JTsYZud1YLiKWsBDjWplNCYLMh4MbKOY2I1NHhq8awePoJOQWUinI/io8UB8491TuDU3h8898hhmxsYUpOusBqoGo5A2ZhNzvl6c0mfz9wpQQZDIBxiYsXGtWJZnk0d67rE2otIrisoENEJaFK1vGk18//XXMDo+LJeOhfkl9EWTuP/gQfRnKQrDxl0XbvOGkU1PGUSgJ6nM3faEGkts9NGQMIzWWtVowyIdxqWt4rCXjB3EZ0CjVNcC8fLYDrTgpkJIii4ConKVdd9M29b6FrVqRTzkDhbPgzYsnhYbd0G/QNcUqlpnjPjP8PNwSMCn38i04fUzaBKaYdBkZikRncADFwxSqZpzrnis1hzlF61zeGjw51ptUhgzyOQGUK/ZgaiDsUbLnGVsrK/pQDa9jqrW2szUNMbGxg1eaTu0Zpg3r4lw3ubGhlTkNotF3RcGdx0kwVGC+tLp/jRGdg4ru+fxka6HfgoM9ov25RGJD6LeIHc5hZHhEU2aMshWqZXbquOf/PPPoH598NoPJUTjzS5bFroztkC0QW3KphMAwybzrq7jQcJYecJz3DGMI2pbMTNstfHu6ffkHEvzx507duDyzTs4f+kinn/ySeyZGFGqbwvLsCnDIf0auo0VbaJAcna8lv9qE2WG33RnyW1TdxZS4Nl6Y6zLwzWyuRPLRVlx+geBd15XC7h+9QbeO/EuUjFgKEeL5j5srG+h1SC+nEA8kcZGuYj0QB6Hj92LyV2TiFJ2URNvCUEzFkKtbFXzQxdhf8dgRF1WK0k903GHVzts6IvmAiO2WMNnDpWGZ3Se8dpN9MDNozMimOM7Pz6B9c0ifvOXv66GJbtvlIP0TarnHXBkBUQG04BRGgfTDkXvh4lt4LhuGILxQGMZVpDLtA+mg9Jw9gAp8O8DNMH3Ir3nndNncOPOXRw5fC8OzsyoiVcnwyRULiot1em2e+UNM2VqCrZWDblamTd8lSmFiTWnE7ZoTV237JgME9J6KTBNYaDvv/oKdu+bwcjYCJaX17E0v4LHHjyKicF+tLSxLbgxc5aIUY3qVOZoG25+J9D6YIFYFSHY2pr1Sa+gX+rPX0s/DOeENeJULTaP/HMrEQlQlOG29NraEn2N94kNN38fqnb5g7ODzpvfPeJGEg2PCkboVLQhPGivBy6xynRxew3Wsskx0s1MQY/VEZtbpGjxG8RA2GRTjNZBKSUXXDccr9VUWKIPjWYUySQnx1jBWkYrXLe0gcWleRSLGyr/mdEyvxsbGxVPnzokvFccydXrNGhdXtZwA/3E7ty5gzt378oGXdVTgLzigrzYdY9gaGIYwxMDYv0kW3WkmZHzGaiS5CUVgL4hVGot5HN5HSjMnEkfY+bP/f6P/tlnBdtXf9BmJslnyWDnHUcfgbNDuYvdEa9VoAoYlDe0HOvT6ce0v2O1YQ+v3mzhvQ/PqKu5d2YGA4V+XL55C1du3MBXXngOI/ksAiGG0GUPU6Ab+y14WMDxyTGHESxrMeK6L3DPHN9WYAAAIABJREFUTju4bod3a6/JazZKii00NVDCBJbrpHJBiA7EzR8zG+q7t+/i8tmzZICjUaE6lJ6DJNvYCBjYOYqxmQmMjpskYJ0aqMzC4uaI4T1yx80cy3OYJKmT+ZNeanaf3fLGsDb/j1mLdVrtffzZdTBMZwI4DkgaTaWOl984hfdOf4Df/3vfRH9/XgdBQjJ53LTOTjEYhj/K0t3xX2WkjhnyUHKTRKl4xW3Th/UUYmhorHhvwIKHsL9gxR7IDF06WxQSl79y4yZ2T03jofvuU+bNPjHvnZ0fQfGN01o9uri9Y63cVPx+b6i58Lm5LgQvMbmythClZi21ZFs1JKkZEE/i9PmP8c777+G+Bw5jeGwEG5vb+PjcBeyfmsZjR45o5Nt4tMR3Ta7Rgq1ljuEytS6lEUyBepouhgCi5xeqEG+Qcg/5Dwa5d60bh4S8+jBivv28VQSm22z3wjr8rDb8+oxt0R2E8SOYj88y8ZiJUYkrbBoAxCDVPO5hmWiSLew5/kwHEgiW9UwAiH87xux8YL4HA5M5QLfEueVrMS7Q/VgJTos0L8J6DMQ0sbQ+BPHgxaU5/Uf4gb5mDLjxRAzTO6cEIZBHS7olgzAF+nnJplHcUOZ88dJFmUmKdaVrJGMjoeydyUIqk8b4FCmWecRp59VqINNqCColbEERmFhfHuij1xg0xGTQVE1EAMXHGPB7//ifdPLWzm9e+6u/aHOqyRxGQlOIi4IdQEIGITIY7mWBtsNZDEpF2kxe8NqKMEBa9CxL5yv1Bk6dfl8f/MDefRpFvHbrFuYW5vGlF55HnjPLQV2MR5XK444tD/eUlViO5dpCtEYWT2WnonQzHMtu1ewIuJSCdK8di3Q+2Z3u0odsk/oIJelfJulmP2slHbPKpTtzOH3yFDY4WpjJI53Nyepn1+5d6N8xjGgqCk5t80RscOiizQYerZ+NjylgxGGNHg4s34cUOI55WhbLxkDcMF3/ClNAWvyRiEo5XpvPq/vh4c+k+4PhOQmYBc5cvI7v//An+Nav/YI6/Vw0zOY4qeNlvmUwn7S6F4SgWXvL2WwE1lYBPxs1Bmxz2KHQxY7N48669uYOrNfWfDnfI+DOIaMjtnj52k28f+ZD2Qg99dijWluU2WMwMqZDd8xW9zeU7A7V+NSgVUBhnYhra6poXnoLHyWliNq0xPiadcnosTv6lz/+EZbW1vHg0fuQL+RQqTVw+cJV1DaL+Fs/+7MSm/ZhGQZbVwBzloPDA/ysLiDOrj7LTvYkPDPktXO/EJNnK8IpXVY52rCAMRGsAelNRe3JDpPHFL/4xWBOCyCf4+e9c0iFv/qesUAf3Hvp4pA1PFjwFK1yWG4HnQO3QTLM3hgPvLfVMht0wb8sxAILZimjmnGooC8pxgQrHGa5vE7TjIgocFKhTPqzlRoqFUoXMung57TGNtkb165fwurqEra3t7AlBsG2AvbePbul4MWgzwyZ9ymXy4v2xetgZk344NatWzp84sk+7Rs1A3sYOOTLj+4YxfBYP/oScaTQREY6ydywHHxqoh3NoBEdQAuUVqQ6Gg9ZStNSNY1NxSZ+7x//008H23/5v/1P7WcffxLx0KnUqzKwUDGow+Do2tO4N5QH2F5xk85m4c8GvqIIyIIRWjj53inNKR/cu0/B+dKVy/KB/+KLLyJHryF3ZBC4bdG0kzFFAp/UO7q9Qwmhs++NAAu4hu36YWEKTrZ4LJU1HVVmGuwoe0nlTRaXKTTZOe/oW8ks2TVEtQBXVtfVzGK3lZtTPxfnsdkC1VzJZjAojKLshmO7pgBfKKBxXWybQVVTODZz7geE8YOJSQeakJTKbDrK/bdqNbNx7h5IVgF0g2/IspiBxeKYXd7E977/Mp5/6hE5/5JSw/LcBGosWCobC0HMKVouqsJSTM0LLsYABTBbJJdSGQVPe0FRxs0UTUhKcfappVQVrLZttDh08jvyjm0sLK7i+z98GVM7d+KF554xiKrjcGCTgn4oWdAJLhyhK9bFwoNSXY+YucZgwxCNGr19MURbUU3DqSQGsF1r4ruvv4pqLIqjhw6ikGXDBlhcWMHZU+/j13/pl5HPGyeVRHduXgYRX7f8jJ2GXA93lhmnfNF4WGqu3t5P+LPG0S1b8makvyaDiQcpoyvayC2nuRis5IWmNQJNdHXgph62kT9b46GyIrI+jA76eFxj5/w5WejwX6QxbLZAatZq4IUj4YQBkgq4/Dw1Zr8BCnEetk+38VdO03G/c02SFcKGmjexyAxgJcDvqVYpOkVbH+oemAogB0vW1pZx9twHWFycU1AjXYvXPjExjj27d5vs6dIS7t69Y04PdKvQJJ+ZYXIgZWlxURxilv76d3KZQ0NWWH4ijpHRQeycmZBxaybSRl6GCtxL5grSQhr1CIcubCxZQy8JHixJ9XlK5S387u9/hsTi//gv/+f2cF8aD99zCBliOsxwiaVxwbu6vRPaw43uWCyHhgkfntEkTEhEMIIRcSyzEd8OeOvUu9jc3MDRIw+K0H/t+hUt9mef+pw0ItXRVhAMHmGhbLHypXdSqidXC3iWY69ceDLbSwYbjuC55SW3QchGy5HalJxpQ/kdymy+ukY8O6r/tthYivD1eYOZRfE6OUsuKlpgMvAhiy4WzAuVrVi000gf75OwaR4E/L6Af/PfjW5mpbFDNx26VJiCcj6tl8bODWUAY6PARpeNWcJbY93nHpEOHmAE+Wkx0oji+Il3MDaYw9GHHhLjQ6VSCHbugOAZkM8beMCnvBzvhwsv9zo0eICXEHgPed6pdwpOznTgQR9EaCzgegVDq5ca/vTP/lxuF1/+8hd1e7jgpUsqPzE7AI2PaipeOgxC81TskkDr43vy3xw+4J+tHDY+pd6Xzg+0hOJda7axsLaBl99+C31jI9g52I9JYrSS+4vgnZ++gS+/+AImx8fU8OK9J+3KxnAtY1fJ7NxT98cL90NDDeEQ9fWpzZtKKqAbn9UOSBdXcutzz1414RbUwmz02Ic3iLE30GwEHrBXCz0DLl4VaN1pctBGv/n+1mBWCYVo+BmX69ThG2zcuTZYivPeUxvBJ9yce2wULDuwSe3i6zsEwoy0L5FU0KYAjfnpcZ/H5P5Sr5u7LvcKP9f65hrOnDmNu3dvKx5sbFD4Jo5pNdxntM7WV1eFyVJ3Ws+X9wZRZc78fo7UUnxmcGgQhf5+PSsmU3ZY1BCJRxVsJ3aMoD+XQj4eQVp70lyniR+3oznUWib4zkCeLdBPja4bMYn/057n2//gM3i2/83//r+0OYq2Z3gEh/fttZFYNnNoiUFMrtMA6ZaDKi1DYPVRWGcOaOGGEt8CrcET1XoDp8+eAf2FDh48JPLy7NwdjA4P4ZGjDwnP9MyvN9hqESpom86nOp+BEuOZr4XOkLWGrj0hD22kwEsVZSk0DzQEILX2HjuYziY322N7wIbDqQwO9BRbLDGzQOb/OKLIklOUHrOJjjE1obcZYQ7CH6LHWZebX85PpL5EB8AN54fumYjbdBV16UALCJaxW7ZvXVhjJyiAaerJuuq8RrdRYRBj9iiNVmWXLJcppMHAHMOZsxdQLq7j6WeeURjW5gyHpB0sRta3oG//OawhBxBm+UH5ye6TnRf2cwYryHgzDD0IghIo75WLZei2pux5WU/JpAEr1Tr+5P/5UxDH/sY3voYkR3YDz62jDNdjJuiYveP2fEZ+v/iOLGWlfxAmBTvasGHUlHYxxsFo6/FcvnUbr7z3HjJTk+iPR7F/cgfQaCHWl8Spt9/BsUOHcP/hwwqqvj5d1MYbZQ4j+K/dMr+sMt/WmS0FrskUJQmDaJIGX4JwDv/OqFLu22aB2OQQDTYT31g6uRTB4SCMKW/1Nir99/6rUefMn+zWrdtYXluV5xubkcr4AzzkMCPvJ/FQvhGHLfj+/NrcWBe+K/goYEXEQh3i6KUF8nCjbx6DJeGkjXUOZERQq3PtKn0TJYoZdIU60TFq5m7ggzOnce3aFd2HMt0cMhns2rULM9PT6jeQ5XDtxg0Ut4qCiVhJ1+s8tO26eFAzq6bF0uj4mH6eB+XK6oruVYSOKePDGJscQn8mgXysjRSXcpR7jLBVCq1IDmUCthFjMbhZJpNTNQHRxDd/6zc/DSP84//hv20PjwwiFwXu2TGF0aEhO0llYWxZkeN3nXyyx4ra6Vi9uJSAYv5PC8A8bDlBduLNN1VGzOzZh8WlFWxurOLofffh4L59hnkxMGm0kWIyzlv0iTJTkRc+S2uLQEnz97VMytT5+bMsM3yySiVNgDU8uHUWXyBj9xL6zeTQsk7PClXOhZLcXYe9KeFlrL2HObN2se6udqhFS7uLXt735OidhhdP145JIJtqPQ0Qfd4w38+Si5tTHlRhfNabGI4L888u3NyL97nP1wdnP8J6cRMHDxzAzrHxoOdq91xUOZafypjsuZhmLg/GbrOS96lWtsGAdoBpOFLs02SELJTNM4vn/QnPsBXm85lROBQhZ47QwVcWgQb+3R/9MSrVFn7mG1/F8HBevFa+p0lw2qQjH7zWqR8Qga9qhDDLEhk8dC9DBsfrFdzF0pfZMWX/4pyGqxt+G4ngzIXLeOPDDzG8e0raERPkkMMMCy9duIiJgUE8+uDRjl6ATy5x/biKl0EKTuS3YQyuE2KH/OzGOQ5sG9KpUpyyMj1e1z7gvuA4qWHVPeyN0IjmM+ZndO8yySaqyutak/eutd7eBfeTHGapaDe/gOMn38bhB+7HgT17kOJhrcl9vlFMXXzSqqiLwPXH6sJ0CaKaBKNjr0MovgYZbBlobUIusIuiEaT66JAQFxVsY3NTr9tomra0khWJ2dhhzHu5sbGGCxcv4OrVq9hYp2tGXXjtnj17lNlS+Yv8WcIF26Wy7hezWWK7bHpKG6Jl8MLg0DBGx8bEJmAiR3iBtK2+dBo7picxMjqAHC1wIvTcI4TAcV96omVQrrPJx4ZrTIMe5nsWhpToApFJ45e++SufDra/9Q//q/ae/Xt1Q8fzBRzcOYUs7WKYGQa+q2WXdur6CWwBw5V3DLfzWMKFKtCZ5RbLWkDdxh/95CeoN9vYOTWD5ZVlkAr/5GOPYHR42IYRwit4U8aqGNsuVHoy3dzeQBVKv4DDWUOGlCGjqTklxsn46vT+F269XQy3Ox+uUt1P5pCpa7MG92FnE1iAN6ikm02GBRWiqpHZuoaAykwDT1iZY8jSdV2BM0x+n4l6kIpGBSizXHH8zTMj/3y+cXgdNvUTRjbD52UA489SUq9XM5Yz6ndnZ3Hm/DmMj47h0IEDwn+tvGb2a9NA1oix7JYZvYjiPVbm3BSV7SpqjWpwL21hZWldEol9mQTGRkekYcygq1I1jFfzfvLPnJnnM9LrM3MN64yPnuvy//3T/4TV1RKe/NzjOHzfPgVL6hIwm+TG2rNnb7hGayiq6cnEOOi28j4xc5O4uAJ+yLqDSIl0SAO2HNeqJC2MVL4Y3jj1Pt45/zFG901hcJCBlmVlHENDg1iaX0Q6EsWjR4+YdKPGfY20b1WBT+R5l9k63tQRsM9rz1jViFPmiGcqU3W9B6u0+HrmnhtEe7j2AiSmSisMawgfFiZKZ10zX3QQ3wO69q5rBwd+sw7WRgulcgUvv/6aXEcO7D+AsaFBjAwOSVUrRyvzCq2W2sroPNjayHsE20WKdVeNNdHTb+D7cV12A7zZLMWjCSUKLOHNvicmCdOIuh1AuUrbcVMSI6WKidrc7F3BBHfu3DUh/1xOeO3evXt1aBGqoK8f1cvW1taxuLSEzc2t8P7mbML7Tl3dwaEhiX6Lv1vZFnwyqIx3BLl8CkkOONBvTg1hQkP9aIETbGXzfkvQlYXuDzbAYxVzDAP5Av7mN//Wp4PtP//v/wXrbQySptRo4oEdM9gxPIAW3SQlktLVQfAGhrK+8KCt89q1G1fADZxDF3Xh5lpYXMLxEycoESx6BR/azskxPPzgEWTC1IvM3ULntbfUsQBpAH1vVugkcXYzPavlgtK0mZoxYUQyQBGmLWrNH2WlwabFMtRQE/NRhyZUFz+1ZpHTzbQRPyHQY9dlVLOmOpb88vLd30sYZQe/1N3sdIS99OJn1Cgsg1IQW7FmUxd78xFVBl3HxDwoumiJeJZhQ9k9MasZt2MxHC2BWqOOV19/XfeK2cHYmJVWHEeuVyjKbFAA/+N7dbUkjE3A8mx29i5K21W0o20kktSmoD31Bm7NzoqvOjo8iL1TuzAzuRMFLm6Wpc0GEqSIx6IaPeazUKc+ZAgyfmw1tO1e/v6ruH51FoceOISnn3tMmUi7FcMHZz5Qdvi5p57sWNWrkdhx+LDD2XBeC+Yy/Avyfn4I876IT8zMl2spwBgMyt//8Ws4ffUaph7YqxHzysYWku0IJiYmsLywhMF0GkcO3iNmgShE/trEjwPs0mVMGVavAz4MdGidy648BPwA35kojuflDFamrqWJQdFw27p3DkEIJgvNKf6dGr+07KEaV4CgPhFse1g5gpjE97bs9cSpd3H64/MYGh5WVZRJppHpS2LXzp2Y3rEDfYG6JoiKDJbgKcaA1YtPe8LjME6XQWGDO7zRXIMMkMK8QciAIjkmGMN1wedLKpUcrTfWcevmTVHEFhYWxaGlpQ7XLYekxOqQel9LlRRZCTdu3JBUp6bEUqalIQPNINTDWERGQSadxNDIsASl+gcKYh4kaiVQHTfalwGilIXMCq+vVItWOQc2hahyEYhXzAo5m07jV3/jm58Otv/6D/91++K1a8gOD+om7soWcHhmGnFOg+jRGn7mP/nJsr2bPVqJEnRw5SJgpH2fMuMHv3L1Ki5fuy1gOZ/L4qEHH8D+Pbt0InWz2m62agHXx01NENm0NY1O1pkO6km3jS1gFjo+GWf/HGgvDLA+7RMGJvSZrI0VXttK5g5HyXmqoRz1rm3vfbGSyRTQZIYZmmyu3apubuBOejZspXOQlAw1HhekuImBG6pSV2LRQaEsbE4uYH6f2apYRudB1SlGhqF2x7A9A/fPqQAUj+HCxYv48KNzMqkcGx9Ffy6PqclJaXa2gn2L+KykLoWGkhnvtVDaLuPmzZu4cfs25hZWMDwyjoMH9qEvFcXaxgpu3L4jnQdaHl2/fh3PPfU09k3vUtblTVhudF4/cUY/NISRo4lEJIZ33zqNV159G7v278KzLz6hhT4/u4KLFy/g3kMH8ejDxwxjtT6kBdhAS/OuOF9XJHYyULjRxT0jQdqqEul3MBBKBItjmDHUqw38x+/8NT64dh0PPv8oCLcVV9cEI4yOjWP29m3snpjEPbt2mS6BN3bVnAs7wp+BzuMAiYWJRmvCMllp2OBAsA+3Q8EoS/ZsjQ2j5xvGZwnjMND58+deYKavQ1bsD3KLg61PD97vWadDEQrSGkYxVw5ORF28fh0/eeMNRFN0HRlShVovl5Fot7FvegYPHrlf65GBmIeigq3EarZ1jfwzsW82UG3PGm9b99W53gHmYRWyvr6mw5PzWc0GLZbawlqZ1dY4JpukwtaWSv3r165L04A9H0JI/YUCdk5NyWUk1ZdSRi/xqWgE83NzWnP0NONeGRsb0Weltx3pZfwM/cODGBwekvQrfyVPno4sCca88hYi9aZ4tZE4QQXaFVVQ2V43F4dEAtlc1uhxbFTGk7JYH+ofxC/+7c/IbP/tv//D9vzSEhbWlrFv717pNt4zNYXBPCO5n65dEW7f9NbkCVEudK/5AEUlCZ3g3tOW/l3EWy5fuyXhlh2TE3jq8UdUmjEwUw/X6ENB3DsQ6V3yzjO98KadwGhZgpXzXLjCiBlse748w+bDFp7kDR8pThk2y/FYp1IxKPoiFjwSNoxjtFxAvqj98FHWoBMpjDcGSTu+HxeydXdDRh0CP/9ema7m4G2Siic+fzVDPW4Am7v3jMGbLwqYgaZnflvWMFNGHQz8PHD1Nkc8IDunk99DXc5XT7yB9VIJu/fsUvbZqFSxd/cu9MkI0jZi733QayvzMseDrUoJr7z2Dt46eQ5jo4N49rmH1NGtlOuYW1pCLJXEmydPYs/UNJ48egwzkzuEA0u1rcf6W82aoJXLngED8vXrc/jTP/8uEpk+7Ds4I67r6soGkokEdu2cxNH77g0UOnvoLcn82AHl2R5xQG5gOiDfWVpQIJ8YGcNwPq/sWdkdHQOaRk8j13lro4i/+M5fy03ksc8/iXhfDBEaGiazGJ+YxMLsLPqTKTzywAOmFyCIy7rvvM8+8sr1ZqakYYDCcfugMsZ10HHV0Gh8tCsITkJ+mN1XUzT4izGYGB3Mfd9MX8DwYOPYio0QhIIcBrTMO/DpAwymxhEJ/RSxSfRhaW0DZy9fQrFVx1alKj4qD96NlWXE2lS5G8bhA/dgZmoKEWaRHFQg1zpw2omj2jBFMGYMwdbvi+0da6YyCHLYoNEgpGJNMWa5PDgqMq5sqWIqlTZVDVMn4+rVaxKSIdWOgv3jExMYKAyYv1iwOee9Wllfw8LCAkrFkgSjhoepmRAVDYyNN2buYxNjqDYr6g2kMklEYnHkM1mkYgkkeFDUmVCm0GqZLGu5soFaZRMRwmnJNLKFnBTvBL1xoq4vhf5sHr/6rb/z6cz2D/7vf9sm9jE3dxdjo8MYHxuWr9LByamOzJoLUXTjlzs5dIcZPFsiviHV/uBS6pqzZ86cwc1bN7FVKmFwYAjT01N44PAhZUpNpSHE6mzc0PzQupxQL/09tntmyNXtlDPDO63jL+aCppLC6Ck77O7H1Rn/Nf6nfj44ALBU86zZqVMK5gFD9M2rrn7Irg3isGu1GX3Lqn2CR2V94AsbHcYI2rw+36DKkEPWyPfgQgt5UcB7u1S0/xK+6MVthcuGeXcnyusQEp5kkIVEeoK8nhglhOqaLVy4dh1/9eMfoTDUjweOPIAkscdGA7unp9BPweSOCEoYxgjjxXY4kpXRxOpGBf/mj/4caxubyBcSePHFpzEzsxOLaysoVis4+9F5PW+KuDx+5CjG+lmudV1+eyEAw43jEty5cOkm3jh5GvmhfoxODIsyx8qI2VMmHsF9Bw6qGeTVjOrOoNdqdNsISuUqrt24hTMXziOa7kOpWcNIoYD79uzFjsFhvRbV3SLSA7Im5OrKGv7iu9/H3c0i7jl6D9qxJrKJPmQTKYyPT6K0uYlorYHHjj4oFS/n1GYzGXXaXYBGLiM9qmd+6FolaGI43lRyh2Tn1fI+8Mtx+nLJBGe4jlwTgh1wZdbkGMtyngLhDP42Pu3v52vF94+/h+ha7YgOL95b/sSl2zex3W6i3GyJQUQ9Do6JkwYWJRZcquDIvffh8J79QXmLe75pWWEiIeNSSVWKGeOzoZYUcWzYDn2TOGWm2mzH0KiRvmglAe8HG1Y8VMqVkg5CcefrDXz88UU1yRjQSQ2j0tcAHaojMekf+EQes98OD7m/H/lcRk1awlxj45PYf/AeyZduFFdQa5StQc+DLpbCQDqLXCKDRpXJgE/nbaNYWkGrSQghJSHxZDajeCebJppuprMYGx7FL/zqL3062P6bf/dHbSqlV7Y2lSLv3r8H1VIJR3cfQCplkyj2dEMmGzZZ7wO0WGOhjhuYKbb6S6GbzxLpxz/+CTaLmzJSbNdbuP/wvZr6EA/SLEmtDJeFebcJ5pmJ1Yi989ufFLO2LmcwQST5WHhnzwAASfM9nS3PiF3dysZzDdfjl3fSJU7T42jaW4rz9blQvVTlItLB4J1PGdRxLs6aZPZ/FvT4e3ZhDVs2bQo1soL7rE1aWSZk99oaJ37fO8E6uOGqlGPntm4Bt5dtYQMb5iumTDrQgxhWWnR8QBTLm5t4+fXXsVUrY3LnJGZmplUWVra3cc+u3bJ3dxUp57Nagy/AL6A1fRl/9lc/wt3FVRl67to1gSMP3qvMhN3mza2idD/7szlMDY3g6L6DKORylgEJXw/lP7nITVqtVHDhyiWslEq4emsWYzsn0T+QR7PeFNxRKxaR0bDBIUECOmiD060ClETijTvCQPvjV17BraVVpAbz2LlnBjtGR5BtR9AolnDPvoMYHRuQN5s2e5SczXX82X/+K9QyaWQGMsgP5JBotTA2wIxoEpWtEiLlGqZ37sT161fVjGqw7JSOahr3HDwkGyQPpl4VqgIk7klIoAvoBl1m0wPxpphXh1ynzNxITyJroncs3fU8HJKyZmhN3XIF0sBU6e2DKPOmKWYY7GCwpYusaHrUjo1F8e7HHyEzOCCOKic9mfkNDRRQ4YhsC8j2pXDk4GH9HIM6PxOnrkivM2aEKXt59Wd9gnjHcoc4t4nEbCEa42czpwo2+7jntopb6ikQSiBDhGySZKJP2eq5s+cwP7+gPc0eAwcaBD/I1seeO3+eq4r/RtaA/M9IU0QEu/ftx959+1XhLK/Rd6yIJisPRJGMJVFIZpBJ5KR5ompCRo5bqFQ20EJd022ZfD+iibiuUYU+La5iCYwOjeJv/+avfzrY/qt/8wftvkQE1fIW1tfWkM8WMDEyIi3a/dNTUrlx7FL4uaHzndNVTSpFERdPJgxGBLSFNmUBEcXm0hq++73vIZJOIFXIoRBP4rGjxzAwNIAmq1NmggF+sMzWsk3HqT6BvTpFRpHXMFYFs6DV4Avay3rHdZUthm6J09X84XeA+2ADoqYfA2WYaiLm2Jl8CvgoP695x4vJaZSj4Inktiek6Xjp5FmFFnxQXuJn1d8HJ2GbrAoi3cEo0MWZOVHWmUwiUyHABo7vWbA13Na5mCodA2vAvs9ss+lfxsBNiT8yAbQ4IxG8z+pj9i527J7B8NCwcMv5tRVUtss4OrUXY/0UBrFDgAvWg62VhXFUGy288/4ZvPrmW9qkhdFBpAsZDA7ksTi/gNHRUayvraKQzmB1bhk7R3fgqQfvs4aWzjgCACI1Yn5xCac/PIdmIo7lUlHW1hQv4u1Lpolpt3H36lVaQjxjAAAgAElEQVQ89eBRHNg1jRarDVHkON5p94Gf1yfTuLEvX76M77/+jlTERnaM4cH7D+PQnj04eeIk4tEUvv6158T+EKwQi2Fzs4T/8Gd/ju18EoOjQ8qsU/UGdo6OIV3II1Zr49al6yK6b26tYt/+vShubePOjTsKSs8997Tm9j2LM5zUDk5NVAXmiPcAlIWGgQ7BTwGn5f6S8E843K0JGvKgnqku6nqwOWt4ujXoGjT3dDWxHh85X5cWCAktRJBI9WlvM3tMpjM4dfE8VirbKq1v3LwhNsDePTPI8vvqLeRSWQxms5gcGRO2Hu2zcXSKM5W2ioJtum1naNLK6Jh2CFBvgRVBqcQAmUZ5mwem9SwIIRGb54BAjZORrYaCZn9+QPKK586dxZXLlzXFqYagBMaboGoXP0OzVsc2tYT7UhjM5tFMmJraQDqHSDKFvfv3Y/+Bg3LXXlybRbm2aauvTWeGKPrT/UjHM6hJ+8TgvlqtjGarinqjimi8D5l8QZKpPNgMj44h2ZfGxOg4fvGzMtv/7n/8X9vTUxNotspYXFnE2soq7j90GM1aVSpLg4UC8wXdRLc555QNrX47eKU67wbMd0S32U1XXI7gwofn8eHH5xAvpPUgDu3ehz07p0XzadGlN0ys8VxzWlRH0jHgqpahuHi5sQx8kELhLgifKCsOFKKetp468R7cLD20LNNPeyvJDBKwySTTTWVgYmnmZZxy+E8sWpd9DFNbPlQRprdMlT6YMlq3sUMX45/0vp0xZaOfSew56D7w+jStFma8vQTkhmLGZCZ+JkLtTITebEkNEWdx+EABjHytReQi4fEYllZW8dY7b6ERj2Kas+b9gwrOZBUwmN03sxtD+RBwNdFnFYiCeJiv3y7X8cf/8T9hq93A9P49aNCcsd3E7OwcBgcGkE2lMD48jFvXbmFrdQt/88ufx8jgoGF46qi3cXd+UXKcW9UG4pk0Vjc3lWmTR5nJJOVysbq0jtlr1/Frv/DzGMqljTolap7N9HtjkvdY4j+hUfj26fNS8IplUxgbGcCTDz+ExdvzuHLhOu49vBcPHXsQ/Zm0Pg9NMf/9n/45lqJN7D28X1nRWF8KkxQNbwNz1+9g7s4cMv0F5LNp5NIZCdSwkvvGz3wFE+PDIbMOkFgP9u8sHh83ZgCy8WYbFLChFZsgc+642A7a9CYfGqBXi7rekA0Yqje2eV+0nsPkndZvCL6djFMHJx1fTNdB7iG0uV9bxYUb14BUEjdv3MLy6gpGRoYwPTWJdDyOPLPJah1TEztkGMD3sdwUKG1taX1K0yCMGDMo8vdGizPGgckx8qBkZmuuyUoSRN8k24VW5BUlJOz1jAyN6gC9efMGLnz8sUZ3mbmzoiBtbZtNOd6fah21SAuDsSTysT5UU1G0E3EM5AfQPz6OA/ccxo6JSSWEi2t3sLW9KjojMRQG24H0IBKRpCpFm4ojTmAUVAmk09Y8m9EhwEOFCSEbZHTwLWQL+JVf/7VPZ7bf+jt/v53NpTA0Nsy6C0vLCxjqz+O+ew6gtV3E4QMH0EdLgk6gCA2pMD7rlCsuAh/rFEbJUp68z0oDx19/A9uNMmqxFg7O7MLB3XuRproWy3wfnOD0qot4Oi0x+Jzx7ncaHS7d6NSVAC0oe5CAB3m2tC02dXwNGoTSSGIkPa68HnRFAaPaFRtWVOYnTzNkbqJckabDzCKMHjJjNZyLoLip/cvzqqO4ZSUay1i+no352uHEYKCmUDg8lI34CHGPlqvwywBfGObaZUt4wLWpNoMxHNuzlKe7QZ3H2f0ZZjImZMIvdZR5QIg8zgmim3jr9HuIUv1odFwLp90Xlz5vrN7CPTMzGO8vIK772lRGHGHmT9Eh4eVRnDh9Gh9cu4yJ3dMo9BewXipifmERxc2iGl4H9u5BcWMLVy/fwM+/8Czu5eSinh+wuLqG85evSOe4MDyqaaCpmWlk0nyebaSzaYnErM+tqqT/xa9/TcR74aIBrnFtXA9GgoHCgbNRrOD/+uM/Qf/kKNi0HhsYQL4vi8sXrsnb7PFHH8LRw4e03IuVKv7kr/4adysl7Dq0F5lEAmPxFPKpDNY2N3Hl/CVkcwWM7BxHtVTG7I07svA5duQBPP/cU+pwO5PEq6feg9DhITvwzQiSwZfrhpCQCwspcwuDD/YcjTkRxo1CqA2d/h41OA+sXIuqZMTVNrUt2y/G4FAPoc5nadOAxH4lCtNu48qdW1gpb2N9bQPXb95COxbH8Eg/Du/bjVQ8hkqpjOH8APbt3oOUnGvN8ZblPKlnfB9pDoRK1bN1PyBE+yJOS8faJhMG834LhbJsb7gHmVCl0zkMDY3q0OXY/+2bN3H58gUUNzfk87e9WTLbHjQRozZCs4XBSluC++WRPFrpJPL5fuzcfwAH7jmEbDqrNbOwdgfFyoruZ6QVQSrWh6HsCJq1Nup0wGBSQ64vx9O558gEyqbEsTVpRU5yJjQFy7hDNs8vf/Mzgu0f/cEftI+feBuLayVE+9LCLeKxBn7h576K5nYRe2emMZBLm8mgMDVTZ7LSyLJNBcNAyRImyQGFoLEwN7uIt0+9i74sVb0aePGxJ9TtI66lSSiL3R2KmS9GDw7CGNXJNVxT7IFQQzFA6hoCM0KQQlhsXDTsDhqeaqWVn+S9+qcuVuPlvZdfPovODcCMw9wFEgFXs/l8H+RwSleAZVVSdBgBgSNL4jzfwwK5dadZCjNYOyZsOJ0xF7y0FEMiYQ4UxisObhVh40i/wAcMwqCJQ9POiTXczhaJcOAAf1B4m1YizPpF7Fc238Tlq1fx8vHX0e5LYmh0FJlcAfnBQaUslfV1jOWyeOTwYWT6aDdigkUa7a6T4xrH/Po6fvDmT5Eo5EQSj3Mkst7E7N05rNCBORZDIZfHjWu38OCeGfzMS59HklbQlSrOXLiEy6SLpfpUGamElm5uS3g/YnEsLC+hNLeEl559Fvfs2Y2oy2CGzNgpdY6VO0autdKEMu/M2DAGh/uxMj+PqfEduHDuIsYmJ9GolfHVL3xezslL6+v40alTOHvjBmb27VJzLF1rIZ1M4vbdWVSLFfQPjaAwmMPFcxeRaEXVxX7+mSdxzyGOvnNtmrOuVyDeCGPWaoep6zYHRbrQ0LMMtjug4oI6Dpd5s9WClg2C9wZyL321XlotZOmEK662MR+c8uVrUglE4IFr/QSIa624hStzs6rwzl24hDorLzTw8AOH0J9JobJdQXmrhGMPPIixoREzKo1Sf7aMynYp0NDM1twrQt+j3Cdbm8RBaVeUU7AlTm/TgW5n1QqNR1q2pzA4MGLOxu021laWsbi0gLt3b+HmjevYXFmjMAvIUo/NrSJZriFBBbvhEZSnx9BOJTEyNo69992H0fEJDSmRnsbMdru2bupiMTZA0ygk+1Hdpq5FTb0sE6yqCy9PJAkh5DT4xeEJq544pMH/YmoSfvM3f+PTme3p4y+35xfWcOLtM7h47Q7ml1fRbFcxOJjDV770EsYGCjiwi9M/wU1XdalhtDqlQgNCUEDwKpNGLPHPZhvvn/0It5cWNVG5b2oHDu/dZ35NITAyCGhaSXy/IMwSSu0OvtljRR7Q4k/MejsG25up8vcsx7zBpEaWL6YgWq0mXg9tTfheOFLtNLMM0HVc2fnkP8uWRaW7ubFaEOuO4jp8oYwkTBR1Nk5QGuOcmWekJrvnlkCm28nAzQ1pWq/crNas5PfxtSyTNbxY2Fxo7jmWx+3Hhp2zErjRxFTomQTUdFqYGDN7aj5aomZRXL52HT95923U4jHs3rUXYyOjYqeQ77i6sIBYu4HHHzyG0cIA4lJsNKyZpXat2cR7H53DjYUFxPNZxDJ0qohhdWXdBEFWVkWSpy18stXGP/0Hvw26KM3OL+GVN9+mgAFy/QX0pfqwubqOqR0Tqiw4t07rpa1iCTsY8I88oOBGjFaDCYFF4J5bkmAMGhi8d6oWEMU7H57F6cuXcPTYEdy9fRNDhUFcu3oTO9gUDAnG/fsPYnZpGe9cvoA7q8uYoP/ZVgmt7SrKtaoJrK9vozA4jI8+PI18uh9jg8NI98Xw7DOPY2Z6UtiejRx31bIsN7FEhdkQ15IPCzlMYGpenOXn4WVaEuqXBMinFzYQEyRgir3VS++wA9cKKxi+JxOGaq38CSqiKkDtXxeDD4M/eq4t2d7PLyxgpbiNi7fvIJFJY3JsAJNDA/LwW1lcwqF9+7F7xwxatZroWAxiDLa8Dq47WxsUAXKPMrsHGxtbqFYaSGcKaDZNQtL0dG098d5wHUt0hln10KjGmVlVUgdhbW1FDbSVlWXMz99BfG0DmevzqN26azTQSARDDx3DwJOPIpJJSww+PdQvyIRUN7JdljdmsbW9JgAkGScTIY9IjWavbSl4ccDB4R56ETIRyxYKGhNXEqUeE0Vp4kqeqOP7zd/4jAbZB7TFicSxtLKGMx9fxqkPP8bdhSVzfk1E8cDBffjS809jenJECuRcwK4ha4ewkNTAK7TOunp6kQg21jbx/sULuLG2hGwsjm88/QwSSQtg3NScWOGcO09UZlS9C8oxN2t4dS3HhX8GqoxnuHa2d2f1PfjyBkiQQ2IxVECyctu8m0Kg7cFQLYsOduI9mYLDD54ROwbrmbJn+M448A0laCXIE1IvoTcDp3eRl/4OF2h+PJhvKqi6K4K6q4GjG8phPyS6r+GjyM4asRn7RJwTM9ROtSxJ3x8gH7mYqjtLseYgx8cGByUuG8Dl+Vm8/MZPsV2pYXJqSrJ0kt+T+2sC9VJRkMLUyAhyyYz0BHjIphIJLC2u4LV338VyvYpYhg2PJMrE0WpVbKysoLS6jkw8pWzkN37ll3D/wb148+2TOHflKnbsmsbwyBAWV9cxmM9jx9iImiWcKFpeXkFlq4yXnnkKQ4WCdBvUCBZE5Dxtq2b8y+Ef/bndxLW5Bbzy1knsmN6BTKZPoiVrG1tqCm6uM8Np4ZmHHkOpWsE7Vz7G0uoKhscnUNsuo1Vvos1DtAEkt1s4f/5j9CeTGB4e02fbsWMEzz7zmDidjWoDdU4iCWbxHoNVJh4MvYrh2nGXBz4jlsNE1awPYiPgPlgSkt8g8CKM7RONWDEDxHhhD8CSBeeAM3C5nbnWr1sUkQLJ6Tk3GJV2MxW/uHfayiDvrK7g1KWr2Ko3MFzIYrSQRaGQkw7BULagpndWJpxRbLOcZ/OV2gcUg6GcZuiL+AQdk4nNzaIJ76cL0rAVpCVdXHt6ZHWkUyb5SNYCmQ4UwRGnvt1EpcbJsjUNpbDCKZ46g6UfvIby1jpqulEJTDz7LIaf/xxaiTjixErowED4jFkrqljemMd2rcQaCplEBkO5PGpbnGqkzMAWEhSljhhfnsGWzcNMYUAMKnJ1qTDGA57j6OJaxyP41m9/+9OZ7Qev/4RHo7rMG6UKznx8Fe+d+RiLy+uocGHVynjw3gP4xldewNBgwcjtQclLjeMwUuhdf2UXLN/rDVy+cg0nPjiNzVYdTz14DE8dPCRvJ83GR2ykUEEo6N/K9jgwEey0Nfymw30N0IWX7RZwLNT6l1+PW65YB76L54roFARlXBfBG2VcJDxZfThDSlqBniNtgGA14nAFr88cNTkK69xYC4pqhPkhJAcEDi2Y4DOxbNc78GxVB0KQArRJI2fceVfdKEzOTnCMXO8Rxo7ZSDCmgDWuzDrFsm9hSyEj1oKIUQ7OBleEK9Oih/xb4qKES6oNlNkkWVrCuYsXUSOEI2m9qGAFDQHUquhjkdOsYyzXj2w+K4yW2Ga0FcP5q9fwyql3wXyands24ZB4FNXtbWwsLKFdaWBzbRO7J8bwO9/6dXzne99DM5HAxNROlIobWFjdRCaVwhOPPIhYtI0i3VfXNzHAKcd79onBQtxYz19+eXbfdWjKXcPUvRRsnVoWbeHclRu4s7KOVC6NbDZpnFBEQauY5aUV+ZvtnZxGXzaD969fQKlYZDRAKk5n2BgGhoexdnMOt94/r0mk3ZM7Nb5brZfxwJF7cP99B0W7YiebqKg0XYMrBdeisrxkUuuG2KYuP9ive3ClGHeXyx0AlTBFSFqajFADduutDv/ZDptHmWyfjWpLm8CyRMJiJlBjok0q8cO8KPejBGNshsWaoKCv2Bou37mLN86eQzOZRj7Vh1xfAoODAzpkSAX74tPPYSBDLztyVzdEmdIRE9akfg0HA5M0JhPbJZo+8jrY5KRwvUmWepXMYSOOrzuFjYMMCQbcdNr4/Ghhc8v4tOlYBMuvHsfcGydQ394GmEQn0hj70ksYfuoJ6USzoiJjgfOJmVQSW5U1LG/Oy9Im0k5gOD+CDO10WMGUy9aEBpNB8xhjEy2ZziGV7Uc6k8HwyIimKLdLRXG1mdmSAfIb3/6tTwfb91/7fruTJdHrp97EtZuzeOfd97CwWcbq+iai7RZe/NwjePbxY8imw8KJkgEeBGhI9dKfjWzG/7+5UcKH587j8q2baoJ9+flnMV7oF/vAs0pqQTqP0Mjxpmvq3M1e3NbZCc5p7UTXUEx7ZstOqpCOABXo94Fg69NinWAb9BNshr0n2DmtJhhMOi6tBhf5sGGUUrhZ2MSkfyjI9dC4usHTMm+jdkVUuvP3/HnnOao7KwdhX5xO+iZ8YJCM3zcvN/0e+D00KMAcJQxGSUiEXE058QTJAyVNxbicZCQoq+a1BKEbCUrz+2mBI2J5Dbdm57GyvonlrS1Ek32aBlteW1MA4/ADg645LViWxY03NjCqaaD3z57FpY8vy/WD5VtuMG9aAKUyKptFlItl7JuawReefx4vv/IjFMaGkUinMDs7i1q7hdGREezZtVsTbdXNIu7evInHjj2Mxx55QFWVQQc2Xm0jspat6RAjvBI0Yf3wjkXauLW0hjc++ACZwX4MjQ7qeqoVO4xqPHRKZWRjfUjmc7gye1t8TVJ98v0Fs0FpRnDt1Fms3VlUObln5y7E4i1MT0/g0UceRCGfE4bK5g4bP5oMboUhG7FHaDme0D2Xm0PQ9nVtXV8XPEy43qw5bFm7NJGlzWEC4Wq2SsOY2a9FRzbDzO04KF2Js1wy0XGOd7voOKEnTSHaedXFfIMeM5OUsHci9RY41v/jUyexHYtgemoKsWC4ycDcLFfxxSc/h5H8gPbbRnHTxqFD0qAs2jUdpO3cFtSwuVFEvdrG4MC4RGhKZUIPRg+TVm8iKR4tPy91OHioWrPNSnse3nzd0nYJ1Y1VLP/Hv8bC5fOIlqoyYI3kcxj9yhcx/vgTcqimw7Uq01AhFytrWCsu6lMSPhvNjwF1Zn9c+yU0alT7q6O8vSZMOZKIIpUdQiozIBEbYbXk2lLwhxKYtQYisQZ+83d++9PB9syrP9AuNi1ZSuTZjPLduTm88d4lXLt1A4tLq8gnk/jCc4/giYfvF3eNF67FLtyTC4HQgGGIfMjzd+dx9ux5rGxuYGrXFB46cj9ylAIMM+sC7vWEexX0rdHieK5npDayanxa00btDihogQQaF//deMFBqCM4AliUsgCkoYUey2YFwfDaRgSnAr01lHqzRjudLeC5Hq4HeF9Rsnnh9bsaWuBKaiN4l1hDDaamz/dlMPCxRoNkQsAIPFsfG7Z/sEDvZbFT1TzTttcyDqbTutScUXDnJq8re2Ouwu8ltuQQBk9tBWiJLSviqzQiaXurtK1O9BvvfoDFtXUk0kmkC1mMTU5INJmHLmlP/PwLcwtYXVpFX9RI+KVKBXeu31LmwFn7bN7es1VroLi+gUqphhefeUaqSxvlTaQGCppgYuOFSvxjo2PIpdMq75uVGu7evI17Dx7CL/7cF5Q9OjdZG7lHFU581vCs/dDWPWk15Zb7+jsncXt1FQOTE2Ji0G22VtzG6OS4qEOxZht96RTmVtmEWdRYea5/AIloErNXbuH2x9cQa0AOEqPDA8gX0njiyYc1f681plvIrrpRutiAEqmeQTYc2t2BGHMAMF1UezaisrmeR3BQEK1Sh73BEq41zGDrk4NsPDNr5krSVBnhHmaQ22UdiHx/riVPWrwR6wc2/43cYN4/VUKB5kjJVVIAf3TyHcxubeLgoYNI9yVVbZApUlpZxeefeArTYxNB04B8V2M9dBpi2r8uGgFslcs4e+5jTO/Yi+GhcWxXKsoQDWJx2CWGPPFR2VGFKibsDTbteR9SKbpAVLF99w5u//FfYOX2VdAgrN2MIj44iLGvfglDR48pERKzKBUXLNVs17G+xelGaulSvziG6dFpRGpt8Xdr9bK0KJp14srEdGOaHMvkR5FM9yNXKNjIeZvfX7YpTbIxUMVv/c7vfEaD7PVX2uwckhWbIulYwihWoly9s4RX33gXV27NYnl5CYO5FJ557EF85YvPICmTSJbkCj/6T6dgBKiUqzj/4Ue4cumKusqPPv4odkyOS0DbwknAdi0x6QxNuG2KM7ZVcvEECyO1FqANWBcu6gGwl3Co1/R+fLAXC/isZ4KCDYLuqr221Uw+Kiy3hWC34piooIEOHGq4m3eGO4EzYMm8Pnck8LJR368Tnc1Bkp/DNBez2zBiy/vp2Byv1bIyK+fkhhAxnVvPRB2H1aRcsJuxnzO6jF4skMg9aBNSYDYjq2lSdQKjwzE1YskdFRV2pEmJa7c1Bnnmo8s48fZJVFsNDI2PIpnLIp1Lq5FF2s/G5pYEnddXN9Go1rGxxu6whGKl2MSyj+/H96X+ArOB4noRR+6/D/VWFZnBHNAXl8dXDDHsHR9DPPCMt7eK6M8XcPbMOWxtbOJbf/dXUejPdSzqu1mZQS1W3ZhIilctasJyRDQWw+zCAl4+8TaWq3X0j42iVNzE/PWbmNm3G/0aI6awTBxb2yXcvHUL9x6+B5G+NNbn13D+7Q80rspnOJDLYd+eSbz44vOY3DnWyTo12GKnVnBQNtlLPQfBX4SsKiGwdKl6rg1CEXcZeLobtBq1FKuxtWBrzIIzPx8xXsk2umecxSoNEjh8RMqUsrpGGKYJOAGDM5+/VOEEcdnwhdEbbU0SBitWKvjLV17FSrWM4clxqfVtF0nnAzYXl/D0Qw9r2lCu22LV2PWrquDB4wNJAXqk4etH56/hqSeeRTqZwdbWujRoXdCH+0TrPxpDJp3pxCVBG0wKA7eeiV+9uo2VM2ew9r0fY3t1KWhRRJEamcDY176MoSMPWtUn26E6SuUNVGpFlCpF44KzV9OOY/fEbrSrLQ3ycIIygga2S8toNbYMaunLI9c/gVTaMltR6SSp2ZRYeTaTRbW5hW///d/9dLD9d3/4h+LybhU3UC1vS4vxwP59yCRTIhOf+fgmXnnzJG7NLwoIzyYieOHpY/j5r3wRUYmEE2e1UtdNHtdWNnH8tdexsbqGvfv24NjDx5DOmsBu52ALbXOPkwZlGJ/XjAS7mC0XjZgBco7wkGn0KXdb8L+1kivYqngN0zNirNd3+lj4+16hciObs7wy8WbjsXaxZDVizB3T5BQlzp3RopTgs7RRTQvYsENCBTbVYjiDjf/6v1t2E/y3RJezeXYXmfHAzaxIWCvtg4L1Tyfg92g3kA3AU1sNR7dAiZh1idUuVomwi2qLOsAZxBFFmrdOcKh97WCj5U6jocxjcWUVs/NzqLbaokYNj4+LosVRbN6n23dmsbFaFF7JQNms1bC+sSlhaWVjoaSmaHOhQHrNNkbHRjGxcxTFyjanY0QML5fK2JFNYtfUTl3z+NiYDP3OnP4QJ0+ews/+ja9j3769RjQPrgv+uP3Q9AaqBzA+BypV5Pqo+9DE2cs38JN3T6PUaCKTSWFlYVGUpfuO3KtsiYpnNBS8MzeLyYmdWN8qYeH6HDbvLum+ZfIZPPrQg3jhc49ibGJY6Yaaj5ymq3J6KSlXaVEPKRUY/KrU9adSFJW0gtawjWPbAcz/lKmSHhgOXMdjST0iNMS15sGWz5mViYZaAsOG64yvw9d0DQ5BSOGLWK4dujVhj1xzXRjKSm3bS/YDtJmiSeIPXj+Oc1evoa8/h+HREbPAqtWwOjuPQ7t249nHH0eLDIsox9FrHbaSJUBB1KlFWKOM42+dxFapgS++9BXhnUsLd7GxtYFcrmBTjSGhIS4uOUdWdZEY+pI0aWSDrI1KeRu5fBbl0iZmX3kNpZ++jcY2OcIWG7KTuzD8tS8js3+fyTpyLbcqGmKo1osaSqg3DNvPJfMYLYygXW9rAo7wWKtJp94lRFCVnVS2QNfsvahRoCY4XHDfEGoii4g6DQy2v/ntz7DF+Vf/x//ZHh8fVXBZXJzHnZs3US9X8OgjD2P/zE5NZLxx8hzePHUeS6vLSPdFNBv9+9/+NRy+Z785WoWGmQJpNILz567g4/MfiR/50LGjmJ7ZaRCDbnjwpQ83kg/SM0M7AQ0ncu1YBgXlzoHn2jtFxsXgykreyLLgEGxDvHPvGELApZQhq7sQeitSK7MmimfMXGRmwufTSBZknXHg02hc+JulIj48exb3Hj6E4YGBgCFaKemz4R6/+tS0sgkhwxHJtzVMjjFcepyiqHWpYHyYEmWpVIIqWpdK5AGFr+cDCswiRFzXpJ8xSHxDsWHY0S8Nzq4GR9hz6B5G5iVHloL0K1RNmIaBtH+jMfEuPzzPZuoqMgM5+TGVi5X/j673jLLzyq4D98ux6lXOVagqoJAzCIJsgrmpbqpbLUqtrJZlL2vGniTL1khjyWOPJ3mtWWt++Mf88NJoNLbHlqxWbLEDmxEkGMAAgMihgAJQOadX9UK9NGvvc++r0pBTXFwkClXvve/77j33nH323kceCBzWR8P4xfl5de85BJL81K1CQeNTZMSuwYFBtLY3o729Q6/NIYU0GKFiLVopYf/+ETx99qy8QnmAPHjwCOfeeRcHD4zg7NmzKNMUZMdQS60V0XD+tkyW18V7VCY1h32BSgWbxTJ+9M55XL17T1N0+bw31lcxvHcI3X1dqHLES6mE2TrtCMgAACAASURBVOVlFHPkda4gt7KO5nRGDZOjJ47isZMn0NPeTPovqtWSDlIS8xmk5+bndS+aM03o6uoQ/1I4K/FbHnSOn+6xfd5/4pN8Fsz62fzzjT6DDTjNxFi1pig0HwEecsySxTpwxkNqCLqKkGtdwyPdXvIBl2uXe03TmZUdm4+BhxT4+poawSQnaIfaxMws/vL7P0A1EUGmq91+t1zF7KMJlDY28fe/8x1EieVHIygUHUXRTWvROpMXSg2Xr1zFhQuf4eTJM3js2GkpzmZmxwV1ZZpoeWhTe/l5coWi9iXvLTNHUjBDgYh8IqIxJghVzIyPYfmt8yhduaHmLptUnAuYHtqP9p/5JuL9PbpsWseubawgX8iiWN5UvFFGX6khHW1AT1sfSvkSsutrCJDtkFtAubTGVFLNsVRjL5rbBgQpqNnuqJh83gIFQsBWJY9/9FtfMl33X//v/1uNpeKu3cOavcRRv7wIqkgaEgnsGR7C6noO75z/FNdv39ECSEajGOxuwnd+5ReR5AhfNyuLK4kY3bk3P8Tq+ip6ejpx5vQpNGUaVEL69qYPdtbMMR8Ew01d4uoUVcry2FF2qrC696vrvvvf9yW356367MDcw3y3yzUAXHnlF5wvP32g2YnDep8G8YkVhQ0G8Y5m/J1oLIGZuTm8de5tOcY/+dhjylp9w0ETSh0Ewd/V6Sp80YIbT0NuFpaGLP+t2eEzUMNo5aTmaGG+bPR+qR7D9UwFblw1AoJ0UCJGW5JHKTeNVw6pUeZ0+Mpu5T+87d7Pz6eMXO5g9oxM/GEHDtVe3AwcyscxKtdv3cLsIkutMpKxJNL0rp2ewf3xKQSCYbEUiG2xjIwEgKbGBhRowbdVRDFYFZWG5h+7B4YQqtaQiseQbkiitSmD1pYWRCLE2a1jTorWm2++jWg4gJ/6xjeN8kXaj0BaC0hkzBiObU/ZDiSbfED7TWZFShAAXL8zirc//BhbgSiK+SKmxh+is6sVew/sUVCm+mgpl8XSTBZlYrqtbYJmeF+J00WScXS3N+PU6WMcCCtbv5n5RcwszKms5EFQzOXRlsngiVOn0N/VhUjduNtNanBQDtc7KxB+MTPmVFs+GAZng70sGeFhx4xVYVcuVjaLjlACD0gpDl1my2m//Npg5kXs2NMkdXM4+spYQRw/z2Dr+wdc+4QgiOsLtoLR0UhnuzE6ivOXP0PbQI/6ARtLq1hfWBYD4O/+6q+ov0O2hFkkemczBqIQNvKbGH34CLfGxjA7PYujB47izLHH1CQcHbuDcCSIZDzp9klAIgKrIG3eVyQck7hB61LS5qCoX3MP7qP0zofYun8fpKnrngWqiO87gu6f+2kkO9sUCFmtb+bXUSzTJCdvbmYyjwJ62noRqcY0Q5AKtVqFrI0FlLY2FEYIt8RTvWho6jK1Kw3I6cEcAFaWlxGOMnkIIFtYx299WbB97S/+U41UklokhBK5sRvrSvGlNmF6nS+jv68XE1MzePf9T2U719nRhMLmGn765Zdx4ugBbT59mmAAo6MP8d75T3QSHD9+GMeOHUFM9BLyW0026TvDfiP7+T22mFwG6br1dbYCGwMMYju+TF1lY0h8dqAA7EbN+DJb5aXLZHdOb9j5WtLPu7E0dVNylyUw2xTW5cjjCshuvEY0msCV69fxwacXsKu3D8+fPauZTPae3DTWePIxn+mrOXqZ6MKageZQxezD+5oqq3ZYrV7LYXf1a1GzzDJef3h5SIIbkdAIM0G9v1yomDGZvaLn7/qJsmqiOfd9dsBJE/NQ+jbsYxfB92Tg5IBL3g+yFagO28jltF5oFvL57dv43utvIkLlWSN9D0hBAlLphNYCeYyP7o1pQ5XinP5AgUMRCxOzSAXCMjvhvz09XbL9NGUxgwhFAFW8c+49jE9O4ZWf/paaZ4pdzj3NVyi+Itl+xm6aBz1rHewlYnwxjx+f+wCPZlakr38wegeJRBRHTxxGS0Ma5a0tUEUVqsYw0N5tJb4j45MmliuSPxpES0cGfUN92CjlUSCzwzAfJBgYSlvIrq4gGQrhxP4DGOFUAZp9OxhMOK6qEFZq1jswL2OnFqwaxKMsjHCEIAdTUQmPLpU1Qp0SWz5feSO7gMuKgntIwYMGPVJbWgLCoM0jjPefwXanuREXQCwRd6OxuJvNQnErV0ShVMKP3nsHG9UyMu0tmJ+awdr8kpqK3/nFX0ADFV68hkpZ8ICyVADzKyv49NJlcHBOKRjA0twiDo8cxKE9+1HMbWLs0Zi8L2yYqn2JNVCpqHlIQyiO0pHM3/2TXVvGZn4DhakpVM99jMrUDEoyZTE6a+LoCbR+62VEGynNrSC/RYNzZr5lN97GuO3BWhA97f2IVqOoblWwsbmOarmAUnGRbtu2RxMJxJNdyLR0uwBtFTgTE+K7pUqBCS8KpRz+29/+vS/BbP/gX9fau7sRSTWgWKmqIcATmaUcn8nGyjqyKxtoae3AtZu3cG/0PtqaW7GRX0FfSzd+/qdfklk0OWxUa7z39iU8WllAUwg4efwQevt7VDKSJcCgrkLcTat1eYfj1Lk+vKehCBh3i01dSOOmekTAZ5c+a+SD9VisZxfUn5jLZrc5tu5NdmS5O7NtO40tiFnGy6bCtlcsr6cSMGyYth3vfHIBt8fuob+1Dc88+dQOfHS7keYzLHWJHa4sHiwbUBWzYDS3JqKK1pzgp/QGP36LGNRisAOlv7on7ue3y1E/MJMnObPTqjaT4cfbLlCqAJyXr6cbMVB7HweVfXp1Y3BYc8sc0IQpOtxaTURHtdsolvBv/+S7mF5eR1tnl55bLBpA30APsvksctl1dCWbMPVwAqmuDtRSYWSSNANfxezDKdTW80inkmpitba1YmRkN7q72tHW1mwqMgRx5co1XBm7jxOHDmL/4C4uPRs0yayWnl1sNNYnJOwA+cW6KSPIFJSjVwi3BGp4ODmL9z/6DA8mpjE5PqHM+PDRA2hqSqFSyCNUrqG5uROZxiYFQarYltdoGZmVNwBR+sJWAV0DXbJirIRZSlZlMJ2OpxGO04avIPZFCiE8feIEBh3WTfYAh0yK60oUi00fPicmEjpITbFI+TmfgRRncpwjo4UybiP3szrks9W+rfvfumkKtYp93/t3uF6CbE0DQY325mGmHoVLLHj/NF/Lqcq8WRL583yf23dH8fYH76Nrz5D4qNMPHqElncbP/9S3kNCEWdfIZkMyFldz7c33zyNfraC1q1MMj/LGFh4/9hi6WjrERpmdmzaGCR2/9D5lbDnjdI1LJ3YciiIQDahS5rOokONazKEyeh/V8xeBhTXkeWhxTUYjSJw6gfhXn0KIB4AAbS9QKJnYp2TKSfLC+7uGsLVJQ2N6umyiUtlAubAG1CghDiKazCCSaEZDpk0DJEsU6RRtnFE8GRd8UK5tIZffwH/3O//9F4Pt//mv/1WtobUVGdJ4EklhdCRUry4sIVsuak7U2OgD6ZepAJp4NIFUIomtrRwCpRpeevYMnjpzSoshWyzgrXc/QzkSQiYInDlxROA1SwouKmroWUr6pos6xTvSPl/SGy5rBzAzFS/xs/Hp/lS2QODLHv5hpz+DjDrq6aQ7Jt2+q//cDoZBPWN0BHOZyIiPyuDIzNYUJOrW6lrMDnBjs4jvf3weS8uLGG5qx9kzZyyLdHCDZzpYc8hh0q6+FQ+W3VE1UewEN6muKXn4xb+3ppaTfTrFmzrb7EY7fjKz0boHr9ts/B0z0nEcTEdSV1fYlXccEc7Aw4XHn43FzVmqTgXS4WiKQGM0mNcqS04PC+kZ8DOGwrh0/RZeff0ttHb3qKFC16aWjiakG9Ma4FfIbqABEcxMTaNtqB+NHc1ob27F9Vu3EabvAEtATSTg+BGOZg+itbUJJ04cw67BPr331NQk3rjwKRqTSbz8wvOCFPgBJAzQpAR3vyQg8GO8raFBzFOGOdyMhBTYJCoDDx5N4bV3L+Dm9euIhoJqePF92ShOhGNobGxAMpHGVqGExdUsVtY3kcsXNVU4X8ohu1lAIBpEz3AXUq0JDUwsbtXkAMZmW1t7uw4LjlvpaWjAUGc7OprbpaDU9GE2vqLWBPVjgjy8Jm8QzfWzA5k/Q/qXZ6iwy2HUKAu2ZlzDprVNcWB1o3Xlp6s40QfLcf6eQRek+pX13hZwIctFb3TPLFwUTLcWp2bm8Fc/+D5CVJK1tWH05i10NbXgWy9/XewEL4hQky0Ywvsff4LFjXU0dbQLauFnbUm14Ni+w8gkGpHLZbG4NCfqKC9Q/GNCamxAu3HhNMahGUc16EQ/TBbYxMxvoHbpFqoffo5qdlPBVubxsRiSTz2O0NmTGoVkHHgTwpCzWyoWZYkYjSQUg9sybdhYz2n2XrlEuXQWpeIqF6QxSVJNCEbSSKWbBc6SdcV7pWsMBxCKBmRCTlXbP/2df/7FYPun/9f/UVtYW0c8k0G0sQGZ5makU2lRHx5OT0pyu5nNY2J8CutrWaxzYmokgkgwgI2NTZw4tBfffPFZNDc1YnRyErcmZpEvldAVj+PJk0dVYnFzy0eAnLSyDYc0rNZObp/hmo2ji4j+P97wxkkc1WBw0lef+foALONu5wDvM0k+uO0A7bNnpypyNoZW59vPWQZh+JhKNHJXSU6vG5c7DFAHRxD3Z2Zx/uFtrM0uYE8qg+efPqtmkPcUtczUmBR8KF6WzKDNvzOWgdkjWhPKzZrSInXz2NwCt4BrzT+Nx1EJU1HpqELb1/yuocif//+KQHwloOtlhkTIgRZ0nPdEnDBowZR3wMbeGD2E70kRhFfVsfttPqgG4XCDFcpV/N9/8mfI1wIY3rtHp/3a+gqiDTEZdrBxVMttYWV6TlDGwMERtHa1ob2lBbfujqKwso6ueBpNjWnREBdnVzA/t4D1tTX0D/Th+PGj6OvvRj6/gT959TWpr155+Wtoa2lSdkv5sb9Hns1i2J1RmRwYocyX+CWLY5kLVYK4OzqmYLuxvq7gXdyiT2oADekMmptb0dKUQmuTjflZWF6VjwP5x8xscvksSpUACuUSmruasO/4CAq1sgRCxY0NrEj+XkN7by8GBwcw2NaChlpVG72/u9eUcHyuXHvVmrBEPwPPsxAkFnI9Ax4o8ret81EtuDFY8jlKsabxOrYmstkNo6SZPb8LYhS1UJnFEt1eSwcsoaE8ny2Ex3p4iRmm1oVG2cQ1Ofmvvv8qJhbnMTw0hJWFBQx0duG5p76iQOfd9qjFuXb7Fq7cuIl9R45gdSMraS0PsYZYGnv6dqMhnsLa+iqWlmat2gA9Ygl/cekZBMZ94iX+nK4gCigToVIJ+bUVhN6/ivLlm9jK51Cq8clWEEumkHjhKeD0QcUs4tPcUxQeEEdn1t7e3ItYhL61eSWRpBVSMViVYmwVldK6WCaEsIKxNBBKIBSxJia3mxS1Is6WBSPQWJzX8Hu/+z98Mdh+8NqrtcufX9H8qXRLi1Q1A3t2IxSNIruxjju3R7G4sKITfWZyGvnshjYwCc3Edwd7uvDSVx7HyNAufHjlKparVdmxHeztxsmD+0UPs/ipNNU+oQsGHsSvl9juxPWd+3qG5YjREiA4Yw4uCt/cUWPN/Ywniss1yGVw9QaVM7oRrus72C64K/A4upYoMUUTB/AzipSu1zJBgzHUAigWS7g1O4Pr2UVM3hnFwWQzXnjmqfooal2nM4pmhiFJrJsJZd1il6k7M3CzabRMTBMbZGDi1VDbU39toikNznkQbNsr+spAR4UzqjYfi+0JyYIOvKqHZVmcQyNjzj/V+MU60CrGk9Qi16VTdkq81jIluYSJDbI9bv7B5Az+/Xf/Go1t7ThweD9iqSg2izmEExHMzs6jtlVFshxCpAbkKiX07RtSo4GYIcUvc2OPcGLXMA7usykhzNSZPYyNjePmjVvo6enG0WOHxa899/FlXLt2Fc89/RUc2rdXw0oJy+z88laWeg7uAGHQM98Ey5qq1QBu3ryLd9/7QA2hkydP4t7YPeQ21tDS2oyNjRx6+wawf89urC6t6jOxTmB2xm47Axsz3OWVZUxOT2NuaRlDB/Zh9+G9qARLWF5YRCmbw/zsAgqVGg4dOYjDQ4NIUDJbqciasLmBJiykG5q7mZRTUaNs+aCr5+ZGstd513VjGmv+eTUiewHWW+OJ6gQPbtae0buskrIAS+qiDUnk69o9N5mq733w+1usEEibS6W0TxaXl/HWe+8hB84ka8Ps1BR2dfXg5JHD9eybAffW6Cg+/fwKEpkMUpmMJms3NWewuriESDWMo/uOKZZk11axvL6ow4CMBD8SndUAXb7Y6hftjevTDWyVKnIrj+L8IiJvXUb53gP5PhDCEeSQTiP+9eeAI7vFFOAdsUZ0VZJsZvatDV1AmbPuSPEOY3lpWcKfSpV+DsuoljfMKY8890gKCNMEx+xYu7q6NdKHXgiEciiS8MH293/3X34x2H729hu13OYmPv30UyytZdG9awDBdBKIR5FMJZQuPxqfxt3bo1hbWJKMjWUNx5mQChYLhfCNZ5/CyaNH8KNz5xFrbcGjsQd46YnHsWdXr5zM6RGpMp9dYwcDyCnH6cE9H1SaaJKVXaNAp5DrwnvmgYKkK7nFj3VTX6XacRt/pyprW83jqGc+0/WB02GgfBQE4X0jjYbGPMkZXPgAd9o8+uA9t7yK2UIe11dmMH3nHo62dOLZrzwhmpXMc1jiK7BvZ8nbOOy2qbiHS9QAKXKhW2bgR6HbtbNrTLqJ6dn5PY7V0fW7tM1ntvp87suT0tVA2q4hrMPMsen8rArcxgXl+zKr9GPPmcUUKfJw3re8t4QcrIFmI2CMAhPCuQ8/xTsffYp9hw5h974h3J8Yw3Iui8ZUSg5NkRLw3MkzaG7MSAbb1NWOB1MTWFtfQ2NrGzZm53Fq124MDvQahzvIYGiqz3ujD3Dz5k1Nezh89AgWV7L47l/8GV7++ksKttS8K6NzY8JtoqtVUXWISB/ZqZqCwMrqJi5e+hzjE9Po6GzDi889I3bFufffE5WL19fR0Ym5+QU8e/ZZ7N41JLqWLAqF2Zt6rlTiM6hgYXER5z/4DJ9cvoF9x/Zj98EhzV9bnl8EecWLK+sKFMf2jqAr0yjRR2dLG/YO7zZutZvobD0DGm3nDUoKmhiiXl7XrRDZDSc3lzAQTbkZOOPmd+Dl3XWFpI1M4kjweiXpJL18thzSqNcvbqGQN2tEvbfz9GBmSzigQfS1AOaXl/D59WuYnJ/DwK4BzE1NYc/ALhzau8/BYVWsrK7hrffPY2J+Hn1Du9QQHB7ahaWFRSzOzaOvox+njpxCKpqQj/ZmIWtBjmN5nI80D3taGkppqhlhnHzM4TXE3El5y6M8MYPwG5+hNDttknSOegoA8ZZmJH76q6gN96k5xiqQtDHuSx7ifI2mdBsiiArqJEw0MzUjmTWfZ2lrFaVSVtBJOBJHNRzXRAnCZeQpi2fLpiGbxKx+g5wkbP2lf/o7/+KLwfbiO6/X5KG6VcL4xCTuPXwoOWMynQYak0hlmhBLNuLuzbu4fvlzGfWmG1NoSmewkVtHOV/GU48dxROnTuDNdy6gGKggu7qKX/zmT6KzoxnlYBXhAMnINlGgjsU6upf/RD5QmOTSGAWCaJxwwJvFCDpwTQS5h5mcxGSy9XBiG8JLDX3w2c78DK6wKQMW9MTZdbPAiBcxU2DpYXxG5z9bd0+ybO7+1BTmyyXcnp/C+swcjnX24uzpx4SB+ff0i1bBzY05N8ciyx69+5MXU1CQ4LNPjdlxKh4feBkUmY0yExJ84G/gDhP1upOTN4j2ogcrIVQKSnhB+Wic8lwb2877QHhAFDVnfG6YuQk7+L4s70SSlwlM2ZqfXHQ14K9/9AbuT85ieGQ3Eo1RPFqYRSkcRmOccttl9GVa8DPPvaQx1Nce3ENDextmlhZx9/49dO/qR7IawL6WTgz29iAQsiAp9zn5Etc0WfXu3XsioR86cBh/88Pv4ytnn0RfTzd6OzstQIhiZuUzNy3/a17ADsdlY6NSVnPr0qVrmJtfxJ7dgzh65KCYFOc/oWJyXBlWLruKAwf2ysGquFnAT3716yZL1gw35x8AZleEUejnVBX+O/ZoChevX0F7bweywrZrCMfjEn+M3rsvutCZU8eRoqUfghgZGkY0aDJsVU/sf6tisem04iMTN5doxtROgkR42LmgyIYlg24ymXYNZ/N+9gc5ny3hMK7tOr1LJk/WTJXHsfOctarGRr1QdaaMusoqiNNrK7of03QBm5nGxNQkdu0akEBjqKcPw7sGNceNFdf1m7dw7sMPkK9V0NnfK+yaR3N2dU3m8Qf2HMTJQ6eQjCWwsrqE1SztXe3ziRPNacEakUO40flEsFfikiC5o+U2ULn3CJE3LmFrdRFFKul4B6m27GlH4ttfQ6irS8GWknFeKyEB9qXYd4gGIkhGk4iE4mjNdCK3QeUYh1UWUClzisSG7ks4mpCCMBAyyMX4x6xqNvW6sloMMY7YzMHf+7Jge+md12peqcGbu7q6jsuXP0chV0SxIYZgIomO7j6Utir47MMLuHv7lsoOasLzhRxya5s4cXg/Hj95Am+9eR6zC3NoyjTi137h22jKJFEJGK2CxroiNCvgbAc24becG8WMWY0cBzk4JZm3JWTkFYLoMjQvaHDdI3sA9eGITn1WX5TOb9bhE3UurVOmaeE6hoBxWrlJzUbQsknj+vKGeg4sV/HdqUnMbxUwvrSAmYcPsb+tE0+fPo3mTMbwTic19RuGv8/sgmRyywytgeElpfweSxgdAG7qABc3P5s/FIT1yqrOTtQ6JOBFIo6HaaWiG3vj1XqO9OOvn9dKeg+DrR04pIqxMcAsxriq5Fky4Bllzxn2sBOsioNBxjJ4etj+hz/9azyaX8BzL5xFrrghVko1nkBLIomV2Vk8cfgIzuw/ovEqF+/cQkNHJ1Y3s7g1eheJxjQ6YimcHt6Lns52Mzlyk3frVKBaTVnm+fMfyOR5fWMTmZYmHDy4H/tHdtvBwyaIw/v9pvW8W6P9hQweu3MX8/OL6O/rV7aVTEYQqIbx5z9+DatFdv9DIOW/r7dTBx7HYe8bHsHI4JAc7WxElJm9sOxVr6Ds5MHhEJbW1nH1xk2MT02jqaMZqeaMehlTM7PK+HYPD6GvpQXtDRm0JhvR0dZWh61IsBdHV4YsxgThtbEENnog9w8PfMM3zS/EJOLixTrYzpINWyEe3ze3LzsoGKBZzbEJqwDOCso12nz/Qz8rpge9hHM6GB8+fIi1zQ0FXUJLhw8dEhWwvbkFPV09akCyD/HGO+/g48sX0drbrYyeAyMpNMjnNtHb3o3BnmFxW8mrXV5ZRDa/Km9aTXrgoeB8eOXo5kx5ODyUcwsjjCfVKvIb66heG0X03Oco5ehhUFAiE6CX9UAPUr/wMqKtrQq2mokm7j0tBfJGF+UzIyRZi6Knc4/i3NYW7xGpr6sobeXEPAhFYqiFCCWY8s6c3IIa68NqilCC4oTrG/3e735JZnvpnded9bOZ0VA3PTe3gMXFZawQb0unUIvFEEmksDi3gHM/fh3FjRx6+vqlmGHzgifzycPHcOGjj9VE6+puwy+SSBynVbMBhFQRqeR15HKWvkEOYWOZJwiNoLbRqTwbncG5no1KkmkFkF9ghi+6gYk7jZV3sA4USH3p6Kfc+hrbQQmWJVhAJo6jsO5Kf/t9M/FWs8ktVF7JnYkJLKOCzVIR927eRGsshqeOnUBfZ7e63vz8QVfOsfQR20BSYfNi4D+kUvnslgvKDGQsK/HXzgyNC8u7fUnRpdN/W36pI8obsruJDDvpYnVcYcc0B74+mwgKpG5Tky/oJ1Awo6Ryy26HLVKb9cWsllhgoe65yikL/+YP/wTlRBhfe/k5zMzM4e7itDxEM8EIqitr+KkXvqo5ZFSWXb1zF5HWFuTLW7g5epdyPfSnMnjxySckDd2ueHg/jIZnrIwg7t0bk/podWVDz2P37kGcfeZxpNN0hzIJsjI5WUpahqzzxqmvCEfMzs6it7cHw7t329Rh/nWlhn/zp3+GaGubPExbkxE0xGOIJ5OYnp4TRe2ZJ54wG0t/T9yK5KFIGMaYACapnpqexjvvf4RioIqBAyMIREIYH59EOpnG4sKCzG12tXdjV1sX+jo7ECR3W8wElvN551Fgd4IZKJ+/d5dTbaaqj7AeMUpjFYiqWGNvY5s3Ls8EUQxtzfC5+oOImZ6vqpis8GCygOw8DVghVMpYzWYxu7SEqflZrK6tqZG8vraONUq2m1rQ0dGBcCymiRAdmWaelfjxm29icm4GmdYWHYL00WhoSCO/uYne1k4Mdg+hv2tAht7rm6uacLu5saqKhMGWz5ZNT0ICWvucV4gaisEa4koQqsivrwAXriH88Q0FU7KmgqCBUgSBvXuR+aWvI9TAhhYrEFO0CestEJflM6shVNpEeAvYNXBc+DsPu2qNgqBFVMp0GuOIeAbbsIJ4yVlQ7pzITTGDNR/t0Pr93/mSBtnFt19jk8919xwOhaA6mJNTsyjRQi8WFgmZqffFjz7Gnes30d7RpYdLWVtDIomB7j7MzswpIz60bze++a2vIxipIV/MY31zE/minaItsYTSfALfSZYVDPDEKLmgqApxdCt9Ii+rdVmgxyDUwNnRaDPKjLMTc8FV+K13HPKUlx1d/Z10KNuMhiuTUiMIw6mopLRyZHBrklmTjsH27uQk1oI1+bVOjN1HZT2LU3v3Y8/AoMpZ4YcyB3HjfyRF5rcd9kqFkhtP7puFUqvtkDJ7RoSoQd46kP6zblpEnUu8M5p6JZ7Pa3yj0B1URvi3bm6MrvfOSEPBXtdqtDpuPvo+GIVoe56an2hBpyxlQ1QLlYr4j9/9ATp3D+DAod3CQW/NjKMUqKElEMWuTAvOUl3nOKU3Ru9huVREIBrFzMI8JPrXGgAAIABJREFUlqZncXpkH544dsQyhB1sFJLvPS4tiWm1iocPx/HO2+exupLVuPBnnnsKBw7uRYgUHAKuHEckyhPvuPFul5aWsba2gYsXL2JoaBeOHDks5ghvj8mng/i3f/nXiLe2oVIpojUdQzoWQWNTBsuLa5ifnMYr3/hJeR74hpXYD1am2HsFjBvN/+d9unLjFi7euIq2/l60dHZgcmpa+nkeTg8e3ENvSyeODo9g98CAE28Y1Y5sCX9IWFbHYMtGpg2FlFmQs1bkmilXOaMrUTcqJ//WryOWyzb0kgmD4djeO0NltWAa8xLgP4KSyJagvHprS42/++PjiKaTskilHwGvcW6aY44WscoEq7cPOVZSobAGKZKdMHbnrvZBQ3OTGmOphrSqYk7xjiKE/YP7sX94H5LxFDY2VpErZLG2vizhBqEi7hN5R+izcGahY78ws62Qy1xGfnURgdc/Rfj2A/1eUaPkK+I4h44cQubbX0WNPhdUirmGMitC7wNB69JQKYfIFtDTexCFIochUmBCzvEKquU8gsxoYxwCGpRWQPP65GdiqkutL3qM1EwuTanI7/3O//glDbK3fliTUa/7x0ZBW05EytejmSksbKyhGo6I2kKmwQfn30csGJcRBUuCWpn1Hs2kiUGG8eRjxzFycA+WN5ZQCQU0OI5pO92UaMxbC0ZkVDLc2a3RGurkSfBgDYw6rKGAZ11QbTaX2m5TYIzQx3K4jj44upOxBkyN45Vf4sgq8zAc8m9ltJI/cv2aI5iNJbehezQEqX9x4YdDwjRvP3qEha0CshQOlLaQX1rCQKYZh0f2aQKsAriGSHpN+zadSqbdjrvq+ZT+Pbxdnq7L4ckMBtYEJJ5qZZ+fa2bKN/fls1SnOvMpokEH9dvk8GxS3aK6f9xgCuauvPQVhsyvOXtLSi0zV6eUlB1vuY5p09ewvLaKH739IYYO7UPvQBeu3byL0ZkJJNJJtNRCeP7U45a9iQJXw9ziEq4+uKd1xWF9G/NLeOn04xjq6xb0ZBxno675YZdmH+ldrgoYvTOGd899KFbIvoMjeO6Fp5BMx+pyXAYZ+31b99ev38SN67dV6r3w4gvyKyCJXs3GIo1GgvjB2+eQJ02KXPFkFKk4JyuHkE424+rFS3jh7Fl0trXbKJS67Nalzi7oegYJNyGVdZduXMf43Az6hgYxt7CEWiioZOXR2CiWpuZxbGQ/njh1EsmUU4WRlCbIyhRlwh/FQInUze3dYnVWmISUSgposmkU19g1LtkMKhbq885kxuMmgMgzQ4M0rRlGPJ4VHFMC3jdSrlZXVnHx8mVZTTZ3tiPT2iRGUblQwMrikqZcrG5sIt3Wjvn1LNY2N9HW1o6NlVUEigVxZOkKt5HbRDNppWnL6gkt7ukdxgEG21gS5XJBgZbKrSIHKDqojZ+NAz4JQXjOum4z1ZG1ErZmZhD63gcIzS4o+BYJ09HHgWY9p48j/fWvoBKxgMiERQ1e+kg4LjEnhYe2NhEu1dDUMohQtMGmcTA1r2YRDFBtJmMG1Cgg8f0bL/hxSlKfAAq0YWb7ZdQvjsXhiee709sdFzOVIcZIisvE9Jy6ipxDdPMuF8ks2jraBLizNUUTaLr8EANsa8mgq78DnQNdaGpr0TgL4lzJRAzJTAM4Cerh6BjSgRAODPQrM6FtHwneXZ1dhocQpyQTgIoZ2RNaKWWZhAkWfPNJNoDCnNg1tBNdiien6ZdfQHC7GeabbSojOBBOxhkxlzBYhuxLcgYUwgg6vZw1JEfJ8FC5Pf4IDxcXsZBdF/gfKVfQhCCO7duPRDIhvh2HIBITI6TAbIAlMT+f578y0On7Tm7Kh8UyigtfJtA7xqbb75iySAMsuRldI1Fl33ZkNfaHDqdtK8g6rOBGrXBT8lrY+FCH3fkEa1QLF6YrJdk4suyHskTidOZOtZnLWcBhpjkxgY8+v4ndh/ZJefXBp1ewsLaC/v4e7G3vxJNHj5tsO0DJMDOQEm6M3Zc/rmZ6Fcp4mRzlZEyCEeHvJGTK/9fMomWK405VwR3lAF793mtYXFxFKp3E177xInoGOhCqmXcBsw9PgyM8duGTT3D18+vYs3s3zj79Fa07HlxSyrlhlxev38K1u3eRbs6gp7sd0TCx2C20tfXg3u3b2D80jGGyElyPwOtifGC0kt/7Mti1zq0s4tL1awhEItgsFJErlTA4PIzA1hbuXb+DtoZmPHv2CTQ1NZpJTTAiYrznevNek5ZWLplJuHGHnXx9x2Esc/A4HbHcUFZtfEe1FDOmXDebYbLBAM6Ayi8lFjTAF4y13cMoFIpYXl3F/MoyJuan0dLeKm+L4mZO2beGhYbCWCuUsFHc0iGaaW7C5to6YjWgq7tTDAmuVwby6ZlpzM7Ooa2lVcF23+AIUnG2CmvY2FjBytqKYIvurh4doqvrtELMy2GNRuFlHYkBmdsXqlsIjI0j+FfnEchtoFi2Q0cKwkgckeeeQPr50ygFjIHCLyZ9FNfUK2Nm9IRLyxVkWgcQCDeb4EVRM8883zDbWFwZLdcvpb5qcKvQNdaM1lnNWBJscf7u7/zTL2a2l8/92D6Fw+T4B30QBoRgjcwthOngUAtiZmkF71+8JLvFuzduoIFmytGozDoKmzksLa9IYpluSmNwZBcaWxt14/mpmB1S3JBMpVVK0Vx6j7qYm1hcWpSjTk9bh0jKqURCRHfy3owjKiWDU9F4Y2bnu6lOuC1CfnmzGh+I65NvnbsYg7cMlJ2Fo58vZp6U5hHK01RKIxeU2OH0M618V5h//3B6FuMrK1hnVhgNoZYvoKEMHN+3X4oplsO1Eo1hTCkmqasYFDQG2RCFqpFztHYqyuhb6qTB/hpkNyesyTA6y2rsPx4fNJ6mBSeT29oP7RR0+NLX5D0sdmxaA4OZTDmc2bQCrZM/C2tLJGyKQZGYZFilN784TsazdicmJ3H+0jWcOn1Cn/H1cx8qeB/ctwdfOXkcncTxqFJyNo/c7Nl8Dh9c+FiuaV2tbXjq5EkZkTB7YANEjUR3b5h5yoOX3qvMzsrMqgO4f/ch3nrrfdl/fv0nv4pjpw5Jj0/lmi+/zT0KeO/8B7h94w5efvlr6O3rVhOOO8Lm6jHrqYn69eprryHR1ISRA3sRCJRRKxXQ2NyOrewGOptasKuvzzUx7RkIx3YYvzJvh6nzNZlk8NCie96jyUmJAe49eohTj59BZ2MjJu4/knT5+eeeRWdXm56ZMtiSZaPGh7VsnnREI9ObKbgOCle5ae07TwSDgEzGraxdfskGpxi7xfaLmdgblMVDQZxyBiInrOGh6g2LmDV+fuOaJhszaHe2dyASCgq/3KxWsbiZR0OmFVevXkNnZweWFxYQDwQxNDSIaNS8NyYnpjE2NqYkpK+7F/sGRrCnf7fYAByOSYrl8uqytjtHjkcjcSwtL6BULSEQYbUR1PkrOIDroVJE9PJdVN78GAGaGm2R62qZOaIppF95CbFT+1AkLYsbltl7ibguxQcu7HHv5nMIMdGINqIxs8seKvtBVVIrS4IzaUWgV6Yznwu21ttx46pqQURDMTQmM/Lm/c7f+84Xgy3ZCMIFuZn5oB0+5G3+WCaSSGyclDAWV9bw1tvv4YPPPkMgFNEkzSSx22xWG3LP3hE0tDSSmoye/m5Ri7gpyIejIocD5KKhCFoYqMmXMxcRlaabOXpIbiFQrqIxlRalJyZSvXVJfdlW5466OV9SlKkLZ/eJi9062NviBeuuGjbHrNP/fx27dRkJF7oaVF4Y4BpkcsBy2aM1iwJYyK5hfGkZSMSxnttEbnUNkY08Th08hKbmRptmoYkPhB5sYRtMU8UDQhBzCzh9+lSdCSEupTvstCCktPP82u2hfm4X2QghKWJMdOEZBHUlWR12qYMM+lV2tesTkJ3BNoOTbySKPeHwcirMfEAh/YpZMIntXC++o8u3YTf5wys3sYda+c0s3v/4CprTKXzt+bPo7++XWZHgET0bOkrI/RWjo/fUtf+JF55HjIGWeC2FIMGIPqc9w4AOJt5zHlgMusTneChsrufw/b9+DQ8ejmN4zzB+5tvfREurzcUylzP+S4J3CO+//wHGRu/jV371lxHl4QiTvjJDEeujUpGI4a9e/QFK4Qj2H+foHW7sTU03ptHK/sEhdLS0GszkmlPm0G/Sbt07B0Gp203mgraOjS2/c/eeslxmtnt29WFxZgkPRsdw/MQxDAwOKJgyyfBzuGTg5MbY8/WZaTJ5ioSsIqLTmrnSsbkbFWWMQZo8UPUsYFMEbFq0n+hsa8lUnKYM9A1ZriWb+OuuxZmRc4TNwtKS2Ajrm+toamrSZ2WStEVpcDKJ+cUVjN0fQ29vN7Yo/85mNSKIkxz481QR3rp9V+tsaKAf7Q2t2De4X05ezLK5Bhls+Zlamlt1gIqGmAhjdXNVA2f5wDhEk4cCE7XIWxdRuXRD1QfFCjSuYbANxBoR/9mvInJoUBOCFWOoYnTeDzqI+FyKOUSpVisVUA4mkGnZq/Up6K/KfcV5ZVAcy20VVHUxoIuiygOMWa3olCGkog1IxRr1bH7tN37lS3i2b/+oxpuuYOvKRtu0TIvZGbUy26YyEKAOYHZ6Dn/4n/4cK+tZNDQ1yeSEZW9nRzua2ppV8qxvrqF3V58WAbMYPtDs+ioa0o3KYpIsXzlOOB5HLBJHoVhCgRPpC0VNMV2YmdOwvwNUszl6kXfmMps5N//M5W8Ksm4Bad6TM61RJuqwNWGcboqpTjlnpuLhYP6+rAh3NJjE1yQVZEeTTThaOCg+8pXRUQQaG+QLsbG0guryKp44cgRt7bwPMcOy6YxPKoq6+TQcCeDy51dVTn3rmz+pTeC721LxMMtyuJp39eLi5zPyPCB+Bs0+4s/JD9cCpMEsFlw9bOD/5KlxdE/ixmTe68foUKKoQ81VODq0NePJ8GHbuFbSGy7ozULMIYz2kB9e/By7BvoxOz2JuaV1nDl1CoO9ncoKKP/W53BmRDFSaMIciljEytoa2ltbUSpZxsH3YTi2eWgmDPFeq9yUlm2Z4IU0rzs37+P8ux9oUsQrP/tTOHrysO41s1+TMtvE5/Pvf4jVlWX83Ld/1mhbNdcMVDJQEjGdXgYfXfgMY/ML6N27R45lzekYpidnZbTy5ImTiDvfDMJXMo137AyV/bxnVDuxycPP52gQfqIzKVq3797Fo6lJ7Ns9jEgwgls3bmFk74iYEQoALiP1gyIdD0NPlL6p3J8eehJc5CpRRybWfjTGiBnc0w3MGmF2z3yy4Ks034TldXjDfM9GYAKgqREylIkhV+CIpAdiJFCpVagGEGnKoBSk+GkCmxtZBSa6YnISW0Uy8ILGDTHRmJqc0TPp7exCKp7GcN8wmhta9Hlpbr64uqgJEA3JBg3TlIdznHaNOZhMl6GzqkEHxeVl4IcfIXB/HBUGW/Z73KgupJqQ/qWXUd3VrligeXq0kJTPcxW0V+DPhssFxNRzKaBYCyPTvBshmt3IpDyErVLO1PvqPVX0rwZNOojO+NYED8LIpJqRjjVKxPWrv/FL/38NMqq2jOwtqELm23wBM8j1oK82sutw/82P38Unlz9HoqFRGQextq6uNqQaUyoZcvm8hBGmiioiRWxIAxLZbEggIQ+CKjJNTfo5jmMJE38sM7iVsLGZw/L8AnZ1tqOThtziHHoBgpGHRbdQh9+6qD7ICHP1GKjDceUrSmzQYbeMblt0/FFVbpQSPhQz5/BXaS5LnujvGQuib5BcXQ3g/vQM5ipbWCnksTA9i8DKBl48/Ri6u9s1Eijg4mNAkEjFTWGI4p13PxBf8Tu/8guaEsD7JMvI8PZIcp8peWrY9qlsii151oot4b0e/LghZwBNWMD553IjMci64kmbj5uUQZDvqUmi9QaiYeXegEb50Q7pswV2wyUtCBsM9eDBQ9332dlptLW1YWTPiAKRCPqu0WnB0lvmWSCndJK/r6aF52C7ppDwacEqxus1YxQuduNS8x5QPTV66x4+vvAZmhpb8PPfeUX3lIcpDwF+pny+grfPfYBUKoqXvvpVhDWjyT4Xr4PBNl8uIlgu4+H4FD66egOxllZO6cGB3f24dvU22psb8dxXnhQ0xHauWCluHJHR9rb5495djffHzPF5v62BTBiExuIrKyvyGaCvK72Qe/v6DIJwVp6+0jHsVjWPu6YdWLzntLlnRBisLvbhAe0mMPBw82wEQR00WHdiAX4e87cwuIKf099ra4oWxE+mqIWIIu8Z3c4mZufx+fg4Yk0N4llTmky/30fTE1pfbBb3ZpqxsLCA5dy6GBiiS5VrGOjqRjgaQ0dzF9oz5FUzXNWwlFsVLNkQT8tVi6fm/OocKgEaswc0FSKwnkNhaQmVuXlsfXYdtflFW19kkUpcEkStrQ0NP/M8Kv3tiIeY8ZtQoshnTrqXGlxlRMslxCmAIkOhBMTTHYilOHUjgmiUMImDHAhfUHBRLWOrajMQVf0p1vBgA9LxRjSmMgq2v/6f/dqXB1uvODKXHftX3fwAlSWuPKrTpvjnKq7dncAP33gDIQ5929xEd3eH8LY9+/aI4EsuJc0mGGiZvTSk09rA4+vrSCUT6OnskDpFI741X6ksDIgBSQoXOQzR1aeMTCqFzuZmh7Vyh29jTqIh1WyReDqTlXI8/U0cYGWYLWLPSOA1EL+x67QAR+4gy8WdX5ahbHsjKMtwI6T5+da2ivjswX3MbW5gYWYBm5PzeOXF57B7qE9ZO7NOyWu1iC0j39qq4vs/fEPB6duv/BQGB1kB2AgS4XBy1jfrNjVbXOfT/791iXbo5TxeqIGNUTMTEfZWczaMliWyLJfzv5vFJUZDsajMmkGbi0eKModVK4N0QdbfEy+iEEPETTqV0q/G99zCo4cPlX2NjNDfgIIJW5C87wyUvMf+UFSlRDi+TMUSDzWzbbQsjK5mvBZrCFlz0A4V0QIdrc9fS6lYwccffYrbN2/jpZdfxKEjBwx6INEwGMLs/DJef+s89u0ewONnTmsqsJ6Lg21oTpIr5kHwKV8s45PrNzG1tIRoJIjTxw7is4vXkY5F8fJXX9TGlAhGGSazZstm/ZcfNaSKsW6sr3S1PjmaWRZx+/HxCTWm9u7Zi8bmTN1cxjBgB4s5wx9mUVJ7loxWZvaadi8Y6DXQMWqS823cnmsooDFAwrm9i5vjA/NNDHKxytWYLjYdxZvTEM8nJVL7lFJWViTFMm7dG8Olhw/Q0tUh3wL60zWmU7h++6Yq2Z5MC44P79E+f+u9d/Hg0UNNYUimGrB3eI8+CwNhT3svAuGYejqbmvsV0Iw6Cnyo5lqam0KoXAQ4wWN+BVhcQ1nevTlUp+awtbSoIaFqnDFzDYQR6+hC8OAQArt7EG1vFSuKEFaejIVyBWEe1ByySa9gUuGKBRRLVYRjzci09qJaDQu2IJRACMiMZkookX+rYGvwgWwqCRdWeRyFkIilkAgn8Rv/5d//chhBJac21Xb3UsFJiahRXLygwCh+Ndy4P42/+eEPRfjmJiBORlD/+KljiKeS2FjPIru2Jh4ep2OycUZ9dSVOR6wtNDakdENpZxcNMNhuIZvfRHY9a5MviT3x+4Wyust7urox0N8tLqL2qHiixpawDMw7O7nMoH5ye0K+XTtf128M7w3qM1aW5b5k8zHGU2Usvbf7odKNr8NSNlDDhdu3MDo/h/m5FcyPjuOlr5zBU6ePo6U5Y1lKyHBBNi24SaZn5vG9V1/H3Ow8Tp86jhdfOKuDil/kcBrflTiclaU2McFZRtYfhCfpG/amBhkHSXJMSdAsEP2hKZw6ldTf8f2ZCcoHQRMh3L9OoUPvUb43JaXMaAhTbId2ZxLvuMLGpLBMTcY0tRpmZ2YUVJtbWl1FZJUSsygaXIshIkGEHXT8Mzc4p5kS0zMtvh2eDLY8rH0TkJduTcBtDrWxKGzhz0zN4a033kZjphHf/oVvq/rhaBPin/cfTuH1cx/gpafPYO/eER3YfN78/BYcaxqHTSoQs767D8dx9wGtRXN4/ORxfHLpJhriUbz80gsI1HmqLIsME+a+k2mPGzuuw1uGMNtZqGXiJh1W46pYVHVDW8TDBw9L0OD7DT7J8dWNnlXA+LHyPxYbwYRCDJZSGVKzH2Uz1brvHhbUIU1M2mGNBncY113sRCdDlyTcjWViZcv7zufE9aNxSmoi8hA3v96b9x/g9twsevp7FTsaEynJsscnJjT2nULwY7uG0d7cjImZSXzwwUdYWF1D38Au7B0a0ecJVoPo6xpAKJ5QJ79ayKkaobl6fm0NucUF1BaXUJqbR25pCbViEXEKoDiyhpjqwgoqa2vCVcVwZfUQTyLW3IpwKo1AJo1aTxvCe3oRaG9EqUzWw6a8LcJUqNFmk50CURpLCITTyLT1olzj8FubmUcaGAVfxUoRJUKdjp1kfSwHtzFhK9v4j4Z4E37zH/83X57ZekK9nYb2oMxkwUai1ClWOwQH5z66hnPvn0czx4TQIDoRRS1Uw9ETxxCIRLG2sqpRETy9eaK0cDhcMICmlhZdBGk3bIJlkklENWqFuEwR4/PzmFtblp9kOF9GYT6L8lpepOannnocA7t6EGZnEuTKmkacBGTzMDDs05gDlt16EYIOEzVCPN5iWYM/ZLjx2Tgzl3zDqbnxudjqQgNmMOTs8SBikOdLBoDppWV8NnoP9x5MY3psAvsGe/HME6eEN0dill0rE3Gzx65eu423z32I7PoGhgf78dzzT6Gzs9Uw16CZSesAIHTCzUSd+N+SCm8fIPw5Bjcaa2gDqhFnm4Sbg9klnwF9azlBgptVzAM9W1pemgOWD27E5Qi3qAIIhvT//pCRGMOdQna4+bEsNmHCb27DEG0qqp3+7J+k1EFXoGXJxkaPg2vYcCOuyO8bFunmrxl+pUOCn6Puj6H7ZFBGpVrS+JWoMqMA/ubV72P09n38+t/7O2hqyYCDpfl6dyem8e7Hn+GVF55GW2uzHdBykLNDisGFwU8lOIDV9SxGx+7LXIZy1I8+uSIY4cVnn5Z5neeqas/wyHL30+8lSbVdc1cZrTNYEguAVRvpiuUyFpeWJBbq7uo272JnPcp7szNQmx+CsSr4fUEA7jBmsJZxPu+Jy7Dl2lWHzIzJpLFLXsFIuqMbne79EjQZwo2gYhzwY9B5jwj/iRHDcpzDP8tVXLl7FyvlLbR3dMgwPFir4tGDB/KwGN6zW2N9jvYNauJFIBrGo0eP8Nmlz9HU2o7Otk7NROM05ramdjR1dqFGw6PlFRTW5lFZyaK0sIrN2XkUlldRyW0iHA4gkowJvhNrgvDU6jq2chvai7pnFEAk0ii1NCIUjmsKeIAVViaNak8LwoPdWAtRtFBBtFoBLclDUhsW1fANhVNIN3cjlGgS3MDKiIdyLBmTd0OxuiUvBJ+AsIo3eNWNzarU0Jxsx3/9m//VF4PtJ2/+oGaZq+FfKsvqDRYrzesPzWFH/N6f/c05fH7litQ1/HlitbF0HMN7RxBix5p4LbOFfB4r66tKvXnaMWsldsRFwQukvVxzpkEBppindPOeAkUyHEQmFMbTJ89gZX4VFz76TE5MT509g/Z2N5eKwjw5Vdnr+dJLvEnHJvDwwE6KjN/k5tNg1Br+fN2y0ZvhaMCjdaq9IY7wN46cKZLxZyoeBv2Pr9/BR5duYHpiGk8+eQLJMDAyuAt794/olPalAYPSRxcu4ur1u8hubOLIoQPo7+vE0PCAMjxP/PB4KTdtHYyvc4cts6EMkxkHAyqzQr6HSm+VhAY0cKEQ5mGDgM9ETRCV5Kbj36KJsls8DHRkG9jYHBtjJI4yyzKNuSfuTd5xxdHBzDTEDhNjB1iwopjEmjOaKEDHfNrkuZEvHFftMzYFJ3cIsilY50Nr7xgFTQ5LXqnlDOXZhJWZtiOqW+lcw6OHj/Daj97BkeNH8MQTj4EFIIPazYcT+PDaDfzdb3xNJa7Wi4NPGGAMEq2ZgbfDYe/du4+LV67iwNFjuPb5VZw+dRJ7hgaU2fI+8EtZWJjwjCn8JJd1W3GnzacFSzvcvdudDm1yQ+mHwaqEar46g8SChw4rZ5Lv3d5IAZN5DCeGuEqFz95G4biZXy5ocn2o2cVsdKvgOi4mBJJ3s2tgK8GwDygRhyAmTfWw/g3vkPo4NSgpmlvN4qOrV2lMi7bWFrEO2Ai7f/++qjMG8tZMBnvautDAiSSxMGYmp7BJOaziDScvl6B4VgTa+7oRKBSxfuEicmOjCBTLKKwR52UADCMaT4hKFqxUJY9nNq6Kbo1mWHkTIfB+VapIJzPIN6WlfuWBHKeEmzS2RAxB8vw7mlBpSSIaDyLhpN1sjhL+orV8PNWGZIYDIs2BkNu3ua0JC8tz2Nzi+Bur4sTmCBvMqj6R6xu1NXbhv/iH//CLwfbjN76vfo8bLGuKJT8nrLaNG/lRwlrUlSr++M9fx7UbN2x2eqWMeCqO7oFejBzaj1SmUUGAo6+ZdTibKW2+5c01YbjcKOTU8n1ZunR0tKvsnp2Yx8TtMRzdPYgTR/Yh1dCAXKGMyx9dxfTsJAaHBnDg4AgSSXpcmrsXLad8S0tSRxUVljj5bE+NGGI0UTpmGfTg6WDW5HGYFcswloKePu88dv33uJhFualCQgzSrAPlIG6MTeHf/elfYWVtHc+8+CT27urD2uKC5t0/dvwEUpoWapNzL1y4iNEHU8LqOGsrlYyip7dLfq2ER6Sydnxa22y2gSxAGYyj6+X0VKeZ9zQkGoP4QK3JEJrwa80v36XetmSsIScWglGHtDoc7U1BT/6+hmmz6cnDgFg8Myhm096cR05UbKg5rwp7JTskeIBR2WQHoZ+pZTQrBnUGG8EGdLpyElW9thqGZI84Spuj21FZ5LN3sSA8Bu39L2o1/OVfv4ZUYxpPPvmY5LYMthdv3sGVB4/wG9/4uiyh69nXAAAgAElEQVT7dA/cPeUhoeDCbDscEuRCllE+V8C5Dy8g2dSC3PoqnqZ9JisVjReyKQ88IMwgxoYumgGQQQdio/iR4O7gtoPTsxa8cmtLryOHq/o9d1WXxb86a8RwYGvqKQjKIMlNC3AeAiYCsWacbEiZn3HMTHm7RyHTep3sBq3p+TipOxumfKY0WfFUUDZ4ib1WCluoBlkpTOGTG9fR3MUsta3eZH3w8AHa29ptwka6AcNtnYhFQihWylhhFl8oStLLfhAbYFTHxhFFIpNAcGMTyz88h+zNW851jJUjPVS49uhfYYwACoXolkYaVmlzA9V8wVRvrjEej6eBZAoV0jjZcKaEm1UV+wUcJhmLI5yOAe1JhPi+sbBeq8DxOqUaIvFmpJv6UK1xnBFHvceQakhiNbeK7Oa6eL+WnLI6svur+OH8RToy3fgH/+AffFlm+/2aN5euZ4buRN2GB40CZI2kigLCf/yLN3Hz1h2NEs7lNgUTnD77JJq6Wg1PyReQI+hM5Q+z27klpMjvTNMj19FbCDgXtzA/M4vh3YNoSsaASgitqUaMDPQjlQxL9looVjB6exyTkxOIxiM4cvQAWlozFk2NV+ymN1hGa91zRwVzhHCf2YrK4jrjLgWp41sKXFEzrfYdeH9a1QWxquPMK4BWwXw3jnK+NTaFf/Pvv4vsxgYOndiPF595EstzcyDZf7BvSHJMCeMqVbz1znmsbRREVWnONCISCyGeiOHYof02v8k5bImc7bJZk9uaSEEzzFwwI3jvTbNtg7ky3Ooch7NZlmJZj2GhUhlxKkCeHEwb+8N1wCuyCRo23NGrxXxHnMHWNrA5uFkw2Xa+ssXn8ETH4+T71QO8G7FOyICHDU8PTx30P8OuN4OPl9vymSh8a7Q2FVKmoBOWq6zaMnW+L0vh67fHRK/au28Phvp6EKhW8MGVq7g9PYf//BtftwxQaj5rdvIadGAQuwwHJTFlCcyXXFpZxweffIa+rnYcOrhPWa01ikzJZGeArwwJbW1vRB0aznfCJnJYAPVSWp+1cg/w94hpC7OmmMN5Npuep4bV1VVx2em2R7aOQTgOv1aTz6o0XZcba8SD1zM25FRWHxXlBnc66bRBXBQueZKgrQW+n2c28HUFi7DRVgU++fwKJpaWEM80oLOzzZqspTIeTYyjsaFRz3ugvQNDrR28pShWS1hbWcNmdlMHiqqcck1wRDzEQ6aGcHYdKz96Dxv3H4h1ACdZtjLdZMu8H2aYE5KdK9VeIbJ4nP+IgrEmRlNAFEWA1ximKxfHsYdQ4Yw9Op1RaMFpuI0JBDszCDYldHAz2w6GU4g3dCEQ5pDImnjCkXgE+UoOS6tLGpOufe+DrWc/uQo2FWnEP/nH/+TLMVvf2fXpoJn0Ora3uslGu5LXABdhuYw/e/VdXL92S8GW0y0PHj2GE195HCu5Fawuc6xxQXLOcjgoCWFxJYv5B5PSPPfv6tF4Ew5VI17CcZjNmSZ0dLSKtZBOp7RpNG9JUtwq7o9NYPzRtBbMiZMH0dHZLHkcmQjKJlyA9KWlkrS6pNICg5ft+ozXX4/v9vss2NgGRp/y2ZhvkKkzzmDr1Vqk51fLuHX/Ef7gj7+HjWwWzS1pfOunv6ZBhxMPJzEztagJDvuG+9Xc+JPv/jki8SSiiYQyX5702ewqnjlzQrhgLcCSMil8jEGHC3OnDt/2hJl/Gyk9brxKf/i4h6/KeAfzgM0mXg+hAtFW/PgRVwlYU8VPhwiKLy21nePw8v4Z35X31mX4boqD6EOeskTc2JWoyrKdbJobxEukfVlNmIPZL5txGqSpRg+xch5GlgEz42PZyM9rHF9m7MQcbTKDYCNvBQggW8jjjdfeQUt3J3b396K9qQnnLl/Cval5/PrLX3WkdRMf8GKsm282moRLPBuDsYnB8vr16+jr71EQ0Tw9Zo7uPf3vKxFxPhEeRvBlP/+sydI7rDzFxHBEPLI4uIaNtmV0MsFUDOzuQJmcnMF7776Ll19+2VzR1HBlkysi0zzJbIWTO5+T+hTrGuJRw/D1HBwWzGxcGbmDQ9Rsc5+P0EjdntJLyR0GzbU/t7iM+w8eIVvcwlIhh76BbsQTUWWqy8vLTiBSxu7uHuzt7pV6NBjlFIQV9Sl48Oj+MdjynoeJw1awNT2Frbc/QX56ChUFW3Pbk0zBeTDbqWvmOYI4OOkjHEZTS7P43GurKzqMtD8UnO1+ytSKVZvmPpFBEAazdXDU0+52pEa6mWWIlUC8MpRoQzDaIGvFOBuJ4QBylRxWsyvW71Cj3nB/JjC+muNnSobS+O3f/u0vD7YeS7JymhQEa73XyUVWs8qQgQ4/DH7vfXQF16/eQpiGK7EgTp99CkMjw1hcmMbDsYeosWFTrsr3ssImTiSK/Oq6Uv69e3fj5ImjEk4kYjENvOOET0ryDG9VtNNDM4YE8ODhBB6NT8lR/six/cg0JsX9Y8Bl19kMnX2JbV1zzy4QvulgBJ/N2mK3L98A82NArCPuPV6txHSogpUMyoacBR3CCNbKuH3vEf7wT19VZkty7QsvnMXBAyOYmhjHowcT2L1rFx47ekj45598988QjMbR3GaHS76whcXFBZw9cxIjg31aIGomeaGJe3PZ5mlDb4sguIG8J6nh7Y7r6Up2jTJ3mKgaHc403FPBpBgSfc6uh8HQmiwB3WvfPWfgYwkoKafzZPAjuBlo6g0j0c0iCEa8R6p1a40tYbAHs1rf3PG0PHlguBE+WoX8TA6v9GwLBTZHQZQwgxmKAqZjZuyg/90bfYhrd+5i/8geDPb3472Ln+Lh/CJ++avPGd7poBHvMieOM9kozvnKz9BSi0TYuN17dswlPHHX483uuWMUQFyGrYYj57fXKZPGUfd2h3ZcGlXJZ6omt7UDgJg314EgFo79XlnFH/7RH+HxJ5/AY8eOio/ugy0lswy2EbERDILh87DxOhHEo5Qv24QGgzGoIozpZ2VSQ7jBGfHb4Wx2kUZbc2ZPrmKiUfrDiUmpRy9dv45iJCjqIhV5uZxhwhSplLcK2N/bL7MplQjhEBbn59UQ0wEhs2KgyOsIE5LaQmnsESrvXsTW/JyMnbgGrNqqSW1LfJ7rz3uU8I4y2PIATKcbBU3kqTpT09IEJ/ppJ0hi8FXty0Yv1wqfaTqF4OE+NB3sV2OfU36Ng9mIUKwJ4RjjDINzFflKHjmNQrfmMiGKnSZSSs5qATQmmvCPfvO3vhhsP33zB5Lr1jMEPyXByxm4+VypVNgq4+btUX2oC59cxfjYlMr6nj0DOHLymPz+Zx7e1YUOtHchFghhZW0Vq3RTr0Lsg1gijKHBAbS1NOt1zX7QKeydEkZ4rty/tt36Z+bmsLaWlfSztZXTLTmcjs2GsGXBruRQc8gN0FMwcDxE0WG0ic0Gz28qXbcLULYayVU1ShP/4HFFn9l6iELTO3ViRoBKAbfujePf/dVrorfxuuLxMF75mW8gt7EuZgZbEd3NLejq6sWPXn8TW7UqWtpaZQRChRntKffvGcTZJ04jQKs2ZVCGyemzutNT+JooLn7TWKmv4KxNalxi31ijTHq7zLbNxjKOhxuDCze2xty4ey3zFm3ysEjsPCR5b8XbJT7qDN4lqnAcbN1Dh5vzecqoh/iemj/WbOPn0wKli5Pr+uswcTJTB7CrFCa/0kyYbUKGDj4nrvENJF1DOl0vtz09TA03VJEvVPHx5StYXl7ByePHcfPBPcysrODnnnvaqhJZIRJOcFQ+GbRTmmzrw68TTxO0SodlqzetIcmeDZj6nrLNLXYHgxmbVUaZNIbCdpWx41eUXBj0YOOO/OHGTIQMHeMiB7CSXccf/NEfoaWjHb/0yitqVLESEIdZE3nLysB4772NIp+7JjgHoOZPvXFMfmssrs9Ppor8TZz4xYoj4zX7A9QarzRqCmF2bgGzC/NqHr3/6adId7ZioL9HMNja2joyTc2YW5hHYWMdJ/fsw67OLuH5NBviKBzdD9LI+DwZb4s1JWPlahHluw9Ref8SSssL4jIz2/Wf2fauRrfo/noXQMsqHQ6uqdRO0eVYJRK/8Ir4bDxqpGAbRI3BsqkZiRN7kNjdrgOBI+kpdiGUEIg1I5poVLDNlTiyvoiicG9nsyqFpW/Mm8MgP0o4EMHv/e4/+/IG2d8qUY1AYYGJ25pv7Jox/PNGvoSPP/kMY1PzuH/7oUwm9h87gIbmDKbv3cOZI/tx4NgRJLiRieXx5GZnlBuY24DmNgyyjrJpaiyzYeTN9zfRn8CEEQxWMzzKj2i2GUX8RDasTZtwBweVhi9+OKRlx44Q70aeW4DYFnD4jr93YTfSftApdqyE9fCDDMDpPiQTHPo9VHBr9BH+w9+8rlKmt7cXc/PT2H9gGCO7B7G2toJwpYr1xWWM7N6Pjz7+FO0c9U3cSCM+InjwYFyv851f/DbiNNyoEjuyUsnSo+2sxLBz4xrzi+C/l2/6zWtYHU93K8UN54WCZ4yYpPNV8K5nylrVKLIpFTR5ZmbD0lY0Mpkib3N9veGKMlO5w1UEF3kc0WACgzpo5CM80qmoqFpzZFP9lxmqno+sL2nabLQenxXaczV81IsQorGE4BPCGvx8HreWmIVwVyCMiZkFvPve++jq69OsLPqtfucnXpCakbQjNbRkukPmBalN/Dg2kslYGJa5eOMW4eUKjNYTMFqkE9MoIzQ/aC8xZkPRfwlH1VRoE0PU2SmSgzs83VdUbnIs90vIZWETc9P447/4C/VGXn72eXS3dyjwMBmQq5yc8ThRgI501kTj3dJcPcdYqHtfcAKHc+Iiv1kYtasKDDM2aM5j5lw3sUQSha0SLl+5puRgYmISCcrUa2X0D/SIbUIjqpbWNnGtt3JZPHX4KFrSDcpIKe9dX16xJiqxZMKTFD9uVcXZZd8gODmNrQ8uAbOzKNPrmNAgA65LmBhLlEwxIfJ0O/kS2HwycmfVTHawJ5vGvvHLOO3CtDP2D6FGOXhrG1Jn9iLcl1GwNYPxLc0aC8ZbEIk3IRqJKdhmi1k1zJRQiJVkh6hvNMrMislRLYB/8ftf4mf7idgI291unSSCICwIsiFg5RtPDAIVISwsL+PN9z7Gzat3dZJ29XZqNllzMo6/+yvfRjQRs+4gTxNn3hKRzo+ni3VSzX7GcA/rhes22c1xo8q98si8Q12J5UtFBgZl3VyQVjJ4rLXePJAk0xpmdf8AZosOb7OSyTv526nIrNayI9vcPrO167eOuqzVPFWOR0i1hJujD/HH339LD5KmGwO7enHnznU8/cyTluHki1idm0cy2ajG4oFDR0SFW1tZwmaugKnZeaytLuPv/PLPY7C7U8HWZpUZduxjrm1gyxA9Z1gGJD4IyPHJUZBUIXAUD3Ffe34MSsxSPCbnu+hqWLgyuJ5dWbRzz9815XZYNnouspo5HB6ZSOpeq1NPd3uXyRID9OIYeg+INuUnJgeDOgDUNZZ+nRxfTZGqu13JXN4dFj5jZxJBEyR+eYqZmSfx8ANKQdrplXDp82t4ODOLqfkFRDJpfOel59HV3qH5aeZ3YYHTMnrDY3euIyu9TZ7tm2lmSmSj6H1V6HFfqcoUxE0tuJOF4SGQ7VzY7DTrmZqDMDzsIjoXpyoQN757G6+fe1uCgNOHDmN4YFBm+7o3rsriPuB+5L0Sd5YMiUgYCdozyrDG8GleIz8jKxo+f/YNuBllMq5GmOG3/DtPCQuEo7h7fwwXPv5E2fLRQ4cQTSbw2a1b6BvsE2OAhxUbcZy0O9jTjSPDQ5ZgAVjfyCK7tGKHfIxSfdI2CX9QgFNUNdfMWXd3xrB57wEK2Sxqm3lU2SNg49JBnDS44iHDJNCqUncQK3qobWWHYMCMgnyVZ3uIQdnZTzLzZZLS3Ynkmb0IdtITJaTEsFwpak5ZKNaKaKJZz389v4FKkN62ZFCZARRLeVvjDhlQ78hgx//5n/+rL2a2F15/1XwW3MIRruTSd57yBuybqUW9lKtWcO79y3j/o0vKNgmO10ol9PW04+d/7hugDtuknr5kJ3XIurEkoXtHey0yN3Lcd9e9DNSXi6TtWHfcJpkahuSNpUvKYqwb7CWcplZybXwn0tgee+NPIQVZTUo1AN7sFB19w3U8+X39vcPhPCNBYg/BLQy8IYQDVYw+nMT/8703dFAlG1Joa29CuiGO8lYeu3YNoZzPYSubxeryBq5du4Wjx09gcHAQa8tLWF5b0whsTjl+9qkzeOrUMRlr8F3qWLFrePilxYxTnraiiplYg1kMyf9UiDHgMejzGZL/qL5AKKLAxntO1yx/bd5nwbJfayhoiKODMGy+hD8QHZ7vZMR2cPEMNnmtt6pk88ozI8wl3zJCdnvtomxAoq2fBDZyG3Ver418sUOeB4nNhTMzbZ/tSs7tJaf1zNfWNxtF9DANV4Gx8SlcGb2PsckZhJsa8eKhERzYt0+Zrck7TQYsly1NEDE5seGpTrUi3Mm6/VIuiilQtr3hslzfZ/AZeL2xqqaT8TCNZeJ4sDsqMQ978e/lr8DnU6QAgd4WMWwWi7h17y4uXv0cQ8PD6GvrwIE9e9kt0MsyIfBwiJ5B3S/Z4IBUIu7EJEaz8+OVWBEwwOoAjkRMdVhlk5BQhMEIgijKFc1O++TiJQXsM4+fxu7BAUxMT+P9S5+jo79bI+tlJpXdVBX31GMn0ZlhQzGEQqUkNkV+NavRQOwuqdciOIxikhLC5RKayVkt5lEjNZRja9Y3UFpZR255jbPURduUV8n6Okrrq6hycAHxf+d3zXjDwEjPaB+Ihfmy8lXexSqEzzKsYQXMsCODvYg/NoxASxS1MlkmzAlLCJNBE2lCIJJGJBoXv7ZQzssbwasOJWdRoGW14hIx12j9l7//v3wx2H702ve0i7ig1eV1Mj8FHlnDsUx0yiEtdssGrt58hO+9+qYs8ah+4hyhlqYkvvFTLyIWNNmipYCu3HImzax/vUDAaBxuuLl773qDop51WsalT86f1zBEX4VJTuMueJsTrBEurjvsA6SfMVbHcP3G1WOx7MayV+OVmvBpu0S0DMd4rpYQGUiukxRVLKys4y9/fA73xyeQbEyjsSmNpkxKC5dztzLpFDaWFjE/NY87o+No7ezGkYP7RUtaYRDOZhUwB3u68BPPnkWYbvN+w2u2kcttXQDQNYI0Lo4NqYFCAVLwSM0avf9ATYFTp07IG5iZojW/HV3IZbFqUviR7p4xQENxp0KTnZ973oo3jn7mS2ODHYghG99QAUZY6DaOrEXvmCA8OA3/oxE24QKb2SWXuI0N3U/LUpkP2Tuz6cMS36ZC2NO0RpKJLFTyyzPYSn5BPZRxMwMqV7CW3cSn127i2q1RNPf0YE93Mx4/flz33T4bqVw2dsZDR9ssFKN1GRziMmHnjGYwiSUg/F0/ydaWk4MZnLTYB1nLLo2yZjCETxQsc/e0MGXozLC4B0IhLK6t4ubdO/L97ezuRLgMPHHshN0jF/h9kNc9EHvFzKUkNHHMHgZyVkZKRiQwqQjLpV8xf48ZO8fREBo0YQuFDgGsZzdx+coVDRHYOzKiJIGjojgu5+KdUTR1tUnoQK/euclpHBwYxFdOnUQiYrAfP/cSObabm5oNxnUdrDGuRABObeHgyWpZ0llyfDkcNqwupKk0yX5ixSPfEt52TtClcmxhAfm5RSBXlBF7lWIHZsvek9vtWa9uVMJIqTPvDTPsRAyhkT4ED3SjlqBjOmXAxI/ZLGW1lUE81SL15eLqkkY/8YsQDBOb3FZesAJjIJ+F1oFjRn1psP349VdrvrRQieyite+2bvP5XDbimi+3HkziL//0x8g0xbBrqBdLi+vobM/gJ158SjQx4hqWiWyT0pUROEmwz5TE45MHw87yzcpXnUr1DW1UHeGwLlD6ICwMbMeXkfGd8so5gynzFXhOSpktItsXNpbap5BiOOyg5VjG7LI3T8x3GJIFY8PpqOq5cPkqXjt/QaYXre2tkhc2JBNINyTR3dmBrfVVLE7N4va9aZSCURw/uBfRUEheuOT9MVumGuaXf/YVpCnaYAdWc5NKBrW4a2C2QA8DbiKOEBmfm8f8whyKhU2srWQxPbOCx44dwZGDe61EFUS4PcTSqDSWEdcpK14qzBPdHYAm+WWZ66ZXuLLNB0J/T+097L7Rto5ZEhswBrlYNipckvvEj2jholbzy8o+y6JMRqlM2/nCcqPpOTkKG39GEwlE+zL62s6g7XF138xjJra4tIK3334PwUAE8fY0vv7MswgzePqDU2orN+XYcW8NojH5M7+MaeCmgcjg3TJt3p9YLOECry8APM/b3V/HkvHBloeLFQpOCagKxfHC6YVBHFb3MoD1QgELa2u4cecW0plGNDSkkF/bwLPHT+sAtQBSEZ1JSjinUGI1aMoxJ1ZwQYCCDjEeArSVLKrsF3XQua5p0oEX0NCVulLB1PQclhYXMLhrl4RH/OK1LCwt4/r4IyRamjTmhoKGaCCAJw8fQTOd/JxXdTa7jtXVZYkqwhFm2cRVuUbIY+XeKSIerCDBe8nMmxaNUsOZpLlUKCuREL+dE6FpeM81Qp74yjoKzJhVgVp/wv5rI4X4jASjMfZsbWGL2bu/X7EIqm1JVBpJb2SsJYeYMYrVcQyBcCPCsQY0NDViYXnRTYEg7BVBOtWAarCKxfUFC7bu+QnfL1fxP/2z//WLmS0x23rzyJKfHSe+UYDsBLfmlW3SAG49nMT3/vx1DA33oLunAzdv3MGe3f14/pkzCMsP0jaCNRq2DZXZrTVR1I6Syhlr+CbCzg4vv/f/0vWeQZJm2XXYSe99lveuTbWfdjO9M7M7awACJEgJkPRPQoBBCgEgJIUCoSAoiQBBUF6/qKBCCiooMhiiAgCB5Qx2d2aInR3fPe29Le+rskxWpfepOPe+l1WDHfVGb/dUV2V++X3v3XfvueeeI1mE0VPtBFG74w2sqFetF68TNMx2eHpa/qPNXE22algJ7DwKZdrM/YtMuQnUR/E4mwHaxp0GL9sIJRuiha/uP5Rgm6+WEU5EMTjQj1qlJLSYgb5eeNpN7K1vYXF5G6VqE0P9/SL1RwnCrp60XMfq4gJ+7a//MoYG+6SjzUzD6tgKN1ZsS9zwBvwo1CqYWZjDyuam0nwob7i6hWK+hh98520cm6TqvD0s9NCTO2QCimZSzCY1OHARi6ShDEAoLlWtkalgyiUTICx+rEFQ/8tK+zH48+cIV1j6lN3ILPd4cCjtTp+DvceWXsdGh32Gmm2RwG+CSoe2ROaFqXicFGLRDjExY50+UzV9MSjh82+0ce/2fTx69BTBwTR+9a/9MlxtKvBrlUJoQxTSCFmYCkwmEzmcYbJA6hBbOxo5ZDuZsQ6SqJuthTmU6ypNSnNw28al3GcGW5NZ8h4IDGCGSIT7TZqieGy1sFcoYiu7h9WNVaTZzAkHsb+5g29fOAy2yupQ6yjpNZgs345Py2FGRTXD/GDjle9bLBbU8cFoOAg90jQOmQUTT15f3xAfssHBAanQaNBqYQrqR9yfmYGbI7C1BjaWl/Hda99C1GscVkR6sI1cISda1tIDcpLmRbYOtTI4nqy6w0FHWzJbH/nbhl1jecrNujYROfwhNEU2QY2dkxxKUjExUWTotmuSdkYqWC9CRWIcoDon4vJAGI3DFqig1iKdS7Vw68Kq4eSZTxgJXn9IGsr7+ZzINArk02qLgL4/HMDm7gYa1GYxuK1g6I0W/ui//YZg+9WH78nqllPIBEjbUbZ/2k6/Ull0gzx4uYiPPvwc09PjCIUCuHPnHs6fP4m33riqHmKm5FMqjApnHKUgdTBAQ22xp5BisibiH+lC8/Wk12gWaaebLdmpGT6Q3W/GQo0mrwRbM8op1jrGoVPLNoUn5LeZvdceukZw+VpHNFyzQdveVLjjMMAzs/3s1h188eAp2l4X8tUSuro4ghxFpVREOBxAkllJNgeqxS0srsnpyNfxBrzo6krB63Fhe2MDr184h9MnjxvHCJN1G7cKNwOmx43d/AGezL7C1t4eXB6vdPvze/vYWF5HOtaFt16/jIFe6oQe6hHbyxWM28AvOnWmegDC0SS5nJmV8Ds1s9A+rgrIH4LIplw2946W06IMRWHnak2gAd4rW5LLAWjI8poR6z2XrNfo2EqFIgHQcH2PKFcJt9eK34gJoLoW2/Kbr8l1Ryod8WNpnpoyms89t5/HBx98iNDwAL73+hvwEx80LBaO6Vp4Qp2TNZO372fXBnFw3p+trS3JBhOxmOwbOyxjmyWHPQQLcSnsZfncQhcy/G5LF+N7sJmln6ktWhe5alnMRJ/NzMDlcaOnOy3NrlI2j9emTqqes+EmE3Kw7BShe5khBdkS5N3ymRj5TGGPNJrSIOMAEQ8KhRzIpaajigs1Mg7W1rG1sYXR4SExBhDXFjORyc+yvbOLLx8+RDPoQ71YxsmRUZyanEQll5PmEW8igzbHftUenUuCFZAHgWBE1NLYbKKSmLddg6/dEiaOjAYb2x+psmRwSYO80LjIUmACJlCnurKQ161u3MqF1olRZrWcDNSqSVkNTXHPICWS/Y18I49SvdSh5jVb9MnzouXQCTRi5lQtJMynesVU4auLIFUoFkQ2vycjxNLUN/ARt8kf/jffgNle/+DdtqhN2d8m6JomdCfuafyxZHrg01sPce+rh7h48ZTI0C0tLSOZDOHbb76NpKgqmS62yYYYbG3HXKkvSk3qlO9m48kNtU0Xg/dKg8xQbPiQ7bSP9B6N46yyBxROEMqWzOori8E2gmRrG+6q7CcJRGZqwkKiR4Yd+O3axTTvo5VfJ/O1eLBkgNU6vrx9Dx/fuodITxrwuVGp10Rkh8GWBO3e7jQ8LFGaTmytbeMgV5YsJBINibhOOBTE9sYaTk6M4fVLF81nVhk/CQEtHbOkEMf1+7cxv7KKWDIlfF1i60Em6QAAACAASURBVItzS+hP98Dv9uLS2dPwCWYoIKaJs6Y5Y8RbDjekEcE2G8lmXdIJF4sU+8tg8EZE/msNK1Lw6LNGDYgjWLAEW9M8qHPDmUarYpzGTUDoZmbU2lQLDGB2tNoGPcnqhXbjkoYHvy76CWYmnZUAG3NSpRB4kUaRYq3cKNevX0cjGMKp0TH0dSVlgzKwMdjKpJZ51qLsb6hnVtKR78Vgy+bj7Owsksk4Bvr61fHVHBgsL+0a5Ka3QwE6Radj1lIRdaa7DL5oaHLq8qDGmsVyCfulEtZ2tjG7uIihkWGZBCMWzyGg85QoFEBTX49j8W5SoNBWWMBUd4ScVGxdaWHCYTfXoZQ5n2G36DNm9sd7srG1ifX1LcTjCRybHJP3KZcp1NIWQSO+XmZnFx/duo08aoh5Avj2pSsIe8wUFiVDW8buqlhEIOBDsVhGs+2CzxOCxxtATahdbdTKBTgqRbhRRzxKLn5Am1CUwDQ0Lht/BNY0yQKfESspNjfJQHFJ84tx3tr/KHSo8CEbUw6x3SLezKZxqVLGXjmLSqsqRglMvZotD6qC3XJAxCe6Hv5AEEXKMnZkDNT0sU7LHDIU2sSWO6iB/P0f/td/9M0NMm5Fq41pKU4WNrAno5z8RmeUD+u9Dz/DyvwyLlyYxsbmBnZ2MggHvfjud74vHkRH6Va2EWbFs21AlMxJGiyHbAhJw4W4fFisMsAIVitlqGlUGINGTYQPJ6q0Bj384LK4hRd7iDuIa6zQzmwsOvx+8YWzb20T7COWOHom6EO1v7RzDdy6/xDvf/YlfIkYgukEQpGQSMHVuHH2s4hH4xjs60Mjn0e9WMf80qYcBj6vE919XWINk93OYHyw3wRbpZgpAKKVB+/Pxt622GMT00skUoLjPXryFK9duCyup0GnEycnJqTkM2CgHqYmy5HXMeIlyhhQriwzWzscQXFrERtvNhSrkvv19RaZJZDrRtBmlQ1a/F7RRzVaAoJ7G+0GZhvasNTPYzm10tiwNEMDTRBXZNkto7tmc4qMHnE9D3U5FOZgVihMCx6wpOa4jSYwA5FMQzWxsbGOpwtLODt5TO6xjlSo+pSofRkir+3K8/PwNeVxt9gQr8tgzez8nGgU9Pb2iPi9cHXFZeOIuIvowuroseXVSl/V0M3sgSbaCdTWNeJGeoeBTO5ADDFv3rkLTyCAnt5u2X+Dg/3YWdvApWMntT3H58qAwoNSBKjV9twmCpoZ6n3lx+MgBLNm7jER5DFsINp382fZbJ2bnxc8l8Izw4ND8qdyd5VRwoYa/+RU26f37mE7t49LJ09JVkuWB6e/pIJsUe+7JJktfxFqc3uC8PuZ1So1i+uzUcjDUadbckneJ5GgwHjw0P6H7AJzQImbhO0piIsKFUoUvuG2F6YFPXGr+swFrhLKm94DcZ0Q44AKSuUicuV9oXNRcLwJrzh/V2rqg8dqMRSOyOGyu0NXDZ/YqlPYiYd5rU1PvSba9CGzIUuUtdr4xgbZl+//2/ZRvqAsAoM3WU6nfXA2sHHz/Zsf/RTZzC5OnZyQYEs+58kTkzh35iI8HgZRzVY0e9LMWU53AfEPA5XOGSuWKOWMUeS3mTU3qcxBm0aXYr6m+WWCoM16bdYpgxDctIL1KSviqN2K2P98bSTZalIexlCl8hxJ6sxQgQUPjvyLNpScLjx+9hIffPY5io6WBFxPwCeWzeVCHjuZbQlIg0ODSHCYoeHAja8ei0C6x91GqjuJ0dERVNlxTsW1Y26CpQQhhxOFchkb29vY3NtFg7HX5UIkHMLuTgb9fQMIh2PYWFwEGYMXTp/pLMoOtcjO5psxUYEQpEHFEkw/Eb/XZqc2MFgKkDI0TA+ep1JnEk9hF64jcSAV1wBmmcyaFBUiLkf7G9koHQUwPQuUhqcNPAZVaZwZWhfvN1+LjTU+D9nwzZZkHAzsvDY7Aivvy+yWAuzi+qGZLe1YhLvaaODD6zdwZnwSJybHjIOE4uBWaMlmqRSzt3QqXo/oNrTb2Nvbx9r6GoYGB5FOpzSLOmL5ww1NHWd+pkAwqDoM5pDUabTDRaWwgqp3aW9C1xy7/pvlvFRLM3PzcrDw+dBGnKIvO0sruDB+XIOM0aAlpUosmCz2K5tMYR+dyNTJQO6v7UxGXJ2DoZAE60qphOzWNiLJFBZWVyWrpZPK1MQYWizBZVBDs0VCNTrM4ZQG2ae3bkt19vbFK4jGIgJFUNeWz5HPhlq7omkt03WAPxCD200Re4fIrrbJA8/nEHSz8akHgp/i3xQcEqU58t55D5WTb6EngR3Zz6CYkV2T4kysvQYL2zDeNOuqi8L1IJTUZgvlWhmFSgGF8oHycZ1+1NoeVInz1lXC0uf3iuwlE5p8viCazLn8gYjMV+tlTlag7WrKQAVZEoIQmEnPP/i9f/TNma3FZrWpZdphJGcblR25cNkQWvqThvHuh59ie3MLvT1JFAp59Pf34o3XLyFCDx6x7zicqNHNbiewdF8dbY4ohUrLQovB8SpU6NgsGcM40EEGLd0s3qqvZdNU5eHaklDGPk1ma4VpRJbPiqSbja+LUidnlHSlAd1m+koGOBp9j2S2hvu7tLqGT2/fwR5HZH0eseqg31rYH0A+d4Cd3X10d6cx1tuNkCeI93/8qdBcKNPY29+NialRgbrioRCunD8jtDbFqRwo1Bp4/+OPsZfPCVdx8viUUHQ4904t0XgsLvjawvOXGOnqwvkzZ2Qj2elAg+Z0Ju2EwnakoSOUBfPL2q1IN9gcjh08yowq2p+1M/XaMNRgKQekWLf7OiPBDJacHBP2idkesjE47HJYInQ2qeCORtSbzTr+vIUNGFy5GaWZx8y7RtFxhQG42Pm+KhZDLdumjAfzIOe9+NFPP8bo4ADOnZnWpsYRaIwFqGWe8HCwlYBwvY29fWZ7F9u72zI2HotEZKRWoQSFmqgd8OX16wLr0DmZ5pCCGwpnVp2K7S60fHNLf2xw6IdZ7e4eKm4H9rL7mJtbQFdPt/CQR0ZGBNd3FkqYHBhSnQBpADYlSxWxHvHc00af1QRjIiDVTLWGnZUNLCwt4+S5acRTCVkPKy/nsfBqDonBAbycm8XA8IDoeoTE7417RQ8EBipCFLZ3s3+Qw+MXL9HT04PxwaEOLkrFNJsFM6u1spy0gwr46cqr1DfxBRNebQFhrwN+L7naxGtVt0HE0KnbIFOKGuDlXhlqoKxBsU3SfWJjij3MFXI0U5HGgZhDNWwWciy3UC6gUMqru7LDj1qLDemWOM6QssmDm4E/Hk+paavTgVzhQGiW9CYTA0rxwCVThZOxWn3y/X//733DBJlQv0x5qaWiNg54YjLYHp3MEtzHEK5/9O8+wczsjDjgMrv61rWrGB8dEVM2mQ8zPl224WUXrjS4DCarQV5PXw1yFhM1GY+ZPpOA11HVNh1XlrRiR2bUuaTEVZ6npRt1grd5GGIbQpzONicMRnd4WhpYw1ih281qsVl5mEekDo9mt1zcB8UivrhzV5SQ2gGelG0E/T7R7y3kc9jd3UfA68X0sXG4W258+KNP4HbSZdiF4dF+9A2kEQlFRKvzrWuXhQvKDUSB5a8ePsFPPvkUw8fGhW40MTEm9LBoOIxYLC4L6OXzZ8ht7eDq2QsYGRzoUItUe0JHRPV5mmETk3ZKl72jP3AYdKVpYyhRFkuX7IYZqwm66iyrGgjqvqBcaOFtGwI9nzeDJf/dblTp1BtVNovwiFYDtaQr1U4GZQ9bHR0+HJqQhiv9uEQv+ZBhwtdUER8GfKUTigi2gUE++/hL+KIBnD19CvFgSI5VysBTL4GevrbZqjQtFUKRzcux2lYb65kM1rdo0DiCeDgKv5sZGA8ZNhVdWF/P4C/e/wDRZAxvvfMtDCa6UC4W5DpECc0IkzMj5mSYCqu0pcLh37LlErZzORklpdoYHYMHR4YFhjp98iT2t3cwnEpJw0oGLAx3V40wDW3OqZq/bPvLFhPFPhfymV2sPpxBsV3H9JWzCMZCUuo//fQ2Nja3kXdzICeIc+enEY0ERJWrLQeiQogC1xhKFg85WqSXKlUp+5kJamBTs0gOG/FPVgJcG/x3luded9SIcpvDucopsRwC3ra4KrAaEglQI4FJdS6ZJjR6JwInmAlPrheBFTqMO+sLpl/R4ZOm0Nt4vUIDI5WsXhcqWS6fQ6FcQksqOz/qxGopCVsrS9OasBBpfalkt8QoanPTNbxUKaAhFufMakV9ukMBtQfn739TZkvql9JuNIWUkp70Ew2ZSl8x6bskL7QEqdXwFx98jMePH8sJcPL4Mbz95rcQF9FwMw7XyRztqX9o1GffT17XvIdgt9Ze4oierg5XcPxJC3jryCAnmRGlOJo1s9QTyMJ0lSXDNlNgQqBnx/2vBNsON1MwJMV9lD5GkzzFqTQxP8xstSGnOQqzGBmZbTZx7/ETPF9egj+dhJOTO6TwlEtiFVIqcvSwjvOnp5Hfy+Hpw1coHJTFj21wuAd9g11IRGM0eMI7b70ughjUHNjN5fCnP34fpTYQTvIeOzE02I+Azw8ftTZpQ3SQQ57Gd/kivvv6G4gEAp1yj5qeYqFu79eRLICbUaoWc1gplqgBhvfAepqJdq05lDlQoIMACiWIwWS5IiwEBitmnRqQ9WDkPSzktZRU2Uavak4YuMC+Lr8uTTEGDbEE0rKRP8+JKoUWVF5POuzEYusNeU3hI8sklSp6icWOCMUYfQOZimzj+bNXyDcqcv84iaWpoEs2LYVoOl1vYWVwjFT7GdQXKFRqePpyFitrazh39gz6u7sRDYXkOsi0YLl76/ZdfHbjK/SPDWJofBjXTl0QUZU2KZAyIGQ8/YTPybVqhFMcDpSqVWweHKDYqGNtK4OXz5+L4y7XPuGI4xOTeP74Cc6MjWF8jE0rZu3qnMEgJYmMBCMdXKC+ANc/Z/tp8bL6bA6bM4twJ0M4++YlEfyv58q49/ENbGS20QgHcPnKa+jqSYrfmWjgsrowU28KdRyuA0m+KA7PMW1jwspBGP5dNGyrVWSzObnHfGY0VPSQTuUNivu2bKtmFa3KAYI+raR1nFyrGlXA0nVgBeb52hJAzSHI+3JUi9fGKq4DViRcF0djGNcdoQ3CARwhrtaJz3rQdLBKYjBW2xs6flOagKLl0WgCoWAYpWoJpWoBewe7aEIbc7afrpWdGeAC8Ad//xvYCHaowWJJUs7zVOQHFQzIdrI1HvM3y51/894HePXyJWLRMN7+1jWcPHFMlIOsY+nh3LmC0zyFLA/RwgOK5SolxlKxjtZZmkkaSpoZobVBVCT5eNLK1IZOKUlJZRwXbLC0dBu+t2DQHcFlowBmYBNtICmurGOYel1i6W0wThtcbeCVYGCM8ezkDkvAT25+JQIdsb4+lKsVscWh8eXmZgatWhMjgz0IuDzIbhcx83xesu2BoW4Mj/YxviLgdOGXfuEdYTAwDt5/9gw/vXkTw8eOiXhxOh5DLBqRwEInC8rdcdS3tLcHT62G7157QzrWLKdVcMZ4qbFhcAQKsWWXTEeZzE+JBOqFFjSNEB4k1DPg05BmpVGx0iy1JWU6xeLlODKCQQy4nWZbtSrXpzhmQBoszF65GS3+x+dqtWola1YytkIBdHUwAtuWC8x1wsyKG5O4HgO31Wa1ehJWMMRWIHz/vWwOzxfn0dvfg+nRcaGHaeOE2bS5ZmPlrXKWFvJqYz9XxIvZRTx8/Azd6TTeeesNpBIRCQj8ecr7ffz5F5hdXsLgxAiGxkcwEEmgv6tbDAWtfjIzQM3USPcymroOB3YPctjY3xc63/OXL9HT3S2NuPWNNWnGRQJBPLr/AL/89reRTiYlmPA37zmDlIW9OMHH51mpKmzjaruQ3dpHdn4Tqwtz6JsexeSlU3B7fNiZWcHy81msb2fQf2oSJ6dPMBFWPq0ISWl5zOfE+yej/MayXcp6qXw41al7WcaqzbPggaeHLJ8nMW8ehD4EgxFhW5CP6nY0USnsIuBuC21PICCjpCUVmVC76NJg+gUG47eQnrKRDKQo32+hSKV+kd7FREBMLY3mMdd2wWS2jTb7QT7U5fCuodngFFoTvkAIrbYTgUAI3V3dss+z+3so1Ijz5iWrFUhT9BEsrGm88QD8/u99AxuBma3gOVIyMcM1YrsCIzCDOGKZYgjTXNj/7P/+16JmNT4yhLfffBPd6ZQEVC03dHnLYjUZs/DfzEXxw1jBXcX+9AfEMcCoIlmKimJ6+iEIEVi6Em8eH4riil9fAHZRy+Kw6lGCO+lpabOXDofWnEhSJolxpN48/nwns7U7VlEPzboM1qw6qKZMb7Xw8MVzPFuYhy+dhDcSEcfggNeHxYVl5PYO0J2O4fjEGGafLoqYD4NMV08c6e6Y0GX6kikJtiz3KWv52Z3beDg/j8HxMSwtzmGkf0DcDXp6e+ANBiUjIgshu7KBuNeDN69elo48p6x4beSxqp+UkrsNvNrhwLKVKh9LApzhUjudomcrmbs4E3Bjq8C1BFTjSMs/K+WSLmYTbE03A+Gw8oiZLbBk0yyLOrRqqXNUPtHirBYvt8Cm4pBtgSHIb7QTXdyYzFIY0OVZ0ResWlVYyQRJcXVwub7mNFytN/DxrdvwhwL4xTffhJeDN01yTtm8OyyTO/i8oVYxkyLXcmF1E4+fvsTcq1n81t/9DYwM9XSaW/Pzi/jpJx+j7mxjaGIMXf29yG9kcO3yFbiaLZkWJJRAzWOB6ByAVzzC2iATlPDBdj6PDz/6SO7V65cvw+NyYm9vFyOjo9LIWnw1i1/9xV9SLzlD0ud6lRFgwhFy+OtACQMN17Or7sKrB8/gLTtRLOfQc2IEqYlB5PJ5PPrgM/SnepAt59F3ehypdFIpTja4iZO1Vjk24Eq2aMaWpXI0a0q41UxMRNcDcgjT7UF61E2yXcJQaWhVepP9VSlKZutsU+fWi0g4qo1Vq5JG7q3fqJJZGpcBDiz/XzFaq8CmVlnSVJZmK3s2qiNscXg2+A+KJfXma3vQoryAk82zmtij01PQ5eXaoZeaXw4BNmTpU7aeWUWjzazWiprrUIuyegyFFm38we/9/2S2kiXqEW4GG9TZ1WOUm2z0VNKwAxubGfzJu+9KY4ZB4+L58zIvbDFYaYJYtS3TadYNamaHxfRO8WAtWY3WpxUG7nT1eFmH3Ws7Zmi7vxZHFCDdOrKaDoRiuVpuWCcGe1PsRjqUnFOIQuXxTMPGlMB2xLLDgDAZtpbPZp7dTuwYPdlavYnPbt3E4t42ukdG5ADL5Q5QypeQ2dxBIhbA1NgI5p8vYf7VkgTGnv40unsTUk2MDg7i7WuXBcbJZPdx8+ljbOZyiKeTeP7wIdKJBMYnJxEIhtTwsFlHNV9A6yCPycEhTE1Nyv1gJ5VkeMk8BS/V7J0PRxueh8I7OsKro8dK6ndoM4Qltj1AJeM0nkucfKrVOlrCVoFMqgBCT8JG0CYWmSoMtiLCbXRebSVhOcwigG5w46MsEJZ83Dz6HPVQDoVDcm1WE8GKb2s5r5sg4A+oboTB6+xILyuldz/9BAy6f+Od7yBK0RVyJusMtMr71oy8Ja+ljrLK782Vi3hGUZvldbx8/gpvXbuKX/zeW2JWWqk2cOf+Qzx5+RSxrqT48KV7ejH37BnOTB3HsdExeEy/QibGTG9E6FoOIF+rYrdUwaulJdy6dx/HJ0YxNT4On0BUWk2srayLLc23L11WuhmDrTGatE1oVkkel4pzy+hz24HdpQyyK9tolZqAp4301BAckSDe/8mHOBlIo6e3C4VWBaljgwhH9YDlRUlTkARWnSbSStKYgNo+j82sGZ5Ft8RAQ/w76YMMttIMq9EhJIpGXfFNy6Mu5vbgc9Xhd3NElvCd4rZct7wGNtoEXhJrJcPLN7CePVR5aTZB0piga7lTMYvjBqmDfM4NlGt1FMsV5EtscjHY0lNQ91GzrpKdZP84nV4EAyGkUkkZp9/JbmM3vyuNMZXdZDVts29lneida+Mf/v1vmCCjEI21MJds1JRvwtdjlifltdpSSLlUb+Ld936EnVwWp6en0dedwvjISGcjW3k+3o9DqpcFrDW1VzxOBbAtnUwzSSWid9gAdqRT5PbohmoyTsPdlI1lMNqvBVwTKDuZqXXLNcH08PUN6dm+hsVgrX27oXtJ2WSGISylqMP3tfxT6/7KgwROZAt5vPfpJ6jQFigUks9WOMhjb+cAsYgPk6ODWJ3fwMr8howV9vSlEY56EfAGMTU6hmuvX5DF8WJxEY/m59A2alRby8uYmhhHvKtLRD04BVStlnCwsYmBWAKvnT4ndjviSMrut3Fw/boVun5uC9lIgLR6D6b5YKY3hB5kO/v8GeLDWrXQrbUqvEo+A4uNsWrhewdDOhuvGRcFsmsqUm70KUztI0vTNuH4p9Kk2PiiLKRqKthNI/5pHq/AEHzefD2Lndusi9kVf0ZtunWNsZzl+0pAagJ/eecWdg/yuHb2LIZ7Usa8jwFWtQ+s5bqUxAy47D80gHy1gFfLi1hc2UIhX0E44MEvfP9tDCTSWF7P4OMvv4Q/GoA/EpAueld3L+ZmX8HbAr537VvwG6qapTgKJ7mmzZudQh4L2xncfPgI3b19mBzuR28qpZiwDFOUUcgXsbu9h+9evSIPgMR8rnGbVVkbHUJIsp/4nOotvLz5GJ6qA+FQGCtbawj2JvFqbR3ZvX38tYkzaLra2G8W0HNyGImUNrCY5IhTAv9qhOH5nsxIuZut4hy/pm7Nup6IPur4rz67YimPdosj1ayU4pLVkzdNmhsz9Va9DK+zhqBPVeNYOQndyxhV8nW1KadcehFT6mSQhxbiygHXtSMxxOiwHGUqKBxVR6lSQ6FcRaFcE1qbWu4oj5xi/6RycUKR+gi8Z6TJ8Wu7BzsoVAsixi3Blr8FtjRrWKZVtQH9h9+kjXD9/X/b1hJfo7KV2+WbiyapDAgodtpuufBqdh5//Kd/hvHjY5gcH8fk2Ai6ktR8VFdREuS1w3pIdJdFLniP0jT0ZlkmwiFtS4RIRAfB0PhlEugIQ8EADkfhg6PYjW24dYi8BndV25fD0+/oKWgfjtK+DgO9OAuY4G43tH0v4XYaURI5yczDF8DcNFTYRHo0O4Mf//QjVLnRfR64vF4pV0N+F6bGBrGfyWF5dh25gwIGhvpUkrFawbXLl3HuzAkp/R+9eInHC/Nw+IibVhH0euVwC0ajwuPc3tnG4sIs2qUy/uY730csGEGDzS23Ue8yc/tCd6lUOsMNBjfojFVbnq1+VouZOKR86jQbjagMMUFhGNAskvdWDB9VdFzww0BQgrQk0VwTpqnK7FpgIzO59zXIwMA8Mg5pGhuGqNJxTWCGw5JODtE6Ce1syKnouFQkHU1dK7OpeCsPAmsvU6/UcefVK8ysrokD8qmRIXh4wLj96pBhgr/1SusI4TRbOKiU8WRhDpuZXcSjCTACuxwtfPviFVy/eRc37t7FmYvnEIgGpPkVi8axs7eDvbUNfPvKVXQnknKfBKcWWx63UP0Ocjncm3mFrx4/QSyVwvSxY0hFg4iHI8JmyRWLMoiwtrwmU2LvvP6G7DeKrHNPsRdhG1SambPRyIqigfz2AebuvkAqkJBgMr82j+1KHi1PAIlwDBd7hkW9aqeaxeDZSdCyW7Ul+H8U5LaCRXov1XHDqcHWsHw6fRGDH1qaHZ8PaaHtFhuWDgQDcfWpM/bp1WYdAWcTrmZRdD08Ph/c1vdOuMc6GCFcZROfOlXPESqmNMSPTOlx/XQaeVYLmuugTsZMTRgU+VIdZTbHmD0LB5mxpqV6EV43yqzaXG5EIlEZavAFfVhaW0C9XTejyIbZY7aKxB57TRJsv0HP9suf/JnEs04AMtOrSnjnCUO8lN/hQiFXxns/el86l+cvTEuTYPr4MZmisZ1QYn4tcZ/UIGStQxQnNZHTItqmgynB3DZERGiFF2EGFwx4Zyk5Yj9ttBbkoLMB3Cxg+1mOZq82M5JrNFmqnsIqUmOzPAm1ht5laUsd+MDcI5t1dTA9MzxxlBLGUpm4GeGEr27fxZ27D7B1kEWwi11eapUWMDUxgma1iZX5TWQ2dzE0PIiuVBzFXBb/3t/6ZYEKWKLdfvQQj+fnRXuTwhl9PX0YoTVQMinBd2F+TnzOJgcG8Z3LV6VsrBncWyf+KHzil8xSmlxGY+Co2I+1VhFWhtx7XUhseHKeXnAvZrJG6Srop8oVUKbUnYiA8EfYTVXIJxKJ6SSYCc7c/Az0skllmksxPcsCkfve0Xw91BDQDFqrH1ZMzHC42a1Lh31WQnsyGszEKP3BUOcAlASCUJWsMWJ3dSysb+P6o0eiOTw9NITuaAxOwg6mWcvAbQO66uqSENDCxn5ejCOZaQ719iCaiGJxbgHnJqZw/cZtZPMFjBwbRao3JQErEooiXypi8eVLnBwZw5njJzp6HLwY3hdSpBZX1/Du559jaz+PE6eO4czosPpq+QOinkb4Yje7h+XZRZw7dhInpqYkexJ4xYw11xt0t2AzywW3WKI7xaF26dksVp+tYHJwCuVSHtnyNrYrRXT3jaJxUMRkTy/KpSIKzip6pscRjoXZ+pHOPBu7pKfJUJQJrMJ6MMkTIR7Z51bgyOwRbZyq3RIlHBt1HsZktoQEhuTXOWjAAyEc4PRfE/6W9jycPk5U6nuwuSvNNcJ0qrSsAwSmJNNMV+OMNspUZc5CfxJwTcatU341DbbVOnKlGko17VFx7XF/1GoVGVzheqK9VdvpFE1oXg/hlfm1WbSpa2ykROWzGyi0w4gye+Ef/YP/8eeHGr78yQ/l6jviGIL16EahOSE/Az8soaU7dx/i5r17mD59Gn4ncPzYJFKJuHYrdUcYsQ2VJLSNJIuDdgYUTOqkDTkFsqW06gxCUGDDDhEYHMRsOPl+AeW1LLRWKoIJm66pYLvaVpM/bYmrVQoF+wAAIABJREFUB4I6Dih0aTt5tjmkjRYLTdjxT8tKEMzXSeEMbdroc9eRSQnubYpU1CTb3N7eRWZnB9nsAbZ3sihUygjGo0KLInVkeKQPXrcfq8s7WFpcRX9vDxKxMJLxCP4G7bYpFlKr4cvbd3Dn6VM4g36k+3rR09OL4YEBRKIRFIoFbK1vYHNxAb/8znfRl+6SwMIgrFm6dmlFycqIsshnZpZ/mL6K66jFbzuZoMsl5TpfQRT7ubENrhsJhoX6xUxVpss6fGVtGvp9QVkHvF/ETSUwl8qCsxJOYZf80JLIDNKY52ctaPTflQ54dApR7jgJ5EZuU5gIPASOcKAZbI/KbApkZYYtqOORLzfw2e17IjB+fISmhN0iYM7y1s7RywQUoQwjRcmk4eXSCn58/XM5gEb7+zE2NoLM2jrcjTYWl1bgC4YRS8cRjAUFs46GozJltb28iq5wBFcuXFDBNQOlEIvlVODnX93GVzOziCSTGJsYxFgyATccSMYScp/3czmsb2ygtJ/D9958GyE/x2UVM+zgqM2aYthObYwKZa5Uxcv7T7H6bBnTE9QwyaPtroIhslhpwdcAeuMxzZIDLfROT8DrJzVSKzyfyyMHN9MbkX0UKqBOBTJrJR4rSYkRnuK+VPhG2RmcHFOYi5mmG+FwXCAFqZ4bLQQ8HhS2luALOZDu6la331ZNGEZeJnp8boQHWGEKTPB1KVWFOw4dVGR/mxjCqUDtqbDUJ6e5KfuJ/YtSmXxZBl0qiNGAVD3vZF+LIJBXmvH1VhPxaEz0IZh0Lm0sogF1PZEGnNKgOpCF6YgID/4f//7//M3BlhvM4mWiP2AeIoMnT1gWEsxmf/bZ54gmEkj3dCPidOLEieMSFDhr3HFTsFCAoVFxs1qIQkW5FZawma4IWzOQ2lFd2XQMvIfSgPb0tLP2MktvcBLpdneoYxqAhWZmuKQWGxa4wGRPcg1HBWXMEXkYe820mwQOv/I5jdMoSxprRqmSdopz72X38PDhIzx/9gIH+/sS8Ejm1sDNWX2XCIHIYvS6EE9Eke7uFR3guZklmQAL+D347nffwunpY3KKMxv8/Kub+OLuXcR7e3D8zCl0d3cjFAyJsEd2/wCLr2YwEInhzcuXpKmghhYaIIlV2l/2fvC+dYjgJiuXLIt8STadxNyRXX7yDnUzW8YHyzx+YH4vf0nWYm1dzNAJMTcZPjDQCn+WQx2kBFrlN25EK3dnG2T6PPQAtOR4siTEeFOWrfbHOzCUEZ+xHFuRdOSGkdFbg+vahoXg1mo8ybn2WqWJR6/msbyzjaG+XkyPDiESUG82exjJvTN24TxAuT6fzs7jiyePROVpZKAfo2MjKGcPsLm+gUqJm7iCWFcKqZ60bNZUIomV9Q3UDvLoCoVx8eyZDv1Rm7Vu4WX/6GefAskkuvt7kU6E0OXzYKS3TzrzDGqbG5sy0x8LhnFibMLAegqcCyRhMkkL0fDeU/mqkivj7qc30ThoYLhnEG1HDeGYF/NrG1hd30N/PI0BXquziWYIGDh9DC42CclE4ngy1bGaDbEK53oSHWFOdjk0O+Xz599t7NB1pHgx1y6nx/g9dUokNpxIJrpFjIYYqLidOFrYvH4dmZdPMXz8GI6/dQWuaEAFwOWZH16L+BYaGqisBttbklhivtf2WEzAtdk434uHPxuKXHtF4rWlOhrUZ5DBobocDIx7kWhMqnGhjTVqYr1E3DYUDWF5YxG1ZkXGpO1+OooPd/pH7Tb+6BszW6ONYL+RH9J28HWwwSEp9d1Hj/Hs5Sy6e7vEo+jtS5cRDPpVsFgsV3jKHIotdzIrE9iU4qVjf2b3HPIyzdDEIT+SwYLZ46ELg+CGhlRtp3qE9nNExUiwUzITjKyiza4kWJgDxHp3GfbI14KRULmO+FLp9apLBRebLGwh8x+63vLh3b59F19++SWy+/tafpgBAF6bzvarCZ8NOAy61I/wegMytVQsVeU07Uol8Gu/9rcQCQc7uNhPP/4MNx48xMTpkxgcH0UikUA0HJSuNDUp1haW8YPLV9GbTsHhdQou7KGCkVFEIq6qTSfldnbyfaNroOU5syGfYXRoJVAoFHXs1gQF/l0sVyhmYhpZ3FDM/qSqMM/H51UGhO3M2ntnB0X433YTKJZqRHEMXevQS00J/7b6EETC6gybgRIGaut+K6WkxdjpDGxI/vJ+RgOCS7HaqKKaK2M1s4uPb95Gb3cvrr12Fl1JZqM68sosXkZTKVBuOLhccwsrG7j+9BEcdN+IhjA0OABPE/jk8y9k8IFDDV29PcJEoJ33+MQoypU69jc2MZhM4czJE1J2svTn9RYrNfyrP/0zbBVKSE2MI5lOoF7KYjydxvnpU9LMyR0cIH+QQ27/AJfPnkXA0KK473Ro41AXWCs3wzevt5HfyeODP38fSX8ck8NjcHvaCEd9ePTyFRYWN9EdjePCmRPIFXNwp30YPneyI9rNZ0QzSMn0qCtMoR0DF1pGAnFkta2ib5kOAtmDmcGLma+4+jYdKFfJnqBvXAzReFyZBuUiVn/2EQ7uP0SrVEPXxWmc/pV3EOyhmaVuTcub9xh95SPiWnIPbdCzLBu7Xqz/obwIG3y1hiRNxGIr9SZypSqKNWK0RaEuChPG4ZTgSuNSQmYySebxykBDsiuBtcyqcGw5nmurZgnWVuDeZGtMwv7x738DjPDFj/+8Y/hoOyMqwaadNmJAO9kDfH7zFnKlEuKREC6fP4Ohvn5zSusoreKhhxmy3eBy+pqsVUpAk8HYKMcMllnU104Kg8VKxWs4nRZHs/JwPPhs19h6AXUab4aNoCeg6TSaLEcdXpU/ayel9Lo0Te1AD6ap1hGkMeWfDDxIiV/H1mYGP/3op5iZmZXX46nDoMXMk2U+HxzFK2zAZveeeqEMgMx61dLHJaOtbGKemj6BN964KhuGHFdm+B9+8jnuv3iF0xfPY/TYOPxUt3I4sLO5idmZGaQjCbx9+QrCNNmkABCVphyaXXBhcphAmp1mosZSePjvvFbBxwy/1tpCs5QvGMoOS117QNlut2UDMDBymIH3kyUgs1quBW5M5Urq/exwna3+gqWcyW6ywZcTWzUD+agGsv4yIkFmLdjNpFxNr2wSmUaTcV5aqNNGx1rmaJlpO/fydkwmymXkS2X87PNbmHu1iP/o1/4mJqYol+iR4QlyennNvDfsR/C1WakU8mXcePIYoURUVJ+isSiiviB+9vnniIbCok0xPDohTa6XMy9x4sQxOL0eHGxlMJzuwsnJCckSmUnxsl4sreBf/PGfIDU4hN7JcdEGyO9l8IOrbyAVj8qBV8gVsL+3j0I2i7euXoWPDSpxAlZKozRmrGGr4ZYKhFBtYGVuHbc/vY2EL4yRgQEEgj6kuiJ48moOM3Or6IpEcGxiCKVaEaH+OEbOntAD12Cv1LIgxCQCQ01WBRUJ8Hz+/G+tUBResLZaUmk2GiLcwqlG4qAs94tFYvvKUmF1xnK+Vatg7r2/QPnpc9QKZZTbTXRNjuDSv/9LSJ4YR40Tn5QVJXWL18BE10BWdm1wzQoDyiRB2pjXXSzipMaPTcd0icuSIVHBxtYeSuU6HIShBM+lcE4D4WhE1hX7G+VqUZZhT3cfAuEQMtlN5EtZVSMwlbNCimaoyh58beC/+4P/6edhBGUj6MKWk0IwUYM8G8rXq7lFfHn3nkT88yeO48LJY1ISSxeSWquGXWCFDG2KLwHbvnYnh7R/MbjpkWaOHEKmgaNBTtN/6xpwVPlfs1YjO2hwWG3uaJPHitV0AqlBMK0Sf0dbV7hnGhRsSSYYrbFKN9tdbi5PwYN8TlSkdrZ3cOvWLWxubknJwY4lxcJT6bTMU3MxEVOVEVZRI+KElF+E1qknwQBWyPG1VMSYN76vrwenT50Ub6dz588jHkvgk69u4+HsPC5du4pUdwo1dktJYSkWsL6yilPHpzE6NEhatGCqYoJI7qBxUeXry4HV0aSw+gg6sSMB0tLWhAKm1BnrfiA6xPSmMuZ/FDyRrFE4kA3ZgPx+NXhUMRjOnXOggRmurZIY5Kn3KoHXTIhpCcYJNI7WEgOuGF0Lsx7NgIV9hnZc2j4rCl8TN+b9Y/Cxdulef8CI0mjgIEWwVCzIIeb3h1Gv5gVueDWzguuf3MT5C2dw5e3XEPQqZMTrsDxQDh0wey+T7F5p4OHMDBouwOP30iANqXAcDx49Ee3g5YUlFEt1DI2OYyOziRPTx6XaqOcK6AqHEQ8GMDE2JtkSM6I//3cfy3TgwMQEUkO9qBRy6EuncOX4aZQrBZmyqtcamH/xCj2JBC6cPSOcXmkcHXEctnoFej+pIVvB9uYOFl4so7RXRqtcRU8qKdKn4Zgfd548w4tXi5jo78fJySGUqkXERroQH+5Trrnglh6pntrGoZoHBKED0S4wzg62EWWb63KYGaYIpS8PDg4kwDmdpCiyCeOWA57TcLynpWwWKz/6CapzsygVy6gUS+I91n98AhNvXUF4pB+BWBzBSBhOv1/ut4oHGRihIyKlWZXoGhTLaFCjQ5qiOtHGppgMJ7kAyqvulyrSICvXmnB7OdZOLjrXeAP+UBD+gA/VelUyW5rX9vYMSBBezaxgv7Db6esId9dgth39FKMw+D/84f/y88H2xvvvKYRsxTxM1iH2yO029ktlXL97D8ur6xgdGsJbVy4iEQwI6bdJ0VzLLDAuojLhI9QRpXhoKa00r8O034z+qjlWJ4Oxpb2cTOaG2s1pP5TtTAudy1j1yCtY2UWL5yg0bA/AI2OXZhrNOOZKh1MitI4pMyixlJRM1XAYObK4vLqKx4+fIrO1JeUR8SglbLfFPbe3t1c6qLQQ4alusw5hY5gSWz+/LgK/14tUKiXaEnwvTpkRT+SILO/98ZPTOHFiGrcePcNKdh+Xr11FIORDu1oR/c+t1VWkonEcm5iUjE6J9zpmqzQW/fBS4hic1YpI8zBl8GewVYUvq3Bm2AjGYVkDlQmoYnHvkM1mp5X42Tl2y/8WbQgzPkrSPrN7blhm88waOAVkWQP2YJeAbrBpK+GnDUz9ZYnz9j8ErzWaCXwtNkLt9CA3FTVQGcj4cxT5VrcItVYnFs3PwhFVtLThVypWcevGXYFXLr9xEUlOTxnYgXAS4RXR3uUsfpvPqIQn87Nw+DjnX0e+UkF3bz/WV5aRikaxNLeMF89nBR6ihu7I1CiSfUm4S3X0JpJYW13Gm1euoKerG6uZLfy/P/pQhhl6BvuFBRD0ujA9OQlXXfgAcDk8WJxdkmf9g3feRk+axqpKh1RUjHTKhmgfyKh6q4FWw4WZFy+wvb6NZsUBv9OP5Zk5nDg+hQHqaQS9uP3gIV7MLWFyaAAnxwbQ8jYRHuhCpDute8rJg5Ejsro3hPBvphBtJm0PQAsX2cBrYSIeWHTUFd61y4dqlfbqKiaUTnfJmiusrmL1w79EdXkZlXxBKgoOeZB5wAnJRFcKscFeRPq6EUmn4E/E4A5TeJzYsU+0CSqlihwCznoTpd197GQyqBTI32Vsgu5lQl2svgJetJJRNPuSaHDa1RtCIJKWBprtr7CBzQYY/cgYcH0ev0BNpEBmsls4KGRlWIT3WvRGbNykV5+oCzrhc/vxB//gG1S/vvzxDyXcKZ/WcGo71I0qbj99jJeLi/C7fXjjwgVMDA8K3khKhmau1vlWN6xV2rIPjRtfAq7JZpSGZZTTDafTUkm0m6hBuYPtmvJdfk4YEhq4FfczsdRABfo5jqhbmWBsg4lqmmqXXDY8M2B6F5mxYirD89WZqbKkZWDf2cvi1dICVje3kD/Iw91yYH1pCbtZPeFOnzqDVDIlzarsXlYWJwMNsyxpCJn3s6WeFa4gIV2kAr1u6XZSM4DYHBtt3PzxZAoTk1NY2tpFxeXGhauvCYa5s76K4t4u4sEgpo+dQCgYFMsTi4PKvRYyv/KaVWPTacSpDcuEjU9SpEyGLffHhGd7IOqd5QbRpgLvOSsMduyZrVspQ2bOMoJLx9yGGvNZjWJintpoIh0sopmvYXtYvVOZV3OwoVLW8WdL1ZHK5pDDLOwRw5nkNXJCzHKJuTa44aSB4/F2KGkM8NKgY3ZFpwXjryWHhLlny0vL2NvJChY+eXJSp9zooSYWQeTocqOSnuRCLl+QYNvyOFDMFyUBGTh2DKXcHvqTaWyub+HViznsb++j2mxi+MQkEt1hpJxBdCVSuPPgNr537RrGR8bxpz95H7MbGap5w+lxob+vB0O93fA4lPNOk8Gd1V3MPZuVacOrVy7A51HnWQ10uv/UScPZqSLmZ9dx+4sb0hCjIpnX5cOLx08wPNiPsfFRWZMbmQzuPnmCwe4uHB/pgyMM+Hs4SdYrHXgeOAx2kilzLxi3Dk2CtKKxQVWCrdhHGXNWs+YYOPd2d0XDFsZ3jKU5Hyo5yvTQy758gcxHX6C6vik6zrV6xcAEDrjZI2CSYNgOFFzyBoJw+XSqkYkR1zcDKSE9rhVWOUIr4yCKVWtjxitCNuyduICRfvguTcHhc8HvT8Af7UHNyDRyrkDcSehf54EEW7qGU/SfWr1be5vIl6n1wEYsh224x/gcKOVJS3UH/J4gooE4fvfv/e43sxHsV3Vckql2G/V2E3eePEFmbwfFQglj/QN47fQZ0Wcl102CnjQ7dDzSYqHKmVRNBEvZ0TFd/bqFLEzyohmv6WSrJfShk+2hfsKh7bSe6lZz1hT5QsvVgCHDCfZPM6RgOVCKWxKWUH6tKOhbPjAbQWawQTC6Rh2LK6u4+fABDsolebDJaBRbSytYm19CtV7Da6+9hmQyhZXlFVExIpZFrJXvw4DLv1M4hV/n5mW2lc8fmICkOgE1at82m4hGosKdJVSxsrIigSQaiyFXbSDRP4Cp6WOC9WZWlqVTPTY4KIGW+LFIyHEDGIyaSky2y6o2MsTZ/BI4xRhSBKC1qaEbSH2vhO5S1+/RaS2PBC5R9fcatkKdzTPajquSPb9X+Lhen+k8a9aomaE2qnhdHOdWLQMG66psaJkcE2ddjuNqo80eGhY77+DotnQ0oD/vF9eNjFYyINT0ALANGqG3GZEgFUDSQ5VMCsEfCd1oHodnT5+JYPdxYuLUyRWrdD2Q7RACedPUl7356D58kaCYH87OLsAZDIr4+GB3WqqTzfUMludWsLG1jRMXz6GnL4neYFxoRyvrS7h4+gwG+obxT//Fv4QrHJG+SL1exfT0SXjdDnhcDvT2doNmigtPZxB0ePD2tdfR15MSbi2nmmQUnapT1L+l/ibFGd1uzL5axt07j5AOxzHSN4hquQ6/14/H9+4h7PNicmpCSuRStYab9+9jpL8f0xODqLiqCA/0INWV1urEqIjx8wu2ap6VvJNpBsn9PlLG22dnG+FcNwy2DjogtJirKvbNf+daoYvJ3uMn2P7kBmqb26iXiypTaVX7GLQ5AOKwE2Sq5ibJkMxbWB63mSplE1w4s4qnqjOFJh78uqxnNoGnBhE8P4GWiyalYfii3WKBo+wZtzQIqYFAndpGs6aj9N19iETCWN5cwkHxQOAoVhQabNmAVfdevyeA7lQ/Ap4Q/s5v/cY3BNv3/5waDELvYlSvtVvY3s/i4bMnqLNrzpOl3caZqWPoS6W1XOGiFnKBYqoa3Iz1hi3LzcSWiJgYOxMbPK12rTIsDR9XhhKU8mW/ZsFuW1JabmanzDQbT7rsVrjCwBVycBy10WEX3aUUFjtyq5wzDSoiI2fG9urNFhZXVvDx9evYYWDxuEWysJ7PY+bpM8lqiKnSdWFmZk6Ch1BERFs2hnQ6LZ1sBqPhoWGBC9gEZEMlX8jj0eNHWFtZw+7ujgQHdpjp78SgNTQ4hHwhh9mZOdOxrmLq9Gmke7tx5+5dvPXG6zgxPimlloyXmuYX59AZ5BU2MFCJUVtjGUweqfBl62xecVxSAxSDWTAQ7AgQ8fBk1uem8R5LfOMbZgMns0NxOq2rKIzwMQ3di/dB8GeD3fHrduKL1yUGg5Gw2pqLNxw3nuqwUgSGX9eM5BBd6sBb1tfMUL74WXmI8TX5d81ej9gjHS4SeR8GfcWaIQcjr0e0b91ebG1lsLCwKJ/3+InjiMejcm8ZmPl5pKHlcCC7d4CPb3yJWHcCfb29UkaSpdPb1ycV387uNnZ3s9jf2sejx89w6tIlsYoa6+/H7u62jHmO9Q+j1gB+/PEncJjnzgB47PikrJd4IiY6xlvrGeyvb+L1s+dw6vikQgaCQ0r7Ck6n6lgw4PI5Zvdz+PDDTzA1MYkToxPIbu6h1dRJr8XZWVRzOXmPYDgoTgQ37t3DaF8/Lp8/iZWDNYycOolAiP+mDS8GHYvJW7qXNN5okWRs0G2FaJtFFp/nvzPYkgJJ+xtqFDHYKjVNueytZg37D56gfO8pmtl9wVmpoeEyMq4u6jqwX2N44jYGiOYDNU8s2CQDFQqdyUCVVNqEOHV2WBI5Y5XkCPkRODuOwIkhkDUOhxfuYAJOTwjNNpkIcUkeaQbJqOb2stJ1wu/xIpaIY217DbnSgWSyrAD08xpbr5YTyVgX0gzejTb+7n/2t7+hQfbjPxM2gsQ4gvyZLdx9+hjeUECwFtTrGOruxunJSQm81BRrUoxFXGwNrmacD2SjmA6gPfVs1mTnmaVzZyaLbLC1r6PBlmWUeh7pplWFKbnJVsHrMC2WSC0CK0ZeUfzLjDqYfC5jEGmFcSzGpF1qSPklGZbglg5hnCysr+PusydiuJcvleSzehpNLD57it2tDHr6+nDx8iWsrK7jYP8A8URcJk0YZBOJmNFd1VE/vn/lSBne1d2FkdERzMzMSMDd29uT7CEUDAgP0OtxY2xsDKtrq1iYnxcjOpa4nCDrG+zHa69dEqUoyVJZFhuIQGhUHYUrbZQxwAuWSpsPD4VBiJ/qZhE81DQnGeSlsWZm2jXz16kxUne0SUm5OR3dZfatlYoejMJOMCPC/F7+jB0OkOamEZznsyVcIpuuTYsUPzzM1KQCUSiAh4FdD4okaNvVig/Z5qcdTtH1YiEw/X6puo7oY/BnWWkoNNAyh5zLUJm4nVy4cf0GtrM59Pf14bWL54XWaHm/NTYBXQ7ksgf47KuvEEzH0d/fh1AgiD97912cOn0WQ/3dyBcPUKnUsLm0iYcPHmNwYgJjw0NwOtuIRILY281ioGcQz16+wsrODnLlsqh00V+sq68bgRC7/HVUSxUUNveQjoTw/WvXEAlxbdTV1l4iVxteT0DKYmmGZbK49+AxenrTuHj+HMq7eSy8XEKx3EQ4ksBeZgvZjQ1MTowink5I1fbVnTsYGxjEUH8a89llXH37bcnmeX8s80cye64risEbCuRRCMFOZlocl8/Rju4eHOwLm4JNsWaL3HevUt4E4mqgVioge+chWs9nhYfcLJVV16CldEARLGfgNAMslmEgfFmDHzYJpYgwFPnlYplgMl5NojgBps00wi8etKNBRK4cQ3iiT+4lDSfhDQEuBls3Yok0HG3lYpOloKhqG5FgFAND/Xgx/xz5ck72hrq9iCCv+I8FfRH0pwfhbLlEs+K3f/e3fz7YfvX+u3LpJGqvb2/hycuXKJKCQ/X6pgNTY6OYnpxC0KuTI3ZcVgj9Bq9RMQq1eeYNt4FWM40jXLiOHsLXWiAmk9URXfvgtBGmAVcsiaV80ZkoZXHpaygWanAjO11mxK8F2zWTRXIyWliBf2dpzEUkakL8QS03FjNb+OL+HTT9tDJ2iRhMaXcPu0srWHrxSjLgq1dfF9xofX0D4UgE6VQKDKLRqEoK8pdlPVhs2d4X/hyzvZGRYayvrmN3d1f4jKTIMDvmQmTHeWBgAC9evMDG8qo4oL529Sr6Bwc1sIlFiTImyNu0cIBoNhj7DxltNSaGAp8Yqo5YsQjti5xSEtXVfkQ4ksTCjKMDFxOvWQIn2p2hB95rO/bLP5m9MoDy0TC7JDTC5gh/Tkco9bHZiTNel/yWAQ8GWx2QYJAhPCH3y1Q89p5ZhTj7DBl8Jas6orxmsytdk1COLHm1lF00a4BQCs8HYVAYCIJZPL2+eGh+efM+cgdZfOva6zhz+oSOoUszkzghUMqVJCPcb1bQ29cLTtLde/BIgmV3OoFyjSyGJlZeLWBlYRnjx6fkvXv6e+RgmX05j3gkiTuPHiKYimN3bw/9Pb3y8/C5UGNWVSxib2sboWoLr1+6gFPHJhW7NhrDYlgoAcYvX1tcWsCLZ7MIx2L41puXZPy3uLWPxVcryOZrGBwdx9KrWdE6HhsblAk3ZvZ37j/A1PAI2s4KAv0xjE8d61DIbMZqIQG7n7mG5OBlBWXWmt2Durc0ODGb3s/uiZ4D2oRtiJf6VEK1TXnGJirZfRTuPEJ7ZlFYGM1KTbNSZopqwSINemGG6wvb/EipVvLfDLbc/xx8saI0OoSlI7U6fSaJAO3J01Gkvj2NYF9KptoIBdbhhNsbg8cfg8cXkmDLoB8IscdAbQZteiW7kljeWOpktofCs7xmF3oSvUiy2VbngdHEb/zON8AINz78i3a9WcfG1pa4hpLaRNyG5d70xBQG+we0M9nZOIc0MRv4pFwXabtDM0cbdAxXvUM+P4QQNMZaLq1lH4hDacdd3Mg+moAreO8R7E43o46IShZrPOUtON7ZgIYKZoOtKkCp+6uo5/N/bScOKlW8/9WXqLHkj8fldA0w4OYKeO+P/xTZ7R2MjozgwoVzWFldlYfd1d0tVBZCCPYz2IPAagPYCR+bkCvFzIWurjQymYxkniKq0moglVJNhEgoLCyDe7fvilLS1IljGB0fRypOBoNPDkfecwYDBls77SWNMSoWMZj5ldYlGGW1aoSmdeGqI8KhAhthBvkAZk7cDoSwrOQTt5NhPC+l2URrEQN96AABqVtl+Sx8TwY0yxiwWrc8+BhcSRvkPRJmgwzDcPyzIsH26C8brLn+GACsYwML2FQzAAAgAElEQVQ/NCfu+Mvq3MphL6LWqjnAz245wCLZx/Figz9yE2b2drG0torM7q40SCies7K0iVIxj96uFM5MH0cqFpPR2HiMU0VOVIpVzCyt4MHcC6EI+TyUAvTA64KI6HPzMmFYn11GOZfDxPEJLK+uYZhW4HBiZX4N62sZlFo1hJMR7GzuYHR4UJpkMaqPsfzez6FykMeF0QmcPnlMKHGqfMXPwH6F8jopVcjrvXHjJrp70vj2O28Lj7ZeqaGSyWFjeQu7+QqGJibw6vETVLJZTE6MYGB0CIvLS5hdWMRgVzfKtQNMv3lBXGT5yw4mWAzWPg9hJZhGEtcO16vNYu1et/uOiVE2uycdfge4NhkQKV7EvgKb6g0Ut7ZRvPkQWFxBpVxEXRx/6/CyEuJOVhFcPQA6cYJXw56O7nU1FlARdrP5TCCWrNDYezE+MHHzwTHYje7vnYE7SmomvcaqkiW3HH6EY/0IReLibsG16KLiVzgiSRnvN5kqpH4dFLMq19hJCAC/J4SBriG0qqwGyQ7x4jd++xtghE9//G57fmMFq5lNFA4O4KjW0Z1K4vjx44hHoyKzqP5UpgklZP+2ujnovjVizaojqcloZ/bSFIE6RSUUEkPZ0tzUclyt4IhqHdhf9mHabNeetLbRprCMjvTZxoj9nqOZrGYFmnHaLEebKUqI1qaaG9cf3MejpQV4I2H0pNOIhcNIh8K4f+MrfPjejwQ3e/311wUyYBMrmUphcGAQyVSic82dbr7N/G0+bt15Da7I1wqFwmaElFxVVbIK+LzoHxhArVJGIhbD+toa7j94KM9gYmICfX196OvrVT8rMSjUSSvec1v+MVPjrdU5dgpvU/dUM1VL4dBAZibcjtgASVeZPF7qiNJ5w6XqZ2LnYiaI+IxKhaIEL6EJkWMrZodV+ZMB2o64MotnA0+yZhGioY2NX+45y2AtDx1iK014Qv5LptS0IWeHSuRnyaOUbImatmHBuBlsqbtgVed4jZFwWK6B5Rw/Mrmd/HNhcQmZwoFM+eWKeewX8qg1GzKCTkX+arGCne0MxkaHRXvWw4y/7UCIltahMBKhGArlCr54eA/ZSkmqgHz2AL29aXHaJYWSvmS7KxsY6OrByuaqiLuTKkY3jaXZNTx9/AI9gz3wBN3Ib+8h2ZVGojuNWDKGYj6PRrEsI7nnxsfh8lhreGsbp4I6PGQXF9fw6Sc3pR/AjDaVjkryUKvUUc4Usbq0hXKzjb6BATx9cB/1QgGnTx1HrCuNmzdviRrXsfER1JxVnHrjQkf83j5jrTBMlDOr22a2nCSUNSLsAq1ABUIw2tFcxwy2cpg7KLdI3z911m6Dh0UThZV1lG/eR3t1C6VKCY0SIQdlgrBJxsyWVRvXtu5PA1maalU3s65h/a3YLRtnck0mCLekRCaU5YFrsh/d3zkj7A9OkVXozCDQoRe+YAq+QFhgPNHRgE6TuV3KvvH4XMhV9pEtZCVzVRt2etO50JvqRzKekoOuUaNZpB+//pu//vMwwj//v/6P9sr2Jg44sldvYKK3H5Ojo9K1JOhsbZbtfVcir/I0RQLN4Bp8OEKk5zSHUf4X/MfYfAuYTwM5WrAoGnDI0T0yVCGBtWPBodQy60EkmggWRjB0k04zyLIUTPZrGQi2B/e1lImvQk8z2VCcg27j1fwCfnb9OtzRCNL9Pejv7UV3IgV3o4l//n/+M7x48hSJZAzf+973sbu7J1gZS30GPuV2msaeYKGGt9u5P0ozs5m2zQBk8oYiy4LpWrfbFvp7+9DDzrDIvDnx+Wefy3tyYIIZFrHb4ZFxwSFFm8Jg54JpH9GWVQzOal0onqmHnNIWVOaPfszGGI82HwbLtVN5HNCQiSGR9FNpSap+ccSRgUowcyMAJDbiPp/orqrKl0o9chsQbmHQ5mSairSTzRAQCIdwBFki0owzMBSZFly0vFjhMxtKoFXh52vEolE5oGzTRn6WIiYetzA3REy8DRRqVTyfm8fm7i5SvWmV2jPddOFs+nw6mBIMIpPZFrfYOql5tTqPM7EYYmrhc3rQ29OHubU1vFhawBopS4USPD43+np75LWTiSTK23s4NjqB248fYGJqEjsHWeSKVcy9XMLC7CIGhvsRiHjBo3Ds2KQ0plg1uRpNTI6OYHRoWA7bXLEAJ00HPV4UebhVysJQCTjc+PCDj1Gp1PGDX/gOenoSYs/CZl+jWkd1p4oXL5bh8Pox0N+DLz7+GdKpJM6cOo69/QIePHyEoE+tmIZOjCDWTTU6q7J3OB2lY+7ah7GZLteYHZNnU1aXku4l21fhvd/by5p+ChMC/c1Dgv9jBVdYWEL11j20NvdQIqxTKQhsoJmscfIWtTXDz+/wrrURr8wbjUH2/RkglXfCJIqxkCaaThEI5+HtPjWI1LVpwYHLbcIIDdS5ZVwBuH0RBMJRiQfcq0wkRIPEH5a+gsPdxvruKorVvEzKkmvLajjsi2Gkf7TD6y0VS7Jffv03/5OfD7b//T/5X9uZtVUEXS5Mj41huK9PNgw93UmFsvQtBb91kIB/l/l4Mypos1ur6M9mh54OxgBNArBmNdaHzAY/1bVVgnYHljDvoZ1LbZDwxJOutcFENZNV/FGN9Ay3lKD3EUj4r47b2vl5+/7cxI8ePcbM3Dxi6RRiXd2g2hsdQ5PRGPYyGfzv/9s/xc5WRmbdv/Odd/Dy5Ssxt2SjS+EDjXaWevVXRdEZ/7U8U46ibeLxM8iEluEtymu0WyIyc+bUKVFbYub94MEDPHzwQFyMewd6UShV0ds3jMmJMbhcKtzDMo2ZhtvtULFso1YlQdwqnHUOOZXF0wJEMS6Wp3IAGkUwCbZG10G1aSk+UpJTng06bm7dXPrcGFS5bpiNlku0Q8nJ9uBn5LpglkCog1guf/F+WGaCZTzYbjX/XXBdMej0oShZT4cG3tn4MsxhONteX0CgE6HtGZFyJgb7pSKezs3hxeoSgqkE0rGYTLLxvUqELUyQYeZqs2y+RjgUUtcBM/ARc7mEusdGD0n5K2vryOVLmFtYwN7eNlzNNibPTSOQiCLQAPqTXbj15AEuX7yErb0ssgdFvHgyK6I1A0O98EdolDopcMjeVgZBtw8nJyYkW5+Zm8VcZl3ei9xNTjflOQFHfVk+l1ITJRp7vv0tnDoxBtXqoY60G7VcHrmtIp49W0Cqpx/tRh33b32Ft99+C7GoHy9fzYkm9djkMJK9cZw4e1wyPeKwPHRtULXB1yYGNnu1B5skV0bvxFaeMnXZasnAjzTHVNgSrRaDsQ69KKuihtLMHMp37qOZycp9Rb0iB5o8AyZkTNSITZvRW81szfV19prqlBy6izDYHupkS/Dl6DqzWr8XwYsTCJ+fUDdo8RdsgsJfTm8InkAEPn9Y8WFi/fW6uFYHvAFQ74M6tmvbS6g0mBCYg6nlQHeiD+lIWvB9Tozaycvf/C/+058Ptv/x7/yd9kA0ju9cuoR4mAr4xDq0WSW2D2aa67CiUC6kGv+Z17PBxqbwwh7QoMIgqGLTmj2ZWGkCrLyqgQAs3qvlvfUXsg9bv9MEB8MkkJ814tiWEC8whcFZbDZpjt9OELaGddItcQDLKyvYzGyLJxObB2yakf5FfvHu9jbu37snN/Hy5Ys4OX0KczNzGBwakI60dS7Qq9Nfmtka08IjzTwF+c1KMdml0LXM2J9d4DxY2ECbnBiXcoxB4Yc//HM5t1NdXdjeOUC17sK1N17H1OSIZqbyGqRQGZ2HI41KwdtsOWGHF8y1arDV+3q0qWetwAP+kCn36V9Vkqm6AAWIjDhPWbJytZqmDgRNE+sUrab3lHFx4GcknMAgZpXI+F48qPh9vLfC0zbawjZTsfihFfqwzTXhLrArbaUuiQzymXGNNVrYqxfEQpuW4wek7vl9KNP9od1C1O9Xb7Q2n29BfjNDY/bNsU42RSkgTQhlcHBQEg5OQp0cGUE4EEQxl5fMOBaNYWc3i2g0hrXVVTy5c1/GXYN9SQxEkvA2gUw5j650GrWWE2sbu3j57BUK+wdIdkUxNjkiok7NShVBpwenJo+hUiziZ599giq1Mfp7pDkbluwqAH8ohM3NbayvrwsGGnZ5cOX0NM4eG4VHsjh6fzmxsbCCvbUDbGzuo6tvAAc7GWS3t3D12hXUa2W8eD6DrZ1tDEwO4PJbVxCN0Rn3sKlt76swUkxAPSoixHsu02Kmaj36s8KfbrVkTLdYLMmzULiRiRlZMYSymmjVqyg8eYbSvQdo7OVEFa7VqsIlNCoeGypY7hZSQSdmqQHBEYF/5twiAGSy25ZguVq1aX+GEo0eOOgGHQ4geu0kfFO96n9HKKDeRrnlkGDrY7ANhBQa4X4iCyESgwtu9UULejC79BL1FuU8HXA0gVS8C0FfGKVCBd2plMAeuUJBKq3f+d3f+vlg+3v/1X/Z/s7V1xEPcVihJRQXJvJuyo85NNjakVlJhoxwiG1KKe6qJ4y9MXayiwFXNrHMzBsXBuOEaRtjBrbtBCobVI/ii51A2xElsYMPphw2hmvSHBIxa5Xp61zjEbEOLgj5Ot/Y8HSlLySOAmbCzOlCsVLFxsYWfvrRz3D9xnVZRN/7/nfR1dUtgiPjE2NIJhMdXzWbcUsmaRpwh18zpb7JHOSzGQxcxHTE/NAqnHGttEUn+OyZMxIICsU8/vLDD7C2toKhoSHUm048e7kIryuAS69dwLlzJ+EPMA9W2hQzCQPSaHCX/1TI5+uVhXXM0H/m1BCzTx0UUA0DrgXVT0BH+Un4kKxsGKD4vSZYM2ozGyDBXlgcJVUOi0binYaKnUrjgcpsUnDYcqWDzXaaLqaBaQMvy32rd2EPY2K1kgWLK0EbP/vkU6ysrMIR9sMXCZGPgwoPBZa+7D0ICb0lU3vcpKTa1StVpOIJYSMkEylsZjLI5fKIRKOCnUcjEdHfbdaqGOqiK7JLgsnLmVkZ5Zwam0C73sDW4gpebqzA25vAULJL9BDcibDoaPiCcRE+mX81j4CXzdcg+od65b4x2E6NjGNncxu3bt/EwNgI4r1dKNYrCHo9iIfDKn3ZcsDr9mF7Y1sEcQ42txFze3FmahKTE8MIxvzq5vBqBYW9CnKFOqLxJJ49uIeh/h5MnZxCoZTD3bv34fS68a0fvIWeoW6Bof5qtWmzW21864itzWy5f+xwgpT8BvvnYUvqHg91USqTkXVyVTnUQmiQOC9jSR2tSgmlB49RfvwE9f08qsUq6o6KQHY8dN3EaQWeEs2XzvBRx+2Fh7KpmmlwYNlJEmw5nCOToRB2UYuj624v3OkoEm+dhmeADWjyZGl11EaVJlb+CDy+oGFMcBqMYAdhpShC/hC8Hj/qrSq29tbRECdqJ7wOL3pSfeA8A0Xia5USAn5a+niRKxzgb39Tg+zDP/nX7RjxNAqZyEywlpKORhtNGR20BohmYqOTwCluovxZ1ea0H7rDJpDZbcVclcZlHRkUHhAOrAnImtV15oaOsBT0gLBZjt2MJofUDNLQgNg5tAaSGkcNB9fQQBhs7OSLluzGmcGcnvKJpPOr3fJ8sYh/+a/+H1y/cUNe61d+5a9L4CEmOTE5jlAo2IE19Ho0qNqRY8GEhcer7gK2PKZeAE9OrRBUm0A5xGbk2QkRq5mcHJdscWtjA0uLC/joow+Fg9vVN4jZ+VWUCg0RYR4bG8DrVy8gnojIia2bRV/f+iPxwoi72uk+ojbiU2ZkKtmQEI4qG1wc0aWYh2gqqBYCISSdyrFaxNpsk685XYK/cl4/FAmbqkV1E7weCogrl1awaSr4V0oKRbnUeYFZuWYUFio4bLDqunIIdcqaOdpxTB2GcEgwCASCssHJqCFuiYAPFa8T2+USKsRn2WcgBdvtksDLqatqqYhauSKNNFYTA4Oj2D84QCgShcvrQZFutgsLMoZNzPnE6KjYElG/gvdzaWkZfV196I1HsbW4judLc9hvVRELRdCdSIgK2+pGBr5QDNVaE8sLiwgHvOjt65ZM1LpLdKe6sLq8KspS4WRcaGCUlfUTfgly+pCsDS+ym1lsLa2jna/C03LCByfqpTLiXVFMnz+OXCkHZ9mB3a2ciIMTdyxmd3D65BQiqQi2djaxnd3HqdfOYWh8EC6vUw5FKywvPGsDDdgGmdXcsNmQFXCSgGugqg4cZqyKWAlYGEFohy0HfOSzOlWqsZnPo/jVHVRevEC9WEKtWEbVWYeHrraStNHHz2S4f2VKTda27T0IfGYNSLl1DX9coAjGMk6VuQW79g6kkXzrFBwJ8rwJIzBWtFGng26IVkAqkSlwJuNEsyl+gLFwXHnzXgdWtpZklJf2YIlQAiF/VAIxoQZCI+reS7y3jN/8z3/z5zPbGx/8sE3Mo2P0aNJ0oWhZ+2+1fNRpCcOVFQylc7Mpa6fsBMswsNmb7YapYdsR0LDTlNHsl7+IPdoOqAZCbSxJadFxedVAYjFk3gieZPL9xA+PSDhaPqbACQaGsGVsJ7u0Zb3lCZqyn/PW80vLePcvfozHT55IEPoP/4NfNU4IdUyMj0sT0ZZRNrjbgMnPxFOaFCQOJTAL4wKOxWPSdd/LZlXoWsogYrk6DSbFj4gwOyVzjsdj2N7KgMT69979Ibp7ujA6NYXd/YKUOD3JbqytbcDr8uDU6RPo7VcxaNkkzA7YiBJLc48wDOS+NdQvjo0hlsTk8Qr1jPq1FHch4dvivjxI7YGrsiTmWR3eU34hKO4Nylvm9fOzivGikT0kO4DULr4XNzSbf/wejjQz6IjSFu3pyXhgY40bk6PA7B8YOUwGZv5m8GcWx0NLmnxmmozPqFAqIbOxhcxBFpliAUW04KEGBMVGymXssNGYSohFeCwcksyJxoO8D+FESkw06YzAKSsG282NDQkQ5UIZA/29iEXCCPv8Ut7v5woo1+s43tcLT8uB5fX1/4+t946SPL2qBG94HxmR3lW68qarqqtNtVUbmUEghIQMAgbEjCQGHWHEnB3cnjlnYQ6amd2/9sDsrJmzOywsLAxGsAgh5FpqW63qrq425X36zMjI8N7sufd9v6iC7pTqVFdVZsQvfr/ve9979913L96+fkX+azRDLZaLuHLjNiZn57GxuY16pYiJ0azBaqyeKiUF2AA9w2hp7vOh1qwjlkpKSjEdjSjYcu22qi2U1ncxHEnD1+kiHgyjsVtCMbejuf1oMoJwPIioP4bcdgm1Zg/r62uYHc9iaX4KnUBfwXhoehJLh/YpuSKnlQcw8UlWhIR6rAq/63jgTSRyM3p/z989yMAbgvCUwPgcc7mcdAo8WIxVRyjMZi7huS46xQJqL5xB6/o1tGp1OUo0/C2ECTuomjK8Vv0DZ7njxRvvOmy81vogljixZuJPenrZ1K/jYEMYYJN37xQyjx5EIGETi03pSgDdcAzhWFqVA5e2pisZjDtdJGJJJOMp8axrzTJypS3HQvBjJDWGoUQWraat2WgkaOPJzvrpy7/+5XcH2xe+zgkyE5Yx0RIP7+iy82SguZNc5PYacEYH5DcPRrCgYboFxsbwmmuDLNQdj17QFa7rTlJemTnz8lrugu/KTj1fdq9x5rAHT7hY94llwT8JtrJPEeXICPBet9RObVfK84EQQtB1sLVnKlHr6xt4++Il/OC113Dz+k11zz/96U8ZVtnqYHFpUTxYq9IdofqezJY3gGr3vH7jm1oGq5/x9bG7WzA+rHMO7bAt6sItr5X3UhlbPKqxR7q8vvLSixLrOHz0KALRCDbX8ziy/zCGhlK4c3tN3N/HnngQ46MZx3m2Ti03MtWMmIFyIUn20WkX8PMw+zYrHbM313VGIs66xjBmTZ455oO3Ib0DUQelE7YhX1Xwwz1YG/+bh4k18MxqScHWjczyLTVK3O1YMA2YvjEbZ7wPHiTEQ0NaC/0+yhUK3ljDRdNvsmyxoFqr1FCqVXD99m2sbW2LrsUsbHV1FY1+B3MLsxpEIcWRPlvE2W6uLGNsYkrz88x6SpWa6GO8djZ80vGkxq25TuvlMvLbO2I68PvnRocxOTKGcqmEdy5dUJl+7Nh9uL28glbXaEs7+S2MZFISiOfnKVfr6DJjj8fkWM0eiddcIZZN7jtZFWowwo9OtY3RWBZDkSSCwS787Q4K61T2akpXwwJhB9VKQ7bspVJV9C4ai5Kt0Oo20UQXe+87hGR2SB5g5d1dDnghFAvJ3cMbndaknTNLNQaQ6zV4OrFOBYyBWEmFtCSCOkQJsZCJINoXm9gShenDF6A0Y1R7sLW5hcrzr6C7uoJWnbSvBto0z5R+tkEAYiYwfDpamdeoNMEkO+iZnGkkV4rilgYowDo6oXBswgzxBJJHFpA+tRf9qI+iBwYvsXEXTsAfTaDd9SYPDRqhxu1IegRxNs2oC92uYHt303QiAmGMZ6aE13Jdh6Qv3NFwkirKbhe/9G9+8d3B9vm//QuT4HIi3zYma5CBz09hXaMT2SnlFL4YYILWFDElXctpjUdpflDcJCoBPXzUC28Or7Qy1xgLCugOkrh3VJCbygYA7tLMBoC8Sm7DOYmiWKB1YjeuGr17Hc6Q0k2hGPBvmR95eGrCSWm4h1a/jas3bsoXLJffwZUrV1RKUin+xz/5Seu212tYWloSPPCPg63lpibq4ppGbG4wALmAzHKcOKysdhhsXYPPa/a4GnwQsPggC8UCuu02Vpbv4Nq1yzhx4iSSw2ks395Cp9nHw6dPCculWwRLmdMP3o9kyrIUCmloM3A4Q6e/gzlcBiOuMSfSmMm6Z8H1kE4N6c88PD2NV/60slyHu1sZ6ab8ZJQXEWYrOMKp9ntNFi1KUuScUWGjVrUpJI7SJpMSOed64TQa30M6C03yZ62C4vXzABCXlF5SjuOp49Gtk3iM8nth6QRrrr/VlAccecbEDje3tnHp6mXMLS2IGx2PhLG9sYXX334byfERhGJR+KlgFomhUiOf1+AdHgBp6pxGaPkTkYzm+uq6NhU3WDoaQyIaxdjIMPI7W6jWq9h/6AguX7sBnz+ISqUgb7lsJoV4jHQ2P6q1OnwRZvUs96lHQH5nHzvbOVC0m0lCtVHX5xkbGkbCH8aesSm5646NUhs3LhbD2uq6oCZZrZdqqJeJm0IUu0Q8qkAbjfpRq1VQ7/pw+OQRFMolbKxsoVauYOnQAqYXpsyzzUmeGtfW6Qy42OBBDd4h6jXKvP3p4bwcPy+Xq/p5Pm82v1glMHHjfeXF1VbXUHn+Zfg2ttFs19Bs1MTvJ36sUV35+Vkt6gYCPYbp3UavIEKv9LccgceCgu1A3zqIHnniiQRS9+9H4tgcusEe+hQR7wFNUGYxCR+tr9zhQD60RTMgHR1CMjGEdreBYq0g3V/+AzP0iey0MF0eJl6w3dzYFGZLhbgvfvk9YISX/v6v+2YzY26W9mWZJUnd3oQGO8UiLbuMMNA3Pqw3HOBhHbwaLhr+TxNazg3X4FArE4QfejJoDqC/+9BMC9frMIqTrNewOzDYfAPREQsgsr2RcK89pH8q4+jxcXUoKLiQpuL4sE5trN3v49K163j+lVekN1uv1CTQfZvutj4/PvqxH8PE5ASKhV0sLixqHNYczT0uir03yybeG1JBOAmWzYwIyxTdqF5V2SppOIptONdYr+lg8c66sbaw+5rll7hxs46XX34JJ0+dRDydQj5fQn67Iozxox/9EIjWv/DCKxIhP3hoH8JukIAYpTJyQgvkRzsvJ0NM7paHXsbK36NRBhfPk4yK/KxCbLZ9cI0ug2BRwK4zNxc5hgwUapyRueAEcBRUOcQhIz4T827W6WZqGBk77sxa5WxKlfxG3YkbsenZVdDRwATFalQz2rSYHR5OkMdHcZqoGnM89FVpOZqO5vtDYRRyRQ0zrG2sYWVlGXeWVxBOpzG5uIBgksMLCXQ6Vnmw0UNoYyiV1jQTX5uHCfFI8l55aBK/vXVzFaXdXRzcv1eWRdVaGXOLi3jrnQuo1Usy8yRVkLgwD2tmZMycN7bzyszIdWbZyveTv12vh4nRGVTrdZSKBUR8fkwOjWBpelYTbYlUEPMzk0C/rdL15s1lVMptTTJx3JebJJ1OIh6PaKKp02liY2ML65uELaJW1fTNMWJ2cRpHTh1GIkMheYOAmLh4WhSiSt5jPzOABzXVaVKGihjudzJ6igUedgxCYXHQK9WqXHr5Oam929nJC7P1XVtGq1FGvd1At1EX/YDLi1ZDzGy13++RT70L/VnjjAcUcVZPiIa7RopgrrkrFTD2HNJJpB4+iOi+SXR8dGjhLx/qNLSNJuEP2hg39yxfTzZKgQCyqRFEQjH4wz6sbi6j3TdMlroUyQiNboOiQW5tbSKbIaTA6bOWhmp+4cvvQf363//n/9AnJYM4E6kO1AtQCRuJIBmlzYhlbxZsOzbVYbpDFgyMmDnAB7nuPVFn/qAwVccfvcvZ49/ZQ/JOU9voXlbt2ASePoJT9DKt2ru4pqfSxcUgJSGpi7nXdUHda4Ip63UPTtMlrrmjaKmH6sfKVg7PvfIKQrG4usa3Ll9Dfn3TBGH8fjz97DM4efIk1tdWsbR3yUjkGlP2Jm3skPH4kH/4R3+k/2aXdnxsTE0WnoKEPxhYTj/yCOIUQ1YDyubOPW6cF3AZSPgw2bGPhAL41re+hYdPP4SJPTOy5ZmYmMMbb13E/NwUPvyBp3DxwmWcOfsa7j95HEcOH6Qmnq4vKLF3K8tUbXhYmMeMcMes9xtxRckhygXBhGj4/O8+U49sbtBRNJZQhipGSLerDcb3oRgPAyezQk/Dga9nlKu67hcPcYr4KBATPqhz/p+DEHFhuVIYc1US76Xm1R21ThmXp3Wr8WOnfKa1Z04N9nndOqQSFjpY3dzAlctXcGd1DdH0EIanp+ROvLWdw50VjpA2hFszy6bF0eL8nNYyxWSIoROT9BxEGp0AVldX5IYwOTEC9lc5GPHmWz4+H/EAACAASURBVG9hdDSFodQQCBMNpShYlJVS3NraBnK7Be0zal4QymAjz5OdzA5nZHyY38mjU2lifmwG4V5A02yj01HsmZ7EcCYtihV97IqFKkqFEvYvzYlOt721jV6nj2qlLjfZq1euoa+Jqz6yqQziIcPOo4kwjj98Hyb2TQ6EeryDnzCY1mHAkp17m2WCLVyTl+uZe49/V6lVUSpVXO/EmsN8hmpS+iisHYKf+h/lMpqXrqN48RqaG9uCE9inIL2RbP6AG6ag6JWqXkF9RnHzqj/D9ykY443mcnmak6645QzGkTj8QykkHz2CwMwwQUJVf2j3UWW1F6LgfFQTZmoI0+G3Zb2peCiOeCyJaquKSr2Ino9NQV5EQDBCrVKXGNFQOiONE16ZmmmBEP7Vr3zu3TDCv/vKv+3bgu5geytnI5MUDyYfMRHHzPQ0pianrDEQDSNBgRaap7gFzxvMC7OxV5Yf7B6bbq1XxnM/i//qGl7C+Bxt5F5sz4pwjyfqTeJZKccQahiwR4ewjqPK84Erq4lIUBB8MLzgGm0WBu8Gah4PIuSzEejro9xs4Ovf/R6C8YTGN+lO99aZsyht5wUj8LM8+OCD+MhHPoKbt25ifn5e18PMZ3DiugyXD4SZ3e/9/u+jVDQ3B90nylXKISGmDI1c2h/5yEdkpyPZOPGDHZbswS3djoItn0syFsXX//7v8dBDD+LIiWNYWd/E2PgkOq0efvDyWTz22ANYWJjFG29fxvbmNk6eOIqZqQm9p2Htxi5RdqoJvLu+a3eV2Lxwe3cyh9fNDIV6o8zmTHnLjUmqiRoUVMKDmYeD7gsVqmiaSJGawbPzGCA2UMBJI35aYpR8XizPrVKyQ5WC9sKTmyaf6G0yd7oN8EIGWDIfxL4gfc9OP2XC92ZizG51KGttMoME1jY2ceHqNVAWlqaK3AusQrIjIyjX6B7QBq2ARoazymKID9ZqDX2fWBvNFrZyBQm/c5hiz+ykmiWNRlV7iLBBt033AWZgQaytrqFQKuK+4/eJ183391HCcyhtTBDpDYfE5+RYM+3Edzdy0rXt1lvYv28Jx08tSomqWeN4dEji8Y1aBdkUx5R7giJ4mJE1U9it4NrVm4jFEwpjUlXrAqlYAmMjI+j02xiZGMb0kXlMz0yLVSLBGHf/vARJlZEzPeXvmiKzDEkZMn8xieFno/IZly8t7aXrEA4Lx213WLj7EQkEMESMt15FZW0d1RurqGxsIR2Lop/Po18uo9Fpok9Mn3uZQlm8IiVjho8KqnKjuBJVFAPh7hRch30cVjPRBPyTYxh7/8PopsKoVsvKUANtoMZrCMclsC66mM+vUfx6nWPIPmSSWY2aE9fe3NlA30/GAVtwAVUefh5elHDo9DA1OY1ysajeCPna/+KLP/PuYPul//5X+zxBiZlR4Jh3iaePJwgtahXB+3odmVgMh/buxcTYCJIJ4166O65UnqeKoAOhEe6Du0A40DMQvuZwP9exv3cgwNCSuwHHJBqteSXZNI/x4OT9vGsg/skMSd1R0nv8tuG16UT1IVHZJp68jr8WkkqPPl45f05jmLPzixqJ3FpZwesvvqJxzM2tLU0xHdi/Hz/3s5/FxuamRnUZQJlp/aNg68or0sZ+7/f+k0rawV3S/fHJvoUwArOYp595Go8/+YTRvzyXTvcDxhxoY2NjXc8nHo3g61//Oh548AEcPn4MuVJZ+rkHF5bw2qvnsLyxhgOH9mFmeg6XL12Rhuqjpx/C+OgwEhq/NgGZQWB1/GMdGG5z3X2oxpv2PKdMec3MEO2AdSmHRGqi0v5kEJOADfE5CYqH9bmMHnYXfiBuzWDbJpuATIJ4XIeJqFyD8T9reRhl0IKnnJzVjDM1Lr62RHhkR22qcPx7KQjogPOWJ6lHEdP0bVqQJMwgo79eH1eu38Rrr72B5OiQhIYilIGkf1Wvq+Yas7JqmbKRhNaCckvg/ZADNPWAg1HpD1PHglS3oRQhkTCGMxm0Wz2Eg2EUCxUFA665ar2CmdlJcTY3czuS+axr/j6iQ5rQCz8J7/3Y8Ai6tRqiVJt74JS0dn3dFiqlOgqFsgZvhoczqBR3GYawsZZHqVhynE9rfPK+poZSuuZGrYVmvYU6OdAaUaaUagDp8WGkhzPIjg9jnHKPqbi1nLzD33mLedRAJQ4MuPSrk8iRQTlknDRkQ0OGSsrkPcNh7OR3RLGjbGIqGsNILC6KV63dQL9cQ6dSR3Z6DL1OCyWK01xdQX+rCF+DWsJEyMzQk+ltpbQrnFceaVoaPvSZiDHLZfAjhMkBLd7HQBiRpT1IPHgE/lhItjbVZg3+Th8tXn/QyXyqTKZw+6QUwagxQTYC181OMY9Ks4i+ryNGDw9PUiL5XP0IIpMcxvgIdWxpKtlRQ/qnP/cT7w62P/bFz/Z5KjHAppMpuYQyVlKExhcI6mTf2d4V6XpnfVNC4geWlnBw7x5hg5lMCrGoqTLJ6UCdR8t6vHcbaNG6RoaXDdvvLpP1Jq7uYRx4/6Zg5rRpLVu2DSgdW0IcTpDYoDxrmum9Bw02w6KlCubEzvlvZm/uQ75cxnOvnkE0ncbE1IRK7stvXsA7r51DvVLV5NHm5iYmx8YUbFOZIeecG1e5JsWtQcZt5H+Wcr//+/+LgoglAHZNbABwM/E6uen3H9iPT3zyk3o9/pzXjLTLpzB0UyUqH2S33cJ3vvMdHL3vGCZnZ+BjA2R0HKcOHFJm971Xz2K3XMH+hTkMZ0fx2hvnpUj1vicfQTqVNEtqF5QGJ4CXQbvfvdFLT+6SAYrXzbKZbgrePTXGiVU1puQV1H0Q/apcUaDgdBW/h8GKf2aQ1OfosmteVuBjeS8tjIH7hrcmDE9WNeTYGdZbuAuB8B+ILXMD8OepDUuWA4nzUkRznXIyJZjZ8Rr4/AsFdsu7qDTqWNvawpvvXFSltmdxFlkJh/dNRpKmlt2+Bh02VrclvtNtcfKIm7GlbJ4HJilTHNwg75bPinKLszNT0jeoVdvUVxGcRC2HKXJsA1R5q8MftZFzBgrO6W9v77hjxcph3svx4TEkQhEkQyEc2Luo6bbCWk6rLZFOyXgykbQstVmr4ebVayjs7EoQnrP9zFIpcsPGVb1SUYAmi5UiShwxbZSraFVo0dRDo9uEPx7Cg48/jLm9c+hJ44SCMLavvAm/u44LRqPynH4Ju3C9E/Pm54pGE3pdWtps7+TQbFRBuXkOamSTHBawXkKw4wP7JeF0THGoz7HkRhONfAmdnRL8laaCLq+XWW2lkEc5v41KflfUMYJFEUJ/dL6gkWq/i5H9c/CPDKHCRI29hygHWfyo95oo18rotjroEjINMlEIm9aBz4+J8QmZZrYaHUEIrIZ2dnOotOjQ0EaL4jXS57eEI+yLYmFmCf4+udGsaJqCrz7/iz/37mD70V/4nLJzdi4JFWSTKfEIqdXZILZWraFcKKNRJzUIUkZiuZUM+TCUSuim7Vuax+z0FKIRRnoORxDTNbCbC5ebUAGTPE5lvs4DzAUUzeVLmctK3LsJiSnve9STgVOra4eLcuVpKnhcWjeooKDlhLUHgd8NHHiDEbQzYRZ0/tJFLO/sIDM2qtM6t76BmxevSEuWGSUbYZvb24gEg/jwh38Yzzz9jDbn/v37pTnLphd3lPDhe1xn/9N//s/YyeVtnt2jtEiEOyIskLjm7OwMfvwTP47p6ZnBffKgFdGf6jXcvn1LAXr59k2cP/e6Rob7/iBimSHcf/J+HD90QMLu67k8rl67pUbLHjruhsJ49bWzmJ+dxqOnH0SYwciDPdxwwr3vxf/26FMsZy2wmu+YR82yv7PnwsktDhOIWcKn1Osp0+cXs1qW0Yb7mh2OmCqEGfwUIGeDjF13Y7SYPqm9nw5Zz+HZBVt1BaxrODi8eOgm00MDxTeuN9KveA02XGIYLg+MWIyCImbUuLW9hRu3b6HarKPcqGM7n5dz9PhIBslUWmudr8OskYMBpJnRUrderaOwW0Rxt4gA9Y97fTR9xGKzck2u15v6Nyq37V2chw91NNt9jGYntXELxV0UCjsIRHyCKfYsTCoAh6NhNHsd2e4wuHM4Yye3g0qhjKF4mj1zNeS4NndyOQz1g7hPB+4k+kGjbFmS5EO7UVVjl5AMm6oSx4+y6djG5uq6sOJ6o6UDgjh0JpFEs8ZGnDUVo6k4Dt9/FJOL0y7Y2r41qUEbTJFDxz36tXZC9BVoSuWS4BkF21gKPWb20TB2SruizIUCfVmoZ1JmGS52i6zK/VZNsyL1hm+cHbloXxz1bVFWhmkudX8rEu+pFktKvshXjqeTWpcNQjGpBLqhgCyA6q2WsGQVV+GAFN8k6C+1u7CCLasjrpXRkTGEyAdukikUQigcxEZuHbVWWSacTIjMZcmSvrA/hkNLR+DvBsS88PQ5Pvel91D9+sQv/XyfET+diGF4aAjD6YyaXwyyFNA0krGVbty83IS7O3ndlEapDF+7hWQ0gpnJCezfu6iyRKW7MBR6BXGemQ/KJNNsEsw5ugrj5ClopnqkyXj25Mpc7+mCeoMMrnocmP8NDAJ5l50I9oC76+HCDgf0vpf/7onilBp1PPfyK2jR+2lmFtVyBdurq9i8uYytjU0bQXTDHOQt7t23D1/43BdUOj9w6gGsb6zjypXLsvnQye+mwRic/viP/xiXLl8VvOEFfH4mToeRHsKSi5KJH/v4x7Fnbs6ycquOldHxoCLGdOP6dYyPj+PlF76HtZUVPPrY4/AFY9jM5fChD31Q3lka1u30UKnWcfHSFTVyiOd2A0FcvPgO3v/049g3PyusUYJCLhjprRyWbsIvNGmkPKGV+NxU7K4qQ22YX5ogAfFzmVWlzDrGdabZWOIzpmqXZuqD1uFm8OPP8x4x2JZLRRn1mfqaNWCYyUlrgkIgklJ0uJyVBgPurjc4w852ImWC7QZrUASliEqlZpoclOtko42BKESXBmB5cw3PP/+8hL5HxkYwMj6u7+F9YTXiV8lfwsb6mjY/X4slI7Vstze2Ua01VSIHetTmDSIzPYEg6L+2g2q5oSZYq96Uu8LSvlFEEincvrGGUDAmRw9/oI+bN2/IASQzNoT5hT2Yn59V2V4jvMHKvQNVTFsr6+i1OqKZlSpVTE3P2Lh8oYzjRw7jyKEDiMbMZYMlOTc/ecNUK2tTNN2NoDNrvrO6itu318Sy4Mg5IZxsmkGP2gik9/VQ2i3p0GOgPfXYgwhGDYPnB5Z4EistBjIn5ONZI3n0Pt5DDoLw/nB/hcJx9Ns+hKIhFGtlVHcKSCRCGElEkU4OqWkqPQ5HFSQ+HwrYRKHh72bNpP97o8EOimFDjoM+ZIYwaWKQY7ORXzw02PSnlCavt9FpY7fEg6yrHkK5XkOFOh9Bqu6F9Yt6HrS/mhybkqtxo9Iwu6dISILhW7sb4iozlhmCyXhGB4gIDi0dRqgfkjkaGV387P/ii++h+vWJX/mX/Ww8hcnsCIZTQ7IbLlSraOipm5GZ6CBWy5mJHzHdRAKxQAgRLvQeVYjKUjkfo0vpnhnJwhn1xjBSEtg13yFeqWM4OHNHTw2LH8Eby70XhrCHeXdM1GMYeFNpDmWQi4Sn/uVV9cYZ9JlvvBOvVmfdBZy3rl/HC6+fw9T8vDEZOm2EesC5F88ou2CAYFbAphYN/fj5P/2pT+PRx57A/PwC9szP4Tvf+aboYJywk9IQRU9abZx59Qf42t99fYAdM4IKBw1HNFnGYDs9PYkf/8QnMD09PSghvRKf15PbyWkSiLDON/7ua8JNP/wjH0V6dBxvnn8Tzzz1BBbm5zTvb1ALaUslnP3BG3jn4lUsHDwo7dteq4oPvf8JsSxsQZqYiJeVSILONaPYOef9MVNIeqcNafGTXyxrE1d6sCGm7i0bYdGoPg8zH24RTopxA3hDDqxe+Jr8O2brbOBww0jnlvckHlP2p0kyNuI40OCwV+Nz/+OAS5iD7AcpkrkKybNdZ8OIeCtx5EQsoaBT73Txzs1r2NrdEb0rmTIWiAKSoy4xkF65dg1r6xuaDmT/obRbRrVcR25jC/16R4ydRreDdqMtGI3ZVHG3hGazhEQshXgkgWJ+VyLkR47NY3zPFG7f2cTFd64jmUhjbDQrlsjbb51HrlTE2NIsJifHMJrJyCZHvmTlmlS96MvVaTbFOsnl8pgcYfMthkarioWxCZw8cACj6ZTZ6VDghSkiif6Ec5h76P4BudwObi8v4+rN22jUW4IYZqempa61uIcHcE3ZPnWQ2b/wRQM49fgDmJgaF0RknmF3LeYVaphEOajGo4AxMbGRbJswi8cIRUZkHktfvVahguFsEtFAT0Mi3AdSDwz4RB0MRgznZxbNNSCY0JNQlO+awZSilrpsWzoentKfoyKyGS8T0W4PFEqqUZi+VlXzLhKPi39dbTX0nlzD/MU1zOSAVUooEEUAAY3ryh4q1Mf15atothtOG0GhUPfWjxCmRmcxmhzR8Ik0ngMBfO5L7wEjfPnf/VY/1Kepox/VUkWCKBFmC/rQLVEb/EGfyi9eLIMYRwn9lCwLhWWEGOYNY6ebhOVyCSFZAAfkYkAxD6biFAEhXqOOtVEOxEeVhxAzKM+508PZ7slkzATS8FYv6Jrwt9nDeIxnNdME8t211PFORk/akAGFGQA3Phskz587h2sbGxJwLu/s4vTJ49i4eQff++ZzKomIhRKLYrDhJqVgyezMHvzar/+GaC2kg62trUhEhHihYEZhfk3Uqg383u/9PorUY9VpaM4KMkJMxEU8X1hYxCc/9UkMZYcGMKplaZygamJtbVmbhnSj7z/3XRkCfvInPoNOMIzVO8t4+P4TGBkdFlNBgixGQUW72cPffu0f8M6V63j48cdw585NHNm/gPuPHZInFu+d4XB2iDGr5cJndsxFx5KQr0euLQMuFy9nvm1k2xqVho8HFPRYErLUpaElrVk42S4Bk4BfDgYD2p+GSCj2YRKe/Hd2cNOZIZXhXAuEbhhs+T3GWjFoYZDdOtI1yfxkMjTZuKOYjeAqGlhG0GgbE4JDHbwnb1y9hDu7287t2Bxx+Ww5lGDaCjGcf/MCiqWimo6Sqqy30Cg3sXZrA7VCGUtTs8qkb29vIpZIqPFIGCmdSSMVI60pjiP7j+LWzVu4du0K5veNIzWRRgcR3Ly2jq31bTWJpifH8Nmf/Az+8E//GyLTWVRqZQxHEzh4/D5sE2rYKei9+frUo6Wbx+WLV7G7VYCv60NkKI60P4SF0VE8fOI4Mmni8TaB1uqYNCYrA4+yly8WsLKyhka3hamJGbx1/h1Mj09If2Hv3IwCx2ZuC2sb21jYuxeze+cwPjOqw8qs0skgNPjnXgqYDux7ZE85PWaJEVRSs0HmCyX0d/mdnLQpEkk6W3SFQ2ugxyl3sTkYikb0zFiRWLP4rhOL9WmMQaR44JIvDy8WtdOtSdNcMQt26suW5CVYB++DTey10aSYEhMxBlw2WWWEanKKZBsEegH9Nw/dUDyAWys3UKjsSqBG12UKORIPz8SzmB6dEvzAeMSD6PNfeg+nhlOPPikYgYuNm0oz8g4ao90wLUFYwsaHmEXEFWxTVN/3U1SZM8F2GpE/GqGwCJEqYiL8cIVdBejR7DD27plDhtJ2vrtTaHZCGtfWayB5o5l3u9BWQmieXnq4NoLLBy8seMCr5WvwYHfTYu7k9QKv13E3weyAmhwkjT9/7nXc3t5WgNm/Zx775+Zw9syreOmFlwf6lDYt01Pg8bqxjz/xOH72Zz6rjO7E/Sfw5pvncevWTaOKkCajTNqHr//d1/EiYQpapnACi49SWq7GIb3//vtF/2LGZxCCE2LudDT6uLGxpnLr9bOv4erlS9i7bxE//bOfxVaxpBHjw/v3qYogaipnA9HsSCiPoFKr40///KsIJ9Jottoo7eYwPTaME/cdwvQMRc+dnc5AQcnExMkfZkbPzy34SPQSayiak7E5FcvmJhwRpm2YPFDI582ZllY20jfoqPRKJm1ayjJfCwieihOnxmKJpBFO/CZpyC9mnrxHVlLedQQwrq9lJQy2FI+RA66YKJYBcdCDOCyfwfLGBr750gtY3s0pMdi7d1F4sZHYOXxCrQqWmRCUxsyUPQwaL67fXEN+NY+J4THMT05jt1xCI+zTtBnxU35NTAwj7G+juFlENjmM+08+gOdffhH+SAOL9x1E2xdEbrOIGxdvqhHGRtFPffzH9L5nb1/Rs9td38KJB09hdGYaV965qGd+/wMn0W43FGzzuQI2bq9jZ3NHIteE7uLBAGbo9JBKYSKbQdgfRK1QNbF1DsxokCOI3WJB1jsPPf4w/P0gnv/OC8qeo8EgxkeG1Dxl9nlrZQOrm5v40A9/EPsP7UW7TzEi0wwwHq37oypSUwTzIDv+I5+buNIMtq0WwqRVhVLCjvn9Gj/u1xGPBZR5m/oV1be6qpZDsQgS6aSSGsKJXpLl8e+lHNhxtFOR4x1rSYHXDV1RLF9+iNaA5qh1sdbQSDTvQ4iVQbupKkAsGcYSUQLNskmNrkBICmveOHA6m8TGzhq281vokzfnNef9TNzIfAphYWpe8A9ZDJxG+9Vf++V3N8juO/5QnzxCWvVmhjODkVzyBrMjGQHpyph8femZcppmanwCqQyl3yJGYncjk1FuAPLrEjGzqu71lb6vrayiU67h8N59WBAPMWITIixPPBLPPV1mr1Fik0GG9ymrda4N3giwMQtsE8oRwvmReSfc4NTlz5MmovFeo6zwPdY2tvD8a69iu5DHyFAG73/iKRR38/jWt74j4jm1bdncYaCVIEe/b4pPCgQhfOxjP4annnpattaZbBZXrl7B5ua6KXzJV6slsvpf/dVXcfnKZb0G6T+BAOUFE7p/H/nRj+DosWM6EYVRW02MerUmCKHdbiGf38GZM2c0TfTsU+/DRz/+MTSYaXCsNmGqUITU+JwcvcMwrgB1VLfwze88j1RmBNeuXkW/3cAHn30CS4tzg1Fog2FsbfDe8PV4OEiO0mFmxpFm+WTBVuwTNjOcdCafDQMwg57M+pw7soKqz49slpNXFSOUu8rmXoF58gXJyODGZPOMmrP8M+8Bnx2nr6Sp4ObxmRzYMzG79QH3lhWPptlCyqxypRK+/fJL2CjuIpHNSHxGcBZtebiuez1sbG9LfGZ0dBz13TIa5ZoCw8ryCraW1zGWGlMQHhkeRqFWQTBFqlpNamAUuZmZzmIsk0BxfRfNchuHDh/F9eVbCERbWDx2BKv5HOrFJtZubAgmoL5Fv1bBR37oh/Dym6+j2m5qmm52YU6NmnqpguP3n0CKTZ5eV3xcChdVChWs3V5Bv2XJCTUxFK9aTSmAUcBcJTgtjSIhGZCSQ85nceqB+zE/M4VKoYbzr72NlRvLGE1nJGfYajWQHR/DbqmKdy5e1IH+gQ8/C1/Eh3CMFa75jxlv2bJGD3rx8Fo+CwZb41hT3KaFoD+KWCTrGpU+dFst7Fy5gH1LM4hlM+hQTJ+vSwzcDymtRRhwk9wb1NZ2Oi1eMKVDAoMz/+ysb3gfjCXhMl5HP5RHXq2GYqmEQrWOni8k3JtJDZ0hPIdcNu+8xI5VGnsWXNfc38KOmThEQ8gVtkXZ8yiS0lxxFTmpsclwAgnqKFDhoefDl/+79wi2Tz37wT47lyRVM2AwU/BOlXqjKjV9YRsSUPGJiJ5b30RmJKMOLGGAaIrlXALpuFE3ELJA2+r0lHWU8gW0ilUEOz3cd2Aex48dkwUJoQc+NBdSHSfWMlNLlFwG5E2vOf0F3WA3oml9MfvgFjCcIIWjeHk4jxpiA0UtQhl9XLhyDd996fv6+4MLC5ibnMWt5WWcfe11YWRUluKi4eJhYDAbaSBFc7x+X8pPn/rkp3DqgVPK/jlSSkghT/8lp5xFSTY2rf7gD/5Abro8dUn/ImZ48OABfOYnP6PAUi7ag5S2LbPaQkEYMbHON944h6vXr8v87xe/+K9w8OD+gaEdJQ+5QNhc9PAtNQBV3vXV5KHy1OXrt6V4tb2xhkdOHcd9x444/QpP68DSFm8805PS84KrDsBBw9Jod8ahdbHTsQmYuZvQhGtq2Lz1wE9MlZN+yJWCg2ETyzK95iUhDbn2uhJWVto9QhmmJsU/2wFsGZaX5fD6e8EAyIsJBCI4d/kyzt+6htToqIJlINg3mKJOlTEKzQSQ55gss+9YCrcuXkMyFBeXeju/ozHiVDiB7EgayXQKVO+lSSBhBZLZOwHg/pMHkY2H0czX0av3sbNbQqPXweTiMDKT01jNbwKtPjZubKATioBq3/mVZUwOZzA5M4ObqyvohwLIjGRF5GdQ2rd/n66PmDSph/zcbAgVdndR3aqKysVbncoOKctnE5C6usT0aYETjYYxNER4wa+mYTQUxGMnTqK0U8WlN6/i5qWbyMRTkpmUNkE4IE1XGlSGQz488cyj2Ht0H0KJqD1gV0HKlsib/nS6Irz/XhbpBVvqIfBc9fsT0qXwBfqItLu4+NW/weRoGnsfexCxsWHQTpTcZVbGvpBfGL6Zi1LdzVE2JcfquUg4/ZN7nLi9rNb67cZ+YqJAjjthv91yHb5QXPgtBebNxNSSr2g8qljCJhljlufbx6BeKhfQ7XcQS0TVUBVVlPKPmhJjM58QlcUwyhdwOIJURPY8fvM3f/Pdme3PfeHn+xcuXFTJRl4kFzhHSKkfyuxKQYqbNh5FIBJGLBIV1si9xhOOwSTIZoK8nMKawGAQNQ0CkrU5V98GkRBfq4NWuYSZ8XGcuu+oSiEjn9soJU8Rj+c50MHlqKA3rOCyJfmgDcRxrAtruJ4FaZ50niIRgzA3MMt6L0sT1tsD3njrHZz5wRmMjmQwOpTG6PAoSpU6vv3d51AolmxKSGpUFrwkOtyybqwWd6+njO1HPvxhnH74tBpJ9PagEAobQCSql6olDGXSeOPNGBx3cAAAIABJREFUN3Dm1VfFXmAPY8/cHjzy8GmcOHECoUAYJXIKW/b65KnaJF9HQjh8PsVSAYcOH8CXvvQllcLGPfZgBzay6JxBbNXKaRvN9clKh/oAb759Aa+ffwubW5s4sDiPxx99SKwIG9tlYW+DB9695gGoZqUTIDJlfmMn2OCeTe1IioY4ezCgRqJha9a59ioQrgapdTFQEWZxxoB8Z41VWmFm2r6O9sXnxz8PDw9bAG63RcTXeLQqHLsGKTtJ8c3wfGZ6Shb6AZy7dBXnrl2ViPjEzJRoVuQtU4Ble2tLBx5fqFZiM6qN9dUtVPNFhHxBWbX0A37Z43SbLWRnMhgZHZMmKy+YMFlua1uGjSfu24tUOIJOsQFfx4fXzr2BJvo49dgpJMaGsbq1iZg/gtuXb6LE4YV4DIWdPBqFHZw6fhK36b4Q8SPNbI+MjW4XabpYVCoYHhkVHMIgxMNGyUUdWL51Gzeu30B6OItoKolUNoMsxex7LUF/uzs5Ta9RQEeKdr0OHj1+P6rFJq68dRW3b64gxv53tYGddlVUN46tciCBWO7BQ4t48LEHMDQ7qmfJ564ynrWypbVuLbhBjWpFQT0UIpeZ2XJXIkm9XgAB6slGQvA1qrj+f/8Zgu0axu87iKWnHkEgkRDkFKbwdshKejXMpCRmJqGK9RqacApfmgBUautMAMxIVkwBZuG0u2k2RMlktp0r1hGKZVSFsS/Aepo4v1FeYyYzSjEaNsepweFU8Mo1HsLOEdjasHoO1BpRnHJTmfoXJRAm5kCq2r/77a+8O9j+6Cc+0ed4Gelc1F3V5E8sqqDLU52blxlumBNIISovhRCPxnUS8bUZFPj9rAOaFP9gCRcwaTXXqZLiUDxIXGMGUcrF1WqYGBrCwp5ZZVJqkOlBet1xR2SXqs+9Wa7lrfbg73U2YEC2TWaTa+ZUq2JDYsTmX2YjftaUof/Q2XPnVfqPj43gyIF9GBubwLk33sLXvv4NNbVMncsFWdmwuOzWjTOzTOOi41z/Iw8/jEcfe0yAepR0kXJZSvFrWyuIJgNod+vY2N5ALr+tB5hOp1VFJKlU5YvA1wkjGohjN1d0GSpw6cLbuPAOA20JPn8fP/1Tn8HDp08PsjgvezSra9N5FSbq1PNZMhGHN1yyhpdeeRWvnn0Ns1MTePaZ94knLU1Qn1nSmL67LWQ6dlgINGyMhyp50F4qK1JOkDoDQKVel/5BvdqQdN/05LhEW3iA87rsmkwTWZvmHn0LHtJSX6NcoSAMK+s8k8eR0RE9B+oBs2niCR5RkKXO6ShX0opmqGfc02Y4f/0mvvPaGwimkkiPZgwzZqYYjiK3taXm2PjUmLzSWtUGbl+5jXqVk1UVDbXE5GlGpgX1fsOYPTQnTjHxbPJti0VivNTbDeOpJ0+T3IlaroDxzCheOXsW3NJPfeiDyJXyypw5D5xb20axWkWffFmKC5WKeOi+k+KFXlm7g7SyVLJVwsLhRZMLhcUTZpbHe0xaVxQRje5evnBJ6zQzPoZIOqEmaybNZ+rT/eMj7LVagsiGkwk8ePQIquUWlq+uYHNrB8FCDc18CderO/C1e2JY9Il3x6IYGxvCwUN7cfCR40zbbH86lT4lSI5XbVKMlFbcFeMgEqZ4ESG0Hpp1Njg5yk2XWj8a5RxW/ujPEavX4I+EsOf9j2PygePoO0YAD4cofdeIu4eCwlN1YDOvEJfbqek5yJGMEx3+UqYzyU6S/Hk9ZA5QNY76E2vbRfiDhEN5T32qWClhSfolWUZckIQNSEXkTWNjsNqoodGuKTCzKdyjYJPT1ZYlmABs19P2nK74u/r1ffzub/+HdwfbJ5/9QJ/4l/AnPljOY0cjpsIUM7kwRjISo/3hgE4QZghkGLCrzjFWRviFxXlJwq2srID9S9J4+G7lak2cv1I+L0xpNpPBxPAosokElhbmMZRNu3FXZidONMRROAYeZ67LaEItztrYO23F2zSs0px9rUFkoibUPXCf2RHmuZH5i1gqA892bhunTp7E/J5pnex//pdfxZmzryurYJAgIK8GGelcbZv397BNKoPJrYHW2vE49u3di2eefRZDDMIMRIEuXn3zDFr9CmJxEqiJUbWpLKFTVRYgKqFCSIaHUN/pYyQ1roDy6tkzuHbtBmplCo30MTc3iy984V8K6x3AK07xShQtTsMEAuLHMoB63BR+fGZnbBDcWl7Bc9/7vhbPh97/rCT/uIBkM69M1ME2nkkkA6Pjalome1fpiSd8qd7AyhadmavIDo9iazOHy29fQHYohcdOP4T5PXPm9wXjzVYqpbs6Ed4Emt/GdWWcqaBr2S83LnWD2fTjTL0JHtxVhh/JZiWdSCNET15TDybgk9XJH/zNX6NFUe5oDMkhEuiDGIkmcf3yJWSHRySuQlU7GnpSwKVYKKNVbqFPA01/QGVhJBRBvrSLmcU9KqkZSG7cuCXVNpa5o8NZVRwPP3A/ips51PNFHD1wSOtqcnEOUwtzKmNpOslL50DQlRs3JA7OQ2dnZRUnDhxWVvf82TMIxSMYnRgTQT8VN2Ef0pT4yRmAbSy2g9zKFiYyI9pHL7/yiji7o5PjWN/axL4D+1Vlclych2Qpv4tybgfPPPE4nnnsYRR2KmJXEHOuL2+htVvGjdIOfMoIjZoZCQUxNjmCVDyM408+iOgI6XOGlWo9uApTEI8TUNol7FUu6h4Rti8Uquh1WRnw3pNz7UfhznWs//nfItZrCvIIpDN46Cc/juieaaIsCEZIFeRElzkKh4O0tXEohth/ffWEwmxy00CW64qSpRy95liw1qofrSD3WQvtShM7uSI2d0vSrqVFkTUeWO1Sxc3gCg8y475iP4m6FLVWHW1x583bj8FWIkGOtWNaIx7M6dFSrajjYfe7/8O/f3ewPXX6fX01rAJ+jSPyzfkrmYyL90ZIgNBAMBZWU4zBgnQZlnfc+DEKL5Cz5vNhYnJci2N5c1MbZygzrA/IEoVeT/RULyyvolGqIh1L4InHHsWxY0eERRJ4150Vo8IGKWz81pSwzJHWzbtb3ekaZw6yYBAdCMOYeaTBCtalZFZ2r77u9vY2XnzljCQTjxw+pKkfliD/x//5B7h287aaNMShmKHLgtkJXHv2NnytSDSERIz80LjuHbvyHJt85PQjOHTsMAr1Iq6tXkbHV1NFQAdcDROQQMIDzFl9p1Ix0UeC9TR214o4e/YM1rfWZKUSZGYQCeF9Tz2J9z/7tCtmHCXGYahyMHBOGTogPDqOUzHiYcpMp9Zo4dwbb6j594FnnzZ7FipleZbrSiGMakW+pQScnTi60l5Wo74ectUiNgt5Ze6i+ETiytbu3F4VxY/6zP1OC6dOnsC+vfsUJLgwiWWbGI7hvTwkue54j7nJeB/Z7NKkmedC7MwqB1xb9+CptGQUu4YwWGXMXDehEN6+eQffOPcqfLEEJrKjCEZI4wlh68otVRXHTpxErVHHzvo6its5eY5F4glkIylU2k0dxKF+QAGo1mvi1OMPqQ9x/foN6Q4MDaUxlE7i8L598oWjffnW8gqiHeDY4SO4dOUyJhbm0A+HxNms9Tlq3VYj6OKVy9La2Du/gDxHvYtVjcdXyOFED9mJcQTTUSzM7hF8xWtj34RVlByLOUzR9yEViuLQwl4dCJvbW9jZ3dXa2mHG3e9ht1wUJJWMxjAzOoF6qYRnnnoMGys5rC9vIp1MY+vCDbk9rNXL4vMyIwwEQtoLM/NT2Flbw8GHjmL6yKI3ZWNULTeIoOOPkFWvJyy5VC7C7yONCsgXqvrsPEhJrYqGQ9g49xpK330eYVAutIFAy4f9738SMx9+Cn2yWrp++CNBBKJscJoGswT4Vb1YVstJM14jK2kxIVpdgHKlTsmO/13rNoFWB7nNXdTaflQpal6uKihzXYtfTY8xJkp+n+mFuEo5HAvp/tH3r9NrOYEoZrz04jNZAi9h8xg4/F2wp+6ONfW+8l6Z7SOPfqDfahu/keC3yQ50xTUkBssfpzXL0GgGado0xyMol0jN8WE4mxUWx6DGDcKTYYQz2u0G1mnl0mwjFidrgem7dUX7HCXcyqFdqWszP/PU+zA5Oa7smSU7NzubH64p73Q1nX6CCzWmtWlTbca75b0wNoLHYOgRW/IUv5woidwSJK8IUUI2NjcwPjmpUoIfm9M1/9t/+a/Y3N6R/B+ZCJ6+KCds+FDMK8xZbdOGvN1SVkucjHgg7yGJ5+OT4zh66iimFyaAQFd+8zKLkxUJMaW6YcLNprDDaCCB1Ut5rF5dR6mQQ6ff0gQOM4VIOIDPf/5zqh74/fdCKHzwEnxx9Dg2UgwHN3qWDirn8cUgevPWbbz08hkJkB89esCkFzUVRpk6TzbRlLwY8Jh5S2YzEMBWoYBzb7+FrV3DKln9cGggxWGEdhvn3zgvrvKBxUWcvO8IpibHkUlnxGLhGuE993RSud64dsiVpXIWByass9w1GU/vtL1bqQ2ocfpZ3hcJudfFXSUU1vMbzeu7P/gBMJpFPJVGnxhd36RB16/cwJGTxxBJJFEulpFbW4O/20EkFtPfcWih5WPwAFZvrmA3t4PpxT3Izo6qecIvXivvJ8dxp8ZGUS0VlRXn1jYwNZTB/sVFOUREMmnUu11MzM6hWKuoRB1OJEUXIxd59fYdVTTl9S2MpIfwvmee0gjxna0NhLMp7JmdNTZMu63x64W5OZXiXGMcCkkFItg3swcz45N2eLkKjuuPXXc66BIK5ESopj1pjunz49bVOygXqxoqqK9siX2x3awaBCSKXUAiNsFYAHG/H+nRIRx4/LgOMu7hMPFK8l3l4qxoq/VIiUGyTajKVa11UK+3RZ8aNFB7bVTOnUfnrXcQ6jXkNMF0ts9Juw8+ibkHTiJCx4kQRcYjBiOIB2tEQS+5Ih4q7jWDrc5sgw45EVe4eQdrb1xEtVCAr+fHtt+HsVOn0Oz7rf9EzJuVcdCSOWa23Cu8z9rTwmupvNZAs2MNMTM56KhiovIdcWRdi+QFXL/A4dkMthLZ6vffO7P9lS/+Un9tfR05djn5pg4j5bNjCUdYgfza6dkpZLmA6VxKPq5ERDwJO8MvNGlEDqS/pzE6dt8rxbK67wT/SSVLhKPo1ptoVqrCYSiqfPTIUZUNEtN2mZURmlkOeEpQdyfIBiLkyn6NgeBxdT2xknstd7zqUxKNbmDAFMLstLT3grRg/98//2sUS2VN1aij6jRyCa5LH8Bh0aQNCTt2ug7EuZiBeA0e+oCNzwwjPZrC2MS4cK9YilNVQS0MqiDxUPJ8vxrlNjav59HYbeskZ5bMcVSWrI8//ih+/BMfU4kj3MxRp1Q1s7S5d0DBNRPVw3Ir1OMi8++YHX37uy8omP7QP3tWWTPvg1wUfOzsk7tM/qyZ/7G7ikAQ67kcvvXqq9jO5zA1OiotVQ68cFyXgWhncwvbG5uYHBnH6QfuVwnIioUCMDq0xNENiI7DBcuFm0hQiYqSjH6wDLXD0fO6MyBM6+ke1wd+j5gnfutae80Nit1cuXkb337++6gH/cjumZFsXqdW13RdtVxFo1jB4v5FQRJ3btxSNsd/m5iaEi+XTVNmnYQvrl66Zlqz8zOIDEUtOFEnQRVPE7OTk9gzNakZ/Y2NHAqbWzi+/4AqHY5Rt4MBpMZG4I/ElClRVjDmC+DatWvCBNlEpaRpou/DwcUlPProI7rfL772A6xXCpiYnlJmy/tD/eSZySnJndbrVewUduFvtLB/Zg77FxatihNTh0ItlqVxYIfPm5Q5Qjgc7igUq3j95dcxlB2Vh5l/p4pKvoBih4ddXRoCJo4dRLlbx5G5BQ13xPeMIDM5Cn/E+LFU1KPDCfHdvqa12tjd3dVrdLs+lCt0Z/a8wKxS7XWbKDz3CnD7JoLtunzUJHtK+MAXwMj+JYzuW8TQ8AgSY2OIjGYRGh2GP0nnDnNWltmo6nSjORKW61WbyK+uI3flBm69/Dq2b68aHMKhiROHsPDM06g1mqjVK2ZfzhgTIkQUNn87ZsKMe5xipMSjjyL77NU07fuVAJoUgFm6m4KgjdYbJ15xgOuS/3Oa3F/57f/4bhjhO3/1p30ujlvLa1jdzCGXp40IZ4vbKFUraobxZpH+sLh/ATMzk+Z+KQERk1RjcKLSPEtBLlrq3jIjrBYrWLtxC+X8rmxIIgnK3EXlUBoJUgu2re7nvr37MTc7j4Amm7ymmIULExSx//bEq21O2tFC3OkzwPPUpXe26V567E4hD2exJpDhLZ4ACt/oW9/6Np77/itS0W+2aAJoEALf3wu2FuysW6pmjcoP03FgecXgk80OwRfqYGw2C3/cj3AsLgI7hUQZWJjRMNASI+XDFcWl40Nps4LKdl1dXCbmFCem8v8XPv9zOHHyuHMGVhvWDRFYY8wWs82TqzPvfW47RwZZj53IwOtvvCNvtU9/6mMYGc4YMVtiMy3h0qwQzP+KhpUxrGxv4/yFi7i1taVsaWZyHJNjw4KQWL5vU2yn2cLEyBgmR8flJSVNY3lImcWK6FqaUOuo4cN7T3hD9LFeH6UKx11jyvg1/dSzg46fh99HvrcddiZaRK1X9g80wBBLSI/2T7/6N3jt7bcxvDSHVCarhmun1VQJu7W5JQ+s0aEYwl2/DBpZ2UzNTmFqZkqC17dy2wj2/SgXSlhZXsfE7LQSjEQ6hlgohI2tbVSp58sKLjOE+ekprK+uoF5rItTt4dnHHsfG6hreungR2ZkZLB48iBItvcn97XZVzV24fEHNrOxQBsu3byPc7uHJ06dx3+HD6LU7WN3extkr78BPsaKAuRpzCiqbTiOTTul+7Faq6JTL2Ds1i6VZ8qXtHjJ4sCIT7OWcm2Xm2ab9eA8by5s4+9JZLCztQ5QMoO0SOhTdcTZDu5WKY6AAu+0qjs0vChZqRHqYObiI+LBpZDC7ZXLDcEk6GnFkupLwUG01eiiWmgzzA8aI1menid2//x6C25vwNatSsOM+ZegKsIPPngOnDikFkIwjNT2BFMf+J8cQyw4jEKNjQliNNWaZ3Ef9egO5S9dx59zbKK1tosURZy55XxCBeALxxx/A1AMPoESVsHpeBwQZVYIU/SHBVlT/YsOME2xyFg+SOkaNCltrHMphkGePQtxypxfiiVl5cgCWAMkzQp/7K7/zP7472L7w13/Wl/hyp4t6q62GVrlSF8Z3c3lNxoe1elOgMi01JifGsLS0gEwmbiZ+jSa2czvYdtgXs43piVE9eNmAhILyemKpzQ4gbxTLU1IyON5J4QpSlj74wQ/p+4yKNIgSihYi/N8jBO0Jm0jSb1A+OTqYgxruTp9YvBlMpDlqmEN9VQbxi1nNH/7xn+DCpavq3LNct3FE0qisEWCKP8buV8nrIAW7BDsY+CuRjCGdSeLIiUNIZGOIZeJY31xT+Wf4PJkbHBggA4Mbo42IP4QYkthZK2Hl5haq5aYy3KeefAw/+89/UgGcnXFrApLaZB1iM1CkmpdR7CzOGi3MO1A0geOpZ/n6yO0U8Fdf/RqeeeYp7N2/oAXCg07BjRQsp5TFsmozn8f3XzmDdq+HUq2qQYOjRw8ry97N76BWLEklbn52D0ayI6hVyo72ZQeeWRxZJis6l/oBKR0SniOzusfNhpqNaqaWivozqwZ+NlZYZG8w+HAsl9lxLEkVr5AExrl+tnZ28Yd//pe4s7mN8b17hBMSe2WwYQVFuhf1R2cSIRzYd1BNsVvLd+S4wesg7HV1c10uBlTb4nscOnIQ6UxKHencZh61SlGuDY1OSxDG9Ng4bl2+jFKhgkNLS3j6sSfw8ksv4/LN63jw8ceQHh5WJkyoplYsolGt4txbb2JoYgwzc3uwcucO2rtFfODRJ3D4wEG9Jzc8ve9ePv+GNVmdbdDk+BhKuR1R+XZqDfibbRyaX8TcxKQGAmi9relDVZZO84FaJuxjdLsS7750/gLW1jdxYP9BoNpEe7uESCCMCg839LFd2EWIFCgJ4nQwOz6unk3N18Hk0gzG5ydF8PfWE6sJYtF8BnpmDQauHhp1qnPxyO2hq/3cF+2r+rXn4CvtoNuuOwy7J8lWz1pLzBfXaxFjhUExEkY0QZ+wCPyRCAKCzMzRpd1oqQFIzWkLdtYgpcljJD2M1AdOIzE3hZ3chrzO+uEg4kNMLsJAj0mPDWxIZ5eQKecD+mb/xN4U9xuhTRndBo015Y2qqykrPzLjqTPQMgGWh42/j3//O//Tu4PtN//bH/dFfxAIepdmRYyy3qxhd7eMldUt3LmzJssQzhuz9J9fGBPEQI8tCzWGVxB05pQVKUekxYTDRli2QQkLbNyEPE1oeXz58hUF6h/+4R/G+OiYo2953Et3Ax0T030qvYYm14gxO2NJL5sTF9BzBLXvHJTTg0Dk1dgMmsQI4UOxUsf/+l/+L6xtbGjRs5SUx70ChkEY3rgwsSSPCmOjhIPQbaq5PLEDAYyMD+OBR0+h1q8iX8oJr2VwDEWCNkk1yLyp+dNHJVfH5h1K61Gg24+R7BB++jOfwgff/4yjwBlcosz2HvsfCe1w4qtlk1Qa7nDNwbuHiktwydbodPG3X/sWRkZH8dTTTzjOJLMR8nXpYEv6FcvEAF57+x2cv3hBE4bEGukuQWhgdX1dk0ssgQ/OLSAZY+bZQoVNHC0zqx54mBGX5UFAkSNeGylUtAgiTfBeN2UenDSe5EAHx4X17Hwm18hDnOvLTCJ7SCTTWgMmeBPBq2+8ia/+/T8gTK74aAaNFjPkJmKRCMo7efi7PcxOTeH0wX0IRKL4/ksvIZZKYG5uj8aaydTI1xuIhqKCQ6YmJ3D69AMq+VfW1nD2lbN4/9NPanw2Xy7KwDCTSOHC6+ckq/gTP/5JTI2O4x+++U0E4jEcu/84SuRKU1S92ZQUIP3CLl65gv1HDmN4cgK3rl5Bt1DGYycfwIH9B1BvNoyP3O3h2y+8gI2dbTRIL4tFMDU+jhb1dNstlGmrBD+mh0clxE2QudltysadU4VcuzVS5RxTgJUYE5zdzR3pxh49fATNnTLCbR+S0YTKaGZ7m7t5BGJRyTOSC0/qmBS0/H2kx4ewdGyfOfGq2qQWg4nFsMfDzLZR66JQaqDfswkslvqUOPRx7LtRRPXrz6NbyaPXbsLHn7WQI1iJhTIbkja/b8mWlo/H2ed6ZH/BQrdTKKDVk3NFVAJEH0UfuoEQ4iMTCD9+H3rpiLSDVZFSeyFFR4wg+h2/Dl/uIzbCaWBLVgiZCDa40RVebjCm7TvGNIs9BnF6UKdBBx6IbZrV7xlsP/9TP9H/2Mc+iqEkldPvmc1XpGagsRdnicDNRlyGGcbwcMrZTlvgkXqPJx7juts8Naz7bJiSMi67jYMMrFAq4wev/gCHDh3EvqUlFySMiuC93t3Gl4HyNiViY59m0WIjpOoKunJ68Hca7btroOj9vKBeHhFSJQOu317GH/4/f6quronPdGxqjGRp3QOjgHFQg5teTAUnA6eLcnQ1QRRaCsQW+kiPpeDjWRY0QJ4HG0tiqY45HJjambnNAio7VaBtQwZ+fw8njx/FFz73c9gzPTXQbJWRJqED52pro80GK8iNlv9z44z2CZ2uKzNxd/d5rc9//1V91s/8xCfk0NHzdRGMRGVmR93ebofKWX089/LLKLeaEqrm5uN942HEwJBNpXH6xEnE+rxen+ABsjiouqUBFQbWOHmXvQElTclHMIQUdVwjxMgsAQhQtb9KVTE65zYFJbCU42uQaC4YyTmgGu+3pyCcGR6RPuvffuObOPv2BSRHRxEZHpI+R5Dca66HRg0HFhZx4uhRZGMRXLh+HecvX8Lc4oLET9jx39jOyWWV+sPbaxs4/fBDclMgMf7Mq2dlOfO+Jx7VyDShhBon0BotXL94CdPjM/ipT31aOPC3n/supuZmsXhgnw61OkVyajXkczlUy2Xd81EGsnAIu5tb8rjbP78gMSE+HzayKEx+e21V2aJlrNAgDRci8X6Ww8SAk+S7DwZP7h5ug8GTQbVlwY80QrKFyEQItPuYyYxhdHgMxWJJegAcaaYyCvV0jx06jN2tLeS2t5DMpBHPxLH/vn1IZClXyb4DA61pZpiDB0V9CHkwu+WUpE0AMlY26xWE6OP13MuUIENXsqUd0bhCDn9l9i/NXHF5naiMC6nap4Q9xOQxHWFWYNYm90whDT+VcUEwgvjMHKKPHUMzRMW/pioEHwcnOLlK+66ewU+tZkcHO8eSGXDJFDLNFboyGBzjjZ9rqMellh7bSRK0ikEWBwXv+oHf/e33gBE+/qM/2p+ZGMMz73scYyMZ0ZEMEzR5M94U0Yk1gtk3KobewKaJzO3A6BTeF08gYYceD80BykaVMM1Xbxafqblk2ejo6tT87wUR7PuMQeAFEvNc8EDquzYpngGdN/Rw73ipAo8LsDa2a6W46E3+AL7/0sv4u298S6pP7GwPgq1rpCmT1gaPqHHBYDvITD0u7907YMMVfO7RIJKjcbRIc3f+XBSuYOCOBCNy6Ow0u+I/tuttNTJ43clkFB/7sQ/jEx//qKhBNjBj2gncOAZbiBBjQwI6gEzwm1/U51Tgp3CPOwjEBGAzDX2cPfu2DA+JBzProS/T8voWytUmjh45hHjUpBOfe/EldOmW22kLt6e2QCGXVwB55MGHkSDW1TAuKCeYOEhBOx4jExhZ3BtW4Ziz9Ecpj5ii+2tSlBpyJAmDcKKt322LKkg7IE75ePi6l6EbjGJuDUOcVgwEcfXaTfzF3/x/2KnVkRodU6+BHemFqSmMpZN44uGHMEo+txM9YdZYbDUwPj2J9FAaFy9clO9UamQEVy9d1mDGQ6fulzvtq6/+QIF9fHQEx48dQYXro91GPl+Qe8nu9hYOHjyE6Ykp4bVXr19DYigtLq2cgFsdHYKkS7LZwmSFqnk8MImlMlgOUUibNuq8z3UbyyX7ryDsAAAgAElEQVRhnwuI646fWT0CjWHzkO4q+JINoqavN2Rwz6SXpp3EKbeqUuJC1aYob2yoBrs+ZJNpLOxZwG6hCH/Hj916Bb0Qr6uNmfEp0eJWlu9IHGZiZgyze2cwOj0KX4hKpKQuGu+eiQOrllqti0qZk1mkSPkFC3GdauwfbXTOX0Lj7ctoF4po9euCPKTeF3TQoYKVc+ewERjXcvDWujET6MbA4QQpo/Q9pT8ToiI+HgjFEdu/D1MfegLtIMTZLlfL6IUCUiukdxj1C3hfJWxDpcNYWMlRx4Vw7iXucyUoShzMZdh8Fo0N4TGgvDjAAG3633787nthtj//+S/0mcGOZtJ44ORxjA5TnMJQUyqT29yG7WGR5/2kerEbaRJoJiZiD9Z7wN4gmAEwNsrGQKPoT9kanl5KxW2aS5dHwNt7o4FQsNtiJOk7KpBJAprMn6X0burMBSNlmCqlCMB7ykD3BiUjbrtaV/khs6s/+4uv4sxr50RPohiK12TgDfeCNx80szGehAacu5PVBTgXfZ2diyM9h30Yns6iH6RWBIOhz0RVmA32A+h3KDrTQLVEdgavnZvDh4W5afzyL/4ClhbmVMa4wlz3kAHN6F3mHsv7bjQ1qsvbvfKMKMnc4Ow5nxGDBjMDfraLF6/jpRdfxOc/97PSeuAtvnFrGd99+Qz2HVgSCZ6l6OtvvYVau41ipYSZPdOI0GmiH8DC9LTDy4mZ2sHCbFXNEofb2gAfSztKYdKbiZBSWJQeTvOI4iPHZINpmhR05qHRJu0tOBCH9qg+nh0SqyiyJPg6xUoF33/hRXzv+RfR7AEhToq1OoiFw3joxHEcXFpEIhqS2AoxONIRX3jlDHqBgHy5GLgozk1HVX84JNFuVhxsHPKzMItvtqh1GpDwCw9ZZnXarDzUKAXp62MokVTw4UQXKWiUYBSljht2EAR76nFwwlL7i+psIcvyiWXzL/l+HNumrbfiTsdgMH5mWtFrH/VMVY33z/N28w4303u1ySobWDHpTMITjVrTxIXYg2hx2qqH8bFJiUu1Ky2UGg05DXNUmayDiD+I3Pamrm1uYRqJbBwjM6MI09+LmSIrPsfIocljvUH807TtFAsEGcXQ83eRDgDJWhWVd65j9/oNNHKb6BPvlVUUASyfeYrx9TxbK7IPHOXOxskdhAZiqxZsmdjxk5ILwC/iruFQAoH7DmHq6dPKaAkjlJsVNBh3iLvqvtra5GhxIBRAMMzM2SmBcWCCg0wOlzXzAJN0HQRa1yzjGhdsKXsKOzz4v6/87ntgtj/1s/+8z1OSaTxP/1PHjmA8k5F5XM/J6VlQt5PAxi51Kx0055BpR4HwBgkkT+YFCV20U+9y9jG6Me7irezRlL3RsZz5oOfoYBikRXzPhE7d0Hs68N7rCcQGxwXduO49zq5eB9Gz1PYy5Wqtgf/6R3+Cy1euaSJOwdbpZnomkjYYQbK1yf4ZBewff1ljygKjog8/SaCPxHAc4XTEnYzcpBJaRKva0tQcOYD8xb/jAuVQyT/7wNP4/Gd/RgvRHXfugRupWiXN4DCxYDsQZPEadlqEPWW2bABWG03k8rvYpXTjZh7Xb17Hk4+fxv6lJWSH0rh+/TaeO/u6cKsf+eAHkIiEce3GLWzkcmh12xgfH5Xd99HFvWjX6rouacZKoo6yjkE1VgnDiOfr1Ld4IDJw8/4QQjFyuMnaaeiEmGOjLnUzo/7x89mBSf6m2AfOHUDizFrQflEVt3I5XLl6Dbu7RbpTi6cpehLlPoNGhWKWLDiCHE6W70UOeDSF94a1jnqqZKzRyLKSKv0h8cOZhTMQ67PGbISWykmio3Gdkb7HicloTO9Zpn5Dv6+sk0uhxQfsvhgEZXLp8D4+FHKhmeVrUID3SVNOjkfKwKMGjR1o3noPkdlB6hOrSa/i87RCtG5tJFrjpXLfCMnuSPq8tI93kBgzeGb7tFqPh2IA6XipjCq73W0245I2YNLtYnZ2Utzb4T1jSGZThqV2vESMU39dNOkQ3iYfl6W+VZ+xMJtafoyEAojEA4i2+qiub6B06Qqam3n08iVaeCiBYlPOs8QxkSonOuNNxrqMlpkBW3Dm/GcYrjBTxihqMEdTCJ0+jvTJwxpx7nDIIeRHlaJSmoKzSS/PzonU1kCQwdtolVY9idGrPdds1aWC5ymoeawE/s5hKzUJ2QQOhEywHT38zu+8xwTZz//yF/ukK/GkbNVqyMajuO/AXoykYvaGki3kB7E0XeOysp93OKklVo5uZCIwSq/VhbR/kx6pC8b8QF5g9BYhT2dJp2kk0wusRqwfsAhcBucFcK8br667ozx5BwK/VSC3Ix+LAM3vcSeVhy/r8no9rK5t4g//5M9w686K49dygxoGJrNK97PUbuX11Oo1B5O4D+jyS+9Pel8Xc7u+DoKJgLIC8hRJpeMMOvEzf8+PaDiORq0h1S9jBdBOOYnf+rV/jSN7F7VxeHrz/nkZEkc3WYbyLWRiyZKbww4Dg0trFqjhxKkZ6shyXHeFZe5NCScXyw3ZnkRCfSzMzEobYns9j++ff0tTYnPjozi0uIRbt5eRLxQlmzmazWJhdgbDQ2kzWGTzk/SkVluLkZmgutLEgB2ezY3K0ll2PJRKlIhOT50RUblavNfUeDXRH6/xKeGfbteGOFxA9qyMDKKy+8HuPTFijsVSK5ZTj6KYyXxSC9bgDAUdOmTQcZaGkzWVuizpGRQoWakqp0cvrYYWLqf+DMLiiUfuptnBM4gRHiElqM2N3CXrxqABlunMuEhh4kAIdWJVFTr3ZDZGLZ3oCjfk2icFiVmxBJNkAGl9CFvXtl9k0y2ao1UvSnzcBhI3Wfx+l6w4JSp+dn5uBloGXLrq8j6TG8t7q6qtw8PYLxZCNjuGsbFJFHaKsl/iwI+uqVHXCHYqm8D0/nlE0/Sd61iwdQkQD6RanW4sIXFcCS/IriYQVNY4w6A7FEGSzg2kiNFNuVRGJ19AM7+LINcQBZh4sO/mTW9YVaVFRrNOssDKRI/vxOxWT0NwGtkCfgQiIam3hd/3EHyLU+pHkNnSDvTR8VmcMfDXAjQrKMlIDkAL4uNRZNJZQQxMIHgI5As75jXo2ESCPzQw1JfbLjVO0om00xFp4Td+499a0TmooQF87Cc+1c8OD2usLkYNzGgYo6kYDizOCYTXMnHzxN7ggJN7cQkcF4FzRxjYjt/NWi0bNbxR00xO+1aByTNnlIi4ZbZq+EjFywV4dzOFNzrytnUqPRhdYIbZdjiXh8Hr3iNMblnfvdoL2ob6fOfefBt/+dW/lYsqtS5F8RLlyyQPNUXG8VouIpYXErnxMu1/kt0aqKL3YvOt62MXFEiOJBGOUzUtgn6Ldsw1hBBEKkGDwRa2N3PakJSiePThU/jXv/IlhHjaMiV10IgHmZAKpaYBDxHJyZk1t/ixtMAR1mQHBUteBSXao+QLeOP8eTVfsiNjiCbjypxZvtEuh8H/xvKqym3S8MYyWRSIr1FDllgYgLSzlJGtNA81ioPLgsQ2sEc/8w5AT81/wB5xz12+dJ7nmsvODBOzQ9wU2qwj7R243tpQ8DXXPX0uvjf53pSyFB9SYup21Br1iRNk1mRiAOV6lcee9HsJsRDj5uSawWU6uIivs+nrqIiD6kpVl6eyxm59S+In3JRe/4H72KpAg2+0tgWPkLvp0fO8MWnL2plY8L2Fb7us2YPbvPXO15BAutNt1j1yeK36sczSNePu5DAJPwSY6Rlnl3iwvMlc9qsmLXszqlZpZRTDzMyckoGN1S0sLe3VeDI1LeLRCIbHs5g/tIhIitxdO5zU+KaKVpP6BMyk6c4RUoXIiopVDA+00WhIA1FRJgmadtTJpudDW60+D91GC+1SCeXlZeSuXENzdVMBmWu0S1hFgvPWIBMdU3gt1wkDbRDhaExDEAlydB88gmLEZ7AMre75IjroGSB9Suxo2UTzA8IH2qeKjD4kY0PIprIahOH6iCai5m1HZbNqUY00j40g6cdOX8ac9FWTah7a+De//lvvDrY/9LEf7dPqg2IljWoFmWQUB/bMYm5qQk0BK2E4ymnUCz1oj9TmGAAea4DfZ5vKeLEC73X9rlPIk8UBut73GfZojQAPgSQWp0mNvg/Vah0vvPiiRKRJIRofH5NoiZxbgzbax0kl0kfMwsWCgLJnrxHncGN1wnldkquzE5Mlzze++R1897nnJdBMJSlSZyxAWYNJgYPXSStwBi+ejgNWxeCeWjPHbXPLZnro+/tIjCSRHE2j77emAku2eqWOsI8eWSnZ59y5tSw2SCwUwG/92q/i5H1HNcQh+pSI/5ZFGKUmNKD1cMyVgYb8U4m4tNqWSTZbovR4gwAMyNVaXZbshBGImZIryiyQAwzEkTvMECsVBRjeS2nGMit2bgnKHOSCyp+hkaNVLhYY7zJIvIETZiWDCkSZl2fgaCPE7qMNGnzW1XX38x76jybkHC4+yCZcNufdG0IKar7xagbaxtxfxLfN0cOsf8xTSzY6bPhqIshwN4/GR1xWEp1Ob+NudWXPguuaGK6qNX4O4n7kO/t8TiuVU28ha0t7SYVkIjlZZYc+v5TNKjCzd2Gj5Pyi6AlfS7CX5l1ds9klJwxi3pdXwagx4zItE8m37+HnpQIbnxHVygxvZnJiUpcqvdkv4feGwojH6JIQRrPWwt6FvVID3KH7cCiEsalRTC9NIz4U1322sXpeJ5uAbXTbFMXnJB4ZDSWtDw6+UOYxHWXGaZ51ppplDSbGE35O6mRzjXOPs4CvbedQvH0HtZU1VNc20a82hDEHmawE/ejSZYRQCo1Fk3E5Z5Dh4ednHUqgEuoj9//z9WZBkm3Xddi6eXPOrMqaex5evwkPD3gACJIYKAEgaYqDJMsMhT8U/nGE/e0PhyzbooKiFCFZpAAOEqWwpZDDX/6Q/SNZobAkB0MmZVqkRBIAQRB4Q/cbuqu65qqsnIebjrX23vfe7tdygc1+3V2VefPec/bZe+211xpcICNVkO8hNTFWI3RpYYhO0dvoaVKSA0aCEFjAyL6rjms710UDPDx8SkDZeN6VFB88foQ5ZibGQ1cUct9XVdzauYlOu2sV2nKMv/iXXqBn+1/95f969d67D1VS3NjbxVqthotDap6+hC994XMqE8N7iJ0+BU/ncgaVK8i+EVRzLdmwu3mumfUMRcunXwzrNX4qNwsX3sXllVwODg6PDSN2mle4AMTGtKViZZQ1A+q6bjYFgu+rhgJP2UZD/87flZ1VKvjt3/63+KM//r7wRo5kykSOqvCa+zaYIg4FZnmkMvkuyjNc47UWGbcyqyRDrVnF7ZfvoNauYzQZqbTc3dzW3Dg7wU+fPMXBk6d47533FKyppv8X/vzPIllxuo7cWWvWhTIR8WRmJ/yzNUzsWkQYc2V7/V3pnmvQrSSqrGyY2CBWaHe72ozc+BTUJubIwBGdZFHefKDDDPjY4LNpMNkT+YBH4Egh0qGg4ZmYdGZTwhp+RPlBJiUpV9xnAFTzQUHD9XXtqUYvM38GakqI7O/6xVlmJn4jm++31RBTa67By8aSuJLM/Jf2jB12yZscznAJbJQJhta23P284emTcGw88a8ViFlVeV+Dz4d/YODKPfEIR2kaievK2Dv8imTETFANsovgrFSAmb/j2gq4LjRAPNuPOL9fBbsngrCzERXYuN75Wgygoi/q7a2ysFtsesQMPNSjFXyXpAo4pKLtP3mq99ne28btB7ekkyITUf24USIZbNMKD3DivFRtozVPJoH9NWo0rHXQpkA5x2jrNYMuhDlTY3ZsYu5soiY19DqbEr6aZ1znM8z6VxpcIKTU7NJCqaNrni9Xgo1o/67slKPKDPzLOT48fILRxCQB5kkqzz4ORHCcOJtbO40VfVon08aGOnhjmPmSHbSzuYc7N27jo48e4/Lq0gxZVytcDi9wdPbUpvbEvZ8hWaa4s3cHzXpDGPtg0sfP/fwvfDyz/frf+/qKqu8P36ee50gk6Y1uVzqYP/HVL8nfnYN0GnjwU7qsepPzzXSKFxlswAeCsH0RWalp5aa2gy+aCFyGvfDva5pm+6f/7J/j7bffNQCcDbcoN32qxsZAo5SJJltMcsQmtU6i8Sv8Kzi5nmVzEashxiCk0UVikD7UIHnFgr+rTFHBN1gK9r7aJMqCrYknglt1hc1rW9i7tSfxC8o28vT79Cc/JaUsNspOj0/xzvfewbvvvKe22ZufeBU3ORNOBJ/7WLequHYF/bjuGBxgdhS8BL8WySz687LffRBEknErqdgzmPPE5sHDZ8HmDTmezFplteO6wMKuffjDOL20qbEuNzdpHL5FsPRRuhIVic/JBFMMPgpLnPh0keUG3KTMzCltes8cgXcWin92HXDcUIu5uL/R2BSe7dNU9kImshJVDRth1tD0w1QC5Eb1icO1TJ8yih0rPJbmNmXHz6MKjFq/fthy7XBdMtgGUCW3Zce0I8Dle8irLZMttMNDr8WPH5gln7ffC02I5WL5Hit9HD0SgliL/F3VX52KdhnIGOB9J9ZsPYVYu+Qym/g/qyYL/Bw0YBWbon92pc/KwZZbD25h9zpF1HmtrFCs+ppP5+h0ekhrlGs9s2xR66SCrbU1rWlOk9JVhIweHhi6B46jaliFe02MAppCVq0KoE4I6WjTufYm+cCswo3NVIiKqwewmIiSeH55hv3jAw16cC/OSK+sNtFsdRRo6RPGB725vanm3YSSj2I2WC+AmW+z1sLe1jX1WN5+921sbWxJZOtqeIH3n7yXi5eT7899/NKNlzSVxn+g6NTP/fxf/Xiw/bVf/6UVxZ+pf3l6di6tWkbn/sUlXrt1DZ954010mubHbp48lGGjKLS7BTgeG1lt4Ivlja7zzye+FhxT9eZZBNeoJ8kxZWDlhvm9b34Lv/lvfhuDkU1Txeaz5eWZrDeNDGyzoBuvGQHQMKXQafX6TdhPCGE4m8InQ9jEIe4loXDp4rJpYeUcsR/DcC2jDDZDbM5oYBmcsJTVSHdnTSemFl61is3eJna3d+VkzGx0s7eFo4MjvPO9t5VRUjVqrVHTYrQy1A6UCEKh8RsjzdYcsc8XDUlrZLL0Ls6X/Hodh9aU3GKh8VMR5hODS7jguaBDZIicUv29yN0OA3BCznWBWYYHnhnC7KbbYYGjvA5CQLzA1B2H8Ihrh2L8wSEKL49zdl1k7I7Z2wCHeVOxSccmGwOpPQsbjZYGhjdug69a/kwBacUN05+9ERbVlN7FP09AZCznDbaye2NB30TWReVS/mTrheW7OcZaMM0rAM/mfaLIH1hAR8YqUArp762+hE9NBpoQPZPy4FAcYlxzwXTgNQgC9Puc7xFVKjUNj4T7dJzv8h+b8wiqyELm9v07uHbrmvaGVXimx8GkoNnoKqA9PTzwMXRTcNte7+L27o6ssGiRQxdbHlhidIhuU4hMheQnsXdpW7jXnmhh7v7CA5OHq5I2r7Z4exiMRwNqE5/i/OIUsyUHjxaYJjXMKkwg2qJcjgemb7G1s4Vaq47hzBpf6v6wClT/J8X17Rvotrp4+OiR7v/9+/cwHg/w/pOHen9n+4tFdG3zGtbbPdH2RtMr/JVfeEGw/cW//deIaElejJoA9Ay7ef2Gpl3Gp6d4/aWX8PK9e6hrbtgyPKM+mMJNvp81HGA4jK2PovuvYMsgpWBlzpfROAlIwR68OeaenV/it/6f38bJ6blKhVigzmgywoePo2pTlfesmmBWOnoyVI7PFiA9S7AF5RvFN6cFTp8Yc6sVTaywO+5d8RAmj0MkMFwTtTHgnx39VS1B0iDuyWzHsiAeZpSmHF4NRCGiHCNnvJ/uHypgsKtNLqv0PIVvkcLkosVanIaVET9qqFvujbrctNHvF3PjyLj9gLLxWT6LpTIA3iPi3ybFaD/Hz2jNSbM9ojCNDpeSO4Z4kW5DHfQ9BUrPVkQ5sojvWX+xwfNsKoKxHxZxLJi6k2d33mi0g7wI3IGn28FqQS7gDgu4ZEbIZSrnAqu5xo3pQiLcVUEzZNdch6z3GoIiyHf8GCzinHIJvwu7rWnSMrB9kymlqy1ZDtY8kq+cH1oGmxTB1q7LK8fiRHFSU9itBN3Hew7eD8krtuecSwKe4fUbHmxMB2XVvk5y1qB/RlKmQmdDz9Q2XRx96t5z/d55cA/b13a8Z2CDTvwMs+kS7c460moDZ+cnCrYSClqtcH2bVt9b6LBHoMy2ZSP8aiLaWrPnHrY39vytaW4MJ7EI/HmqkehVsopeb8wz2A6GfZyfn+Ly6kJaLGQSTFDBLKmjRYhjlokCR3iRkrHVRhXjGceVnRHmPScG+e31HVzbvS5DhIuzS7z26itikTz86F1Ryhh32CxLV7Qz31BwpijR1bCPX/gbL4AR/vIv/MUVFeHDufbk+Fj4yfbmFlu0JKzijZeNh6munneBuViNPmKLVLQcf+gSNClxYMM5gd/DrFkdfdcdiMAbG4gP+PyyL2YA7y9LeKls+chvOfHJszUFzIi4tskj0JbLUWviaHl4GWJZUY615s0oC2CifQkr88w8MjzHcKPjbkHMjCYZcHncEHDPqBivyTujw1ELgPxNTf74CKIOrMVKVtU6yFiCisBN25maMgA6CnBBmdSgzYtzw25ubjnuZadyWcDH+lWl1LZUHvN5UJuCByZpR1IycrYir1V+bv7zkpn0ctYYAJZwyyMqxrMdQYwskPeclCM/B0pnnsMtPu9ulWy0FD2T9UzFGjwFO6UcbPOufRRqAZH4hJU1uGzUUncleg1qnrliWnho8W29WmHmyfcNmCs/5EvNOuWc4pxbf8AmKv2g8sqHzS5WKfb5CsvvCB6R2dpntNcT/ux3StWLkA/DafUvgo+smRVTYaokvM7LoawSwydgBTE8cqW7okpyzEKvqUETb/LZ0I+uzH+Tary+fffGNdy+d9v/3jQ6eCDTc6zZZGbbxvHpsfoV3ONcWbd2t3Frb0drn5ltvW6c5MDDI9B6hLcqzQtOrXcO6fi9Ndsbd2EpwWmMRxzzpuff6cUphsMrHbqcxBtn5t7RqLeJ+Gi/ETJpr7VRqVekKSJlMkFTrO5MdGqtuY4buzfEUHry0RM8uP8SVskC73/0nhrpOjiZUK0qaFVaym4ZzJlU/txffwEb4b/8L/6zFakhpO9wgdLMcTIaahNSEYgbnQA3KUskHKskUnZqp3lkkBbA7ATKyxNfTNEdlTCGuHmWPUZEFFlKjQd2ZyvidZLcLSqLmABcID5F5tmjxc14r9jEPnGiY7tQEHq+vFJwjZw8ytG85rXOv+I1Mya/1jJUYOwEt1R2xoLhfxwldCwJS8xXJGkbZU2wi+ODUrtnVsRyXfoMicoPvkawJy0TdlV4L0g51mglsxHdNzd66vZGVCv1qIuM17PawPz4HlxI0xkF46vWqXYVpcgc8mETb44paPlBExmiDY8UehexNxWEwhAvB3zsnuSaDSEeEtE40lrPaHNISgeoB8uAJHLaXzE5qGy9ZPQpXJ0NTq7ReO1S+R7PMj+MvHKJw1NvpSBnK1TwhzcdXfXCmrHxfNyfSuwL2cbwufkcvQfbONCD2ZB/xlKwjf0Q+K+XYPbXnuWFBKkCbcABzx2sca35bRVrwta80SpLvRW/v7wuNafdv862bvQ9uK8M90/rVcml3rp1W1CJDrY5M/eVqJFkE5ycn2oAgJ+5hgx7mz08uH4TSaeODnV0aw2tfWHCgsuMvqV31L7NH7ZPbNnaEeWLg29eHfMStTZ9qlSysFeXOD0/ljkox70nTCyWCWYreru1FGypE01+bbPdMBulOQdJ7HrNNNLiHEfpX7rzMpJlBQ8fvofbd27JKufxwQeYZ9ZgVRJECmezh53NXdHmGEd/7q//dx/HbP/8n/3JFUscuRAQF9FklFGUqIbPeXWB2X7jWR4HZhkLxhoYXvqFgIwWaXRYTbM1sLHnMy7LltidTKUSdHx27voJbBNZsE0TVxtykritBQva5eCdNxhUMZUhCPvsZZzqmYOilAXmf+/ZgKfDFuhKmrEmdG2Zt7IIdzvgdZGGMpqOBCGEzbr0MZk9+eflPeajYjnF/1LGs/Lfg8nh+YXuP6mC9Sru3r2Ls9MzjbNSVd8WqR1e8fnLn9WyJ9sswYXltQQ7I8r0KN/tUZdV6AOXswMhSmvvYfk9sGYTf468SnXYvdGTB41o6PlnshjiWVupiWkIhB+YTj3Mn2YE6shq8sDtmYlwZ8tMNCDg/x5Ov3GI6qgWXuQHtT/XgF7MYuDZykCVm0NYugf+GSXxE/HBKYLBRAgjyjKj5dkGcyFAbQe2ldQ68D3Ian/4A7SftXsrpkLpMClnt2XsW5liZPdejeRWSM4GEVsk6JrWdc6/yq8ridEKqVA93L13V+uRgTZbkvdttERKROpzpAmS5Qz3btzA7c1t1Na66FJLo1FFjfoJpfFXBa34MH4wMzPlF+EyMVRKjey8qowqU1DGFOcXZ7i4ONNwEu3kh7MZxkv6bRLaIsuCLKWmGoINTghWIPyV9K54zeA302PxzvX7aFfX8M4738Pu9R0dDI8+eEdOKop5GQeVumjVO2jVmspyeb/++7/2lz4ebP/cn/rRlRSsWPobR0j4LG+ErEdqtMZxzE2bx0YsvY7QtrEONd+6oEjZBrYagOJAIborKKEkDxgYFv+dGdHZ1ZVghFC2EjmfzQ3KZgXrPIJmHmzjmiwXsUBRukTdFdvYMV9vdB7fwqUVG9dm3eciONu69+Ca7yzvXJcXvIa92d1NMSXVx2F0vneu/O4HknGWXRvCdWTlYxRDHREodNgY/re20cP27g6+/73voUsFMY6FloKtlaZFfW3BrDgImRXYMzCx6Zims+qjpPsbGKnjoREUzd3Wsu7nD03LzE0kRiOPnkEZLh7Jtk87edMqgkJkXc8ekD7v7puydJv9gH63nc0AACAASURBVLVM0o6Zgi2jz6gKjI3NGJixNSiBHs9c7eesXC8YCH4AeLDNA02sK5/RD16rMtUYyfX1FILpcc/yjNmfe1QOkWSwGRPfazBOBFtbg8J4vdEbNEsdviVtZmGcHnjioA24In8f9U0tqJaDraorQgk+VCJmRCAI/r7Rx4iJNlawVPW6Q1PPtZ6GHNhjYFZPdhOTN/Yd5pcX+Own38D67pZoX+t0KKbRojQybNJUe1+gqWO0PgGquMQpNHHBqXVtGbpls7YXg15odkB9OX5wCIMeYoQQJhkwJsRAjQn6yq1SrK11hbUzs51nVPVjO9sYUtZXMg4478vNnXvKWo+ODrBzbQeD0QBPnnwg3VsKkHMoaX19Q9OA1DehDgkPib/6t/7Kx4Ptn/nxryjYihLic8G8SbS+EO/ONUdz0rRzEWPhWwCzDU6k0rKowKJ8+sw5hcS2BCVEJCxlDmbGmOLo9FTSftqsGsmj4phbakdd529ugTEgAc9ifRNzxDJGK/PA6dM/dpF5jWsZsAek54Nt+XMWAcfeM2c6eIpnxw0nzaoaZqCeALl/BffTrlG8Uy/t9Bk5I69KgoLr1vQKDnHgfuRGkpqyfW0Pl1d9fPT4Q1zf2cV6p2sbJ8/S7GCMRl0REG0z2i+zmQ/tAntezMyL97Xmk5f+AaU43S24sHGAlbM6Hgp83WId8LWNQ/tMHvbMQeenYSmbsuZPEWzLgdaadcVwgLZoSSNAGqVeakrvVCVwNFVLkFPwoqOCCaqa30u7K8Xa0GZ0PnBUddYTCLG/yAiLxvGLDqTyHjG6ZEkTOUrooJKUK0Vn20SgzGX2/bpNBatILOzabOCijA/HOH0E4fhdh4A3rPKA7VBRPDtrBBauIKS43bx5G+u9TdQaLalu0SKHl1FNEwy++zZeuXULr3z1C3JZaKUNTZFxGCksnWIIhoI+eY8loDoX1NEEo3ORdTh6sGVwZEwhV5cQAvfGaMhpwitMsgxjsomc4SQoko6/FK+nkHinhclsogTSOPUuhBPvuarg9rX72Ghvod8/kx8aNT7OL07MLqzdEZWNtDSxNsjOUOUH/Le/8N98PNj+zFe+vFJzK6arXCSXDY4QXAicSQvWg1ksmPJDDBqS8CXPbGMhCQTXAIO7HTj2lr8O/aKyBIfHJ7KokC4Dy94I4H7UxuKPbNrcd8vFlG0RY4U4dPBclmodzEjdbENF4DT+XiFfWC6hyhsnMLD43jxIc8FUWLaweVgMHjzb4Cmn0javTZdUSkxaqVNiBUetrmZPhr3bN/HH776tjuf1zR1syirchgFeBM9EFhd4YmDtgm1ILnf7d4NBmEFLf8kgkZKqWp6lxfCBj7EWEI437nzCykZv4/4XE03lw0v/XYIRyrWrNY2sK87YFwMbcUqGE0de9nu1E81K2zxsVhTsE7s/xYEX9yueXf67pXE5Jh2HuiUUhd+dnr3WenTP7Wdy/FH0u8AU7RDUc3rmc7vodSyQQJk92Apy8n/T4EppVNdgBNcvjsSlELozvNuZHPmovURunAVQSowYITTvH881mnI5ha9oJBeHNuEDDqxUsbG5ja2dHWxub+Ps8tJ4wtkMk3/7bVROzvHG176I+5/9NFrktjbqWDqu3eA4cUpOMuOgNZltQrWgyEUAzteUZ/Gc3qK6HVkP1D+gsShV+yheRPF4FvrTVYIpD1/qZlQouFVXn4J+YzRaHYxoxGoJYD7V6NkYwb1r27ews74n/Wz+e58jvD6uOx5NjPsrfWlbmTZ8tMTP/40XaCP85J/44sqIzqbqZV1Wm+7Qn0laz7mORrGJrzLIb5uhWFgRbIvRzWczCiNaeGmfWqCYzDOc969Ees4Lp3xO3vaJYXAxKGG4miV2JcBHwTa683a1z8AC/poqSwT6Ri/A+JjlzOP5YFsOyhGkLYEwCppsbjzQ8tQldPDx7MavSCCqld2tRgsUmBGGG40JXZfjwYQhVhl2bu7hW9/9Q03J7K1vYqfbs4ZH+bwppYF5Nu6MgrhNhs8Z/lfGbGNjW0npMnalDDAySCufC8xV94IZu5epBoVExWMygfEM4rkXOKzf/zLP1to5PpBS+kB509U2f0Fvi2at09tcazkfUsghUKu+DBMtpv7K0FaZJpWvnhKkFNxO+3QMaAFlxJoroBwTqffM2haWrVkPus/CPnZgWRC3U0YQguPZsd/CVFD81Ai2scoN9rX3Udy3rLk85Rn/zb/PEymnUOUx35ObvACMqb98BNsPMjUibSy7t7mFm7fvWKOYydNkiNnvfBvJB/vKCm988jXsvfkarr90H83tTc7ySgKgVbMGPKUOo1qKfWmThwGzFHtTGa0zmyRYNOc4+kgwwun5ibSCZ+Tp0kpJ+iFzNbI4ikx3mQ4drZsNXA4ubL/qYPbxaN0+Qhsp9jZvYHfjOighzax2NJgoYze1OpNNJQtC+hteHZJ+9ku//PWPZ7Y/8aUfsgEtn1VmOUu5McIIMTqbl5Q++ZOLhZSoP45+WcD1TEt+PHbs52I1ymR0apaDtgl4X42mmMwX8o9SWe9NpwD3fT0VATcyDX0si5h8O528zgd38OWZTNYPrjyb1WJU99iEZyyY25hA/HdwOculs2WD9l3CjuiLJG4fGzTmKCvKSglLK28uLezMshXi42QWcJw3NCLsU1mJzKkxlmitjS6++973tDh2uuvYJrdRkz4ekHwzP5+1mfhIgamXq5aiO/1MX0TbTUCNR+j4vWhgOYjjrBSFmMD9ouPtr2IHU/6UfJ14nunY9DMThdYNePY5xIMTjm9RJTalramS/mkp2Oa8UwZX8V6NN2wppssB5oIufgD7EEeON/FcLI23xgFl8FMkAE459EmwHHt97vCLIMfnWUJOiqCswQWDhvjv+Uh03F/74MXhFToekbnHWnCL82h8RVZcxozzCk+4eBwMMd1pVYUvKT0zTRN6Gc+slgFfhqg+fdfudLG5vSVh99VwgPG/+xZwcCivsQWpj60O9navYf3uLdz47CfRe3APS4rIUN6xZY2ruCY9W12TU9dyQwLb42rqO8WUwZaDWf2rPk5Oj+XyMWVArtUwWVLJjUK7tMJpSL95c2tD94/CMpQH1T719ROAZL1SQ7feQ7u+JjF/Nl2HVxQ9N6jQBlhMHJ1J2oxTc4QNV0v8yq/+nY8H2z/FYCvg3DARo+4YhCBMKCY0PrbhvETxgKRtZ/VR7HoD40tZMReNbV4DuKP84sZhZ5ymfZQxzIMzMWTPrEvrNc9MdAjEpnNcMLKWALgDFrAFJn1f79rbQjaYw8dITY64uH4C6nxdZauFyIz16fgZqupOVioUBWcwq8gOmvABqVUSknkO47Ysx97CiP+GvElqr9lGu2HOs+UnpT+xlOZgSRV4dPChmj9bHQbbnjYjr5TXaOeOB5I8GzFx46g8jLNrOB5ZInkW6hlV3AMr4Q2H4n8vlY3ZgRZXmB+c2hdhC+LNMQ+OFIOusIkkSUQ20YyDmnRnQJ2KTxT1rWO5YHeYXNcF0iXxP9qfW5aXrUidC7nBqlkPrcyhNWNLmRtSaSzfY+HeVAwMRoqPRpNlJCZgb9HacGkr/532V35IkdH6vQw9Z609OSubxXZ8lasYQTHuDB3HTGDHCsS+2uJZ59mui9RElzeaupblBkUqbHB88i8OdM+afXPZvnYdatuPTrcqiWHb8y4gB/v4hd1SbAkb245DO8acnY/u2rb8DGw+bW1vo8sA+80/QnJ2KcU4D5tSuwONP6/t4K2f/o9w/fNvYUyR+7SBDpkCpDh61WmTiw77kZJF/jT3lPzRqMBnEgDUxiCTaTVd4On5AUaLKVazFRbNFMPFHJPRDElWxdb6lmLb5vaGgiOHHpidcr/aUJKaI2brU22h3eii216TLxv1QqSTrfH9ueAHUsHkxrs0+CA+5K984z8QbC379Kkg7w5q7vsZ4N5LLi0ex5+8RHkG081xuvAHK0KHlTfWuLLM1hcpccK0gsOTU3S84cMPLY+v3M0hsqA4fR17c21UdUF81fLUs/LODg9LGdy/Ps+AjN4nuXmN71qWpixC38/NQDyYG5cDG7xuUzlSAE7YFKHlC209mFHRrHCpuWg+uBl1S7kw8+DtMbCEG+Y+C7qdFdTTOta7azZzH4wEL2l4P+qtBi4mfRxenCjYrje72Or0UHehY/kslYKejaxakFN25zqn0Y2Okl/vF+wMBi9FraKkyzG0fHAiMO9iw8fAcJSw0TTV4cfg4SwWbhIyLtiUqO0tkaxNkXChTmqYTVLUWolcFkanCRbDqh4PbaWoxbRKKU9IlS0Gaw+upAJWbPjEIudCm8qEoQu2gmMe+eGXj1JEY1HnU4F7F/GzUH7LF5IfIpYssHP/LOc3EoCojCKoRwwvYBvjTce9iuQhzzYFyxRJTb6WdVO54ancVUAJAankWHneVCom1lR5BJe2lEiVIcH8/fMjJPY+d4TdU0v8nZMqnnKwTGxt8DBvT2dY/2gftSFnuBjoDWqrMYnhf7MpvL2FH/vP/wK2PvMGJhzhzWiCbrg3uf/ERImNaiycutf0LqsYxJnRjJKO0stMWrP9CfHTFp6eP8FoMcRqkmHeqmEwn2A2mqOKmvzi+Pk50EC8lvQ0Pj3aYQUsWE+b6HbX0arTTNO0u2OqkGQCCbeTdXFxCsoPaFq0wsElS0G47r7xS7/2gsz2Cz+4ismkYvN5+RYwQcREjdCV1Jmc8hVlSeBeOrX5fcEVLf18sWALDJdRj/jH6WUfa2vrurHcA/JbcjxVlsGePQsqiGZdiCuXcNvAKSlzZ4GlhKH5tWizKeMS38NLZY1GKRAgoRMBvyiIUUGFC18/y1OXG2Sun1dlKY2cleby6Xckpa7MNAUKzK44JKJcswzZqVk+UbbZ21BJxQZlLHrZEGUZWmttHJwf4WJsRoCdWhvrjTXj6AoztvDtrGeHIIRB6N+DJsV/l1yiH7DMsDWJpAPLrtl4ovzLgIHM7CTPwqR6ZM9BZ6hXfJERFfvUsmE6f/C+amEyM6ks0NxbIenxGdOxggEzlfPwRmcTp49nmJ2akAobLWmNeqptzBaUlJxgMcyQTdpIM3pHzX1Sj59sjoRTRgtPCtTQZYnIXxQ2oearHcZBG/Kz2O9RNLnyT2AZeZQjkWU5JpJXQq67Gz2FZ1gBUf25tZQ4oz4+XGSUcWft2CoanhZsC76CXxeDbAyalGAqB2w9wyoGY8qYrZrL/nbFGospRZd5dMgkMvGcvuaDBKaGF4NNNo5vLYbAIoBWf4idp8eoSWmMMaVIgii3yQEG7YF2E5/9Mz+B13/oB1Df2sKSxow1E88h1joaTTQsQJoW916TI+zcp67bzGnIM7o/zDL0rt/B2fk+BuNj6VHMGnWJWi1mCzTSJna399Cqt9HbWsf+0T7o0kAIb//gQM2+arUh4fB2s6OER0p4gyv01nu4uLyQMzS/yP1lb+vgcF9N/KSylJZyVI+/+De/8fFg+9Nf+mG1U3nYPS+VqE1UmlKJP8cyjAyp4FNGA8tvut9469gW5G0Dggoye1qt42o4wGgywwZN/BRcHFeLkibKH/45HHMDTNLCD/8gw4f1fgrQPnetzK1AyKzzSBcEhxDIm0sXqPtklzK9hCLiFcxmlHNj6UmBE6ZmxvkV99HVDOlOO5yO0e8PJCgtyppDDxHkiu3rZVs+Wun0nwzKbPlgo6pQ5uT2zrVuE/tnBxjMRmqWNSpNBdxUWbc3YUpNJnXxfX4/b1wFjOPqT+pw6+Dy3FQCPQ4dRDPHO+K0SQo33Dg0Y4rQdPRLxBCL0T5FHeUvXe3mGC9HWNbH2LrVQbNLDQGzjF5miYItM4v+EZXXluj1ulguxposvHF3C5Uar60CXAKP/vAClXkbWFHsm+/OjJf6pd4T8KknG4zx0VengZmAtZfEXvo8k6CW1qwlki5xmJf+tpaCrx3PNoJviMPEWgzA2oIRn/+zKnlWHVrjVwHOk4n4znwvRjDzYBs4Y7AeIqstwwgfS6LC7iqHAH2fP9ODKR02rqBmDckis40AzI8TFjMBOfFTrp1dYef4FBVWqFTEqphmtVnO2Gi6cGupGyaodztoddekqbv54B52P/kK1u7cQtqiPbU8p5VI0Brp4uQEi+EY548PcPjoMQbTKbY//3lc+8SnMJmc4+T4IUazCRb1hsT1KX1ZrzSwvb2HXm8TvY01fPDRBwq2GxubOD89l77Dxtqm9EqkDJbQ9mgmTz26Yiurpec66JTd1HOihRSHKLj/qeynhGK5xC/9zV/+eLD9mS9/QVA7n+HzwHk0t+K2l5tG8b0qbaIJ5uOAdsKVH1ZkTtH5t6zDQw5a7Q6e7O+jUq9rMkWjjt7hjKwiz1C1g+1U9aTXF7yNZxoOa8ErlKuCfmYYpL23AiCHJaok9ydYb9NtNMP2+gob6xWsrfEkpi1zBSfnKxycTXHWr+Piihk3X4G4JI95y5ZWSYqr8QAXl6fOq7UMTjzPHNLzsVX9hU8A+X8bdgjZqVy/dg21tO44omGwnFJL23UcXh5htBjrdatJA620pYWqDMGhB6ME8QA1NgnlEqO8twjh/8/hBW17G1DLR5S5qOnfJTsY+ZhF5uvVekmg2q7Pcb6gCrlSmaoEZYMsDhegTdCsOsa82cfGbgedDp0T2KAgS7si3y9K3PXPhphnKda7XQVQ5tW7NzcMsmHmepnh8dtDpJMGkox4HMsdHoJ0prAxb5YixsllFmjBjaxLw6ELJkUcHDZ7EboZhk1bgygEb8qwhP1UPpn2TCIcTeBnObpRphqFKYT1Ixv04B0JSqmKUMLg6m8GNai0yw+LoLvx+3LM2BloMTSga3X2SSjHlff1s6HVYkFZyChntZSCrdEJeQhZv6DA+hMF2K3TPnZOzu0QWTKby3ytUryFMIJVhbKDMvkFsMthDydBlVzWtXW013uodzqodjuSXxydXeDy6bFgBsqELtlnov7Cj/0oeg9ew2JyheOThxjOxshqTdnwMMttNtrodtbEj2WDbP/pgQwpr+1dx3zCCovVXlVVNvWemVwRQpxMJ1J45QaNzL1Zp1EBTUPX8fTpPq5GfevjJaYM+PW/9asfD7Y/9aUfXlmpYIB4ZLKiBEW3NF8AxWluuIzPx3uVHgszL5N95l4LZGliLNa7iRLPNn2j1cIHH3yE3vYmOu2O7ETUzPLRy+h+BzbMF5G3ey75p2XmHVrLZM2tlwuTAThI5h7RlOks0WqtcHevgvs3Vrh1rYK1bgODISkk5vNEkewVIYQaA8EEk2kHDx8t8fDJCpfjqryHKXEhPnBSw8VVH5eXZ57RKqQ7FBG71ptX0UXP57o9+HGdLVcSKqanvZWYFph1NlQrOLo6xozlsLJIasqTLuaZcdgs+7Ph6KRBRAxCrqKkjNOemwPZRi9yl9uABjg7TovzJcWRRYlZIqVuq5PItfDs1PMutS0CoZD5oEscujx42GUm+XkBrC+A3gDtTgPVmmkIyIgP5sYqw8HzvhxQe2tdrIjDJjVsX+thuZpjOJiifzHGatxANuYOXSGbpUiWNflWVRiM6f3WTiQUwk40x9+xYCZF/F3Qr4txB13LBId4WwwO8wGF0vRdkd3GPz/3PVqDHro9C9Tm9MNPQTMasnlSULyG4bMuJ5qnyl4xuGOtNUv9AM+HVCzo8RlHQqF9zHFZx221t12pr+Cr2rqzHoWHyuDlylWl3Ph7Vr85x2wV9F2EqTSAUFlm2D3uY+f0HMt0heqyIgipwsDsyCaDbVVZ7YqzBpa96oWNXU/1NCUMbJQLq6P2SDHolMnpggJPdTTv3sa1r30VvTv3MRld4vTiAEO6BFNcfLGQY3CLDeh2B41mA5tbPTw9fKqhBGazCariunPAiM+BGS3Fx9n44tQYM1jKGnDwiL/YzGas4sgvE7/DI+rn0v3D7tPf/h9+5QXB9ovGRhCuF3PTpXG+PAAXx7y+3TaoKzvl2VIJs8nxG18AbgCYp6P+cNXIqlZxdHQi6TbOLVtjwU5pLqK8NPJOuHoantkWiZp3Ep1TyOs2exuzO7HPxh9c6LPu7dTxxoMVdrdqaFankn48Oh1jPKWSP39RQm2J2aQu363tzTFee7CGySTDdx9l+PbbwPFlTZ1Irh06qlJtiEI+2mAuth5Zf2RPgdEK25EyVfBwzRcpmy9x+9ZtdDvdPLO1LINiGnOcDs9F/la2vqygxoyRtugsyQQHUb3JRp9NN9grD21kz6acX2lZD7v8ti4sQ7IsmZJ7xJZkMigKh4mW67rdzE9jqi7wDBofEpaRE4FnyTnjJMNiRSsUuiUskG4D1Z2hdHQN6qGG8Uy3qtPqYjSe4+zyShnpWqcjH9WkUsPGTkdOqcOrKS771hjhPVstU2RzTpJUUKHz7aSJaTZEd6+Jxpq7IXNuc55iNaoKA1zRilcyIIVcpzBE7wcET7WMvea0wAjEeUB8dt3HoEeBdxYC+nk0FgOl8Fuz4rAUbH1YIlg11vB1iCwC43PZbVR6weNlsM0hBCl7xSi4vVbgxfZs/cpKFanYLQ572J4r6INKZHI9iZCYKD5nvZLg5tkQG0+PMa1kqC1T1jVEEmRTo6pSF+wZMZO9vJ9icFRQ3kyPiMHaegjqD4gDnmDJgNxoovXgJex+5cvo7d3A1dW5rMuHg7EkFGWSWa0reePeoB1Uq93ERf9cmisyiKy10Ky3XPyKhgFzHJ8eoT+4VKBNa87kUH8kQaPalAsF4YTNrU2cnR3j7JICPIZj/+2/9cJg+8P+6Ix4Xi47QnwmiNEKstHdj65mwAE53hPaoxZkc4iqVKfkr+GRknuZBny9rc3cnyjKlvJpbWVb6DDYC+YcVj+FjahvtBrpzHKRaGCDD3CBbA584pUlPvlyF7XqDOcXIyyXVYynGY5PTsQPbFRrWMwnsnI/v5qjkXTx+t0BXn9lW7jMcpHg4fsZ/u8/SHB8WZEnEV1WT4/PJT7DCbiQj0tkqU0fLC5I49yKekT5NxkAEhf2MUHZIi9x7+49DTnkh58kEIHRbIrL0ZWXg5yf98UXzAvis+68qyaIT09pk4bgNJ+h6+EKfvZGlxgZWsTuQEC5Pd1rz5qUs/I9eb1s/nmGqGBV8Y1C7HWKhAekOtUsCunCulDGWVUzcYXazhSNnZnKRC5O1g0av00o6rGGyXiBi8uBsgQa8lXo3VavYm29q0kgkssH/eK+kSnCA8HGJVWLonLSRPf1FSqdVNQyZi4iDsxTXF2MMSMcdLFEMjVwWQeYc6ytzWgsmjAhpYeA2ByBkZWzPmdGVxjpV0ZLIyOCVZXJ9gVk5psg9opnos8mOQV7J96iTAVUImKYjQc7w6djvwSFzXoWXq3ytnNk1/dGUA3tagK+sELnGTqaUysDmiiCbTBrnAJpZ5ZzGg1y6bVaeLlSQ/ruR1hcXuqe0N02oUaBhBeNO+5Mbi8k/FrYjObL0QPP3T10JLubLl/Leg1md7NsNtF49S6ufeGH0Nm8gcF0IMUvOigTY+UalAODDqcleps97WP61qVJXaLfNGtkE35Ge6XJAJeDS1wNL7WelbxIDN4OKa41DvDQ6n2dNvBNju028OGTDzBfTUUL+8YvvoCN8JNf/CGDETT9YCdh4LBFV7+wWMkDpU8KBV1AHdNceMS62eWuexkTisVlzzrBVBSOJdrEZFg2yAPJPljQv0rr4hnMtsy6NujAOAQKuOJB8k/s7LO8XOC1eym+8Pl1XF08xXiWYrZMMRxPUU1bODu7UGlARgQfNrPVk8shKvMFvvzZKrY2qiqF6inlJmv41tsz/MbvZBjOoTLl6PhEvL31jZ5uPk+4LbrYtiiDSGB/JCyIVtm0aiZdhTPdoq+4zB+z1Hv37qFGjYSY6pHodQX94VCgv7y/eCBQPEg0N079medV+FpJ6s/voZWUvK81MR348/wikbtws3Vam2PwpnFrWzFwSRU3Ge8rIQknlItbSLTVWAzGxGPwtQxXAYpBbpEpGM6yK6B7jtbGBO12DSnpcxLcJn2GI8RNUehoF8/ARZFnJEu02pTFo6RfJoFmmmSKTC+VOjvgJe+p+whU99ew8VaCWZUBNdNIKbVLie3SHgbjGgZPZlicE33npuYBYpWUI7Q6oCLRo6pVTHXFWjQSIDO1hZqUqQQsKCrIzc37SV0MH8/1tlj0FGzpO9PApQYttJcayfFGLkaTX40390LvNrQugnIWr23jtyVXiHy6L7BoD7ee5fJPBfLqDc4c247GmMEtiq3EWW3AtsB3PRveXlvDW6+8jGp/iME3v4flk6c2ZCAenzUAJe/uEKavNP9tJbiBE1wJA1s0120GKFdeI4y2TOvI1jqovX4H3ddfRW/nrhB+shauriiQz5H5qQ5pBnkG3+5a20d0gVajI3YCx9Qn4ymarbr0Ek4vTjCZ0YE5k1dhVUL9ZlRKTNfE55fY3tjG7vZ1dJptfLT/IUZzQg8z/PIvvYBnS8w2SmwF0ihRSlmsZThF00XhqxpAbQHs8yQtFpGNa+Y8QDZ03EEhQGa9V0JNBGnqmyUHLXe4MXJ1eXv8wbMT/9YVytTpdVyZfDktlrz0sUjB7KKixskC96+n+E9/egvITnF8OcXpRQWXVxUktRTDwQwpPceThTrgHGKbTJc4Ph7i5h7w1sttTheKPsQDgXYadJH4Z78xxre+Dwwmc+yfPNVmfe3VN2QPQkHlN998Ew/ff89nqznaZz72dDodjq4wHAzFyy0ErDO8dO8+atT95NCBynxi9wlOz8+0tGv0iqpWFeBNwZ4bverOBG4Dr81cdLxZEpJOQ1diu7/mDhDlZCx2BWzPaiWiXQo4tbrJopPnyqCyzDh9PkeaNByFJ6QyQ1qdmT4Ez5A5HT5cRUrd3TkG4wGmY3Kq6YG2QLNNsW3VjVbZ0E9qTnFmSgmaG+7mZk+Qy3g6knwexT+oWcsgCPE2iS23SQAAIABJREFUbaRTNu7Mno4a2H2rjSlmwNwk3ek3ReiFRoLLMXD2aIz5SQXVFfFkDqaQzRCDLYpwtqZyZxqr/jzU5LxcNSilSmcZlHaB/KjmqqoC+bTmlgWPSFpiL8SfrXQuMk7DwT3kl/BgL+tyqM2u0SG3PIhbQA9dZBvACS2GUjONr+9DBJHFRuC2TDp0qi2DdgvBvFqzKUe/RncL3tncwg9++tO4trmF+XyCi4cf4PC3fg/z0zMFQ8J51k+xDFdi+uSse8DPAvLgs0xSECUS1KIPKtI8FtyHlTqyzXXUPnUP9du30Oldx7KSCmIgC2G5nGEw6usgZdXHi6Z6FxMdronN9W29rw0ypIpBrLIaHYMZOI3GipQwAj97WbVQ4lGNFm7u3lKPhTq6F4T5sgW+8YsvaJAxs5VSewmryW+42xzbgvBJJ//vCtuHXmblwdObbGqQhANoCGPw7/g+0RuL96P983JhmRk3v7Q6jWNqLAmb6vF2jgUHPxDkFCpYw61cPH3m4rKs1jiWPAF7rQV+9qfWcH+H2OIUF+Mq3n44w/5xhsZ6TZ3NNGM2NxeeU2WZMZwhm9GEEbizy9OPK4HNGm7crloW+xcj/O//fIH3j8fYP9lXZ/ZrX/lxrPV28LWv/Sg2NzfwD//nf4D333+IEYF2jhgSB1VWulDwleoaT0rNei9x+8YtlSeqMLy042Y4ODxErUmle2anNWXJ4iKrU02lLctF8yknPQOnv7FiqVXRbJozg+JBjCVrg5tOgs+g2f0vTxEJCzcyN5+9PX++3RxpfYSkSgFm8mHnSGrAdNwSNkpJu0a1oQbVbMSmW6q5dZtnp9kep/NGqNTHaLVX6HYStBoUWzemCLNmZhakBIYd+4SBds77R36nr01xjI3iRfPB9KqJvTe6mGUza4bxpWRVbX5wo8EUFwcjZP0KVhNjuLDdKIagj21KyFqmhkamNu44E4SiESbakqhmVvWQAsTgX1mmSLMlpj71phDtmJpK4IDjPMMVtsrqwzNbu7nRTikGcyKheBZKiL0YvGcP6MRsBSf4AZwH20IW1XkxpeGbglni28nWig8wWB+l4IfrFpX63fx3Npdv7u3hc59+U24i9YR0vhpm4wFOvvM2+o8eYzEZ4+rkBMvBAMl8poCbsbop3aMqAyAPL0JdbIY5uyf47rNqimZSB3Y3Uf/MA2BjDdXWBtLGGippHXTCnkyHwl15HzY2t5TYsPnLS2YV1aO2CCoSM+f6H49G8lpjhUoaomQbafMjgH+lJIAJTsiIkr2wtbYp4fDZcorj80MF26+/KNj+9I98cWXaA4XIg0FCFsCKU7jAsXiqVNSkKf7OloV18gJCiAkavYbb1pRPeU+DlUsw2Aov8lMrLx2ci6o4F5uf70RfJ3oceQkWgh2RBDBQhcsDWQVf+FSCL39mhjWW9wm1C6p4+GSA77w9RNJoo0k5SRBEX6h0TSoLDEdT+d1/7tMrbHbMEaFCOCLhWGld+A9rqX/5uwv8xr8f4PDkUF31ZpNdyg4++ean1a389re/ieFwoGEH020w11AtXPd1U1B1J4utjU1cu3bDNGxj7h0r7B8+RavdVhORgW86neqk5SAGN4CcXvMA6hlVPCPSY6jh2WzbRtforG0nU/+3Q85wXGON2L9ZVmrCLVyQbJ4tUWtNUW1cIq0PkTDwKgDRSrqCi34Tp0fXdXC22yladeKrA8wmI7mbZsmMKx3jWQeDWRfzBd+AdL8lKqshmg26EE/Q7bCxscT6Rg3rvbpVBGNyJg33DulEW0euhbrKMJ0s0cpa6N1p63mKeuaMFGY6yyWl8ma4POsDiwTZlPbWbCBRG6WJJV0zCHvwWulltsiQzusK0vVmzXB7Qh/EARdLNDYSzK+qGrRg22aZcfqOz45q/h6ycnNSa/wETKZLj4CYDy9EBuoZrmur5txdkWqMRKyehXoTLmIQSbEqEq/8QsM2YIRcIMjW3zOwnl9uNPni0NUgCqsG8dl5ALnaWERkfU7DpmuVCu7duYXPv/lJrHc3kFQb4qY3CV/R5Xc0wvTyCqOjE4z2D3D54YcYn50ioz0NX4aMACVLNnGm7NwPvhn/rIIrQVaroZbUUbmzh8ZnH2habJHU0ehso1brYjQZ4WpwKViArJdmsyV2Qb1By3ZWeWvYWNvQ0iU1TJkwGTcVyDan0Wqg2Wrgyf5jjGdD8edzV+YYg15VsNPbwd7OnhgMT0/3tU5emNn+zJ/8UqkHWHRVcxqXY3YKatE4EE/Qu1/RMIhmWEDugReWj8d83Tnkr6TEqBy0L8+DrXMKQ0YvOH+l5PsZA0KVw57RRZSIjJhPf28jw09+ZYGXduz0Es6WLXHan+Cbf0w4oY5Ou4JetyYf+bRGTKmC45NL3NxM8elP1GSpwZK2Uplayc4yhuITV3Xs91f4x//iCI+e9JWlE4jngUMTTZVgTpeSNXVAHU514vKUV5MgFgbilWgld27dsYPOy1C+1+HxkTI8ihaz1Cf2O6Yepw4yy17yA9AXaTAUxFKoVVVK5TbnUflJhMigG/38c/QjE1ph1rFErcESa4Rqg0GWsEGMQ6jFpiri5LyFo4NXiHYh1WDIAkmVG2mCVTbGqjLWppgsdpGBQw3OQBXFh4O5c1QwQRNXSNM5Wp0MnXUeyByBniLjxJmw4hj5duobf5oyC+MhNtd6qK9XxY5gxllV5p9isZxguahgMp6j37+y4LFIsFpUsKwu5Eyi4ExogPg0gy099qZcM3N01ttod5qiHvJAHw3GuH57C4ODDOcf9pGulphOKuKLZpghEeTivNvS+pdGgTd8y0prASPk3HAv6RQ6xe4Kzm/ghm5YGlE9b5R42c0/qzFWwm6tr2q5cz4R543tElQRFa59n2G2po0Q2X9Jo9irTVk+VSt47cEDfPbNT6IjCVAe4uZxxjeUP4kUBjnnsMTl0SH6Tw4wPj9HQjPSqxFG+4cY7T9FhZKF7kPGhE0UyJCaTGvImnV03nyAxmu3cZVNMFtV0O7cwAp1rNIV+oML4f8RYOk31l3var2vdTax2duW+NNwONSkGHneNiDCXJYmlm1VpGQaMFBT1rHchORk3PbGLnY3dvT9T08P/sOY7Z/+ypdjXjQvW+KQzOEBHx8sKFg2bRZfz7ALygG1hFF58pGfVLmup3RsCTrbAgiqizax6zA8nw2XoQSDCozTGtebNxJE/E/wg59Y4Es/MEc3paoWZ5gSzFdjTCcJ/vC9MR4+XuDu3XX02k2cnVNcYiLJN5Lj7++tcHuPnfKaTudqymy6juGkgvOLJYaDObrr6/iN33+C3/72VCRrPRCXjVSB55YelmuGqpRnJS7MHU1BxhDe2zu37prHFb8/IexILt8Rdvd2Ua+RUF3HYDTEgNiTNmFJUMapSTqAqgYx8N5QIESULmceCI913FYBnM+07JjsWRKDLf+p3j1FrTVBtc4umAc63X9meDT34wNsoD/q4OjoVcw4MrukfTapX0sdUMqeKUvHAEwXEOnmsvx22IhXp8bdEmuVS8tHVd3QYj1DvcEPS7uUoSCMao3ZJgOxLTw2L6jGtLm5hlWVDAOS51cyGCQmS3vrbLbEdMzJIPIirZFqmSKzH262oBHGQApJ91XMVzNU69zMLR0PdBtg2cn3mgwqWI5W2Nnq4IO3T3F5NEaFAXzFIQoTMbIvi3KCDZ5PSIjR5zTFgtXjqr6eRziqqWZg4YPnUyXWrtKB6dNtDE3iWj+H1zouHBhyCXI1FqwR4nM4yZIGm9I02pfBCXk+Wwq29XoVb77xBt547XWsr63pM3Gkhe81U5/GqIFKAFz8io1bHsryxxuOMT0+weEf/hEu33kfi8s+FjNCDZapZ9ImoLFBHemNHbQ+8zJmnRpGwysM5wvUG3uopB3UWhVxZDlCr/Hael3wAAVleAAw2Pa6W6imNZydnwpeGI4GOixklUPTyoz7HXLrVXMsF623A4wwwu7WNWx0e9KNIIxABsM3fvEFDbI//RXLbJ/FbL1kD3WnANyjK1gC+VWC+Obm4glydQTgcsOqjLva+2meVNjKbLYwvCZOVkeEVZhEhVQ6tWPh5uORXvcGTSYC71Y7xY99foqX7o9Ry7rIcCUaEDl//L/3H09xPGrhYgpMRyn6V2fCiGrMYtMEr91dw1v3qbg1xmLVwGJZwVE/weHhEsMJL3KINx9cx+ODK/zj/+scF2MqAHHcwbV/eU8MeC2omzGKmVtQFyaJ5I3yM1zbvSZmRGQ/ZGw83n+CO7fvgPoJtLShVxsHKYQhUXTcLbEDyhHmqyalNUlI5hYu69WIKDQuPMTFK86rBkFIceJNr5uPVGOAemeAWucKJLIyYFbAqTQ+P7p80BJkItybU1/zxXWMRm9g5hbf3FCCSzyTIjlc+p+CKDzrc6zU4Aq7V41kqSAvChVFqqUMxWueoppNjNfL7DGdoFZnJ3mJam2BdtcaF8YPZmeaQyrcHFUslimWFDcZTzDUA7TilxIracaZfE8iBN/IY8JpSgYdcENSdJo/wV4HXQF6Oz0sLtnlbqG5tY73/mAfg3OyJRaY9zOs5kvR4fhLGbnZE6POxh6fT/SXtHmlumqc5tLGtO1innvMuiPTVELisIJtH+e6qqHku8H5tjm8F007jQZHH9DxYd9jxlCyAzDMNGfsr1zfQH1VxYIKW5MZKuMZKjPTcBb/lWPkhN7e+gwe3L8nOcNWo6nJSD5aZsZyLiEMJOcUMmlY1psrTHDoCaEtJhMMzy4wOj3HZMAyngGQCURVvwR/NlJMqhkuBn1lsAM2m9M11Osbgs1my7GyWzWGaxS8Yj+AZpMN9NZ20fDEhZSv+XxmDITKSsF1NptoXdBbjb2fJd/fVfAEl9BdOakrYPfW1+WkcnzGYDvHr3z97+aFeP4ff+arASNEWREnsLXEgolgJa2pFMX5/Dz/Nr43Mt4cCyrhSRFk8yyUoPRsrsUfvd48ZS7lAvFewnBiEXgTLLRm4/2E8XgD4v61Cn7yh5fY2JggIbE6m+qkJRGEh8PlsInf+c4FPjobYjZcobPWQKNN4zYOGcwxnw7w+de7+NTrDRyfAo+PJji5AGaLOqZ0WKgv8LnXdjFfTPG//B8HOLhwHyN3Gs5l2yKn8UBSPozMktrGi1mWcKGvd9extbVtMoxJgslihg8+/EjZwq0bN8RI+ODxPo5OObFm3FlVC3mm6hYnel9CI1U11sym3LB2yh0G9CAvMlUrLqqt0m+JanOGVm+MtGGBloBZJWMjKcWCzQLirQnN9kzPc0an1eVtTKevG66d83MtDRKkIt8no/1IurLkSVdUUwZLMMM1XiUDEOlXM6SVKerJua0DUqwUbxiQp6L6NBtTdLoJmm0qNJEqxw1GwjqdhBkEl2rejYbEXQn12GiqONreKPQwo80W+CWDRL3GYGtiJLxXHOXc6W1gepFh79YWzrDEw+8eotXtorXZlI7FfLhANlxifjFB1p+jOkmREZaoZZqgYlIeo/HaZyLrO9PXO/BsCpncJ59xkY3r1rmecE6jEq+6pAlSymqDnmmBnK/De2ynoO0f0zkI7D/vGayAfpJh/uptdJprmDHDU3OTilELzKcTNK74a4r1as2YCNf3bGJLLiRNWeGE+wZ/NkxmuQZFr+KQi3iCnvm7TjMDuxrK9JZz8RtCb1NKJC7nEgBnZjoajzEk7JC2kVbXUas1scQMF/1TrX1ytesNBvQVatU29rZvSt9WtveLTHBBq1vHRwcf6nUJG1nPyrjTjAf8uGym8RoZY0hdrCY13Lh5Q0ylo9Onyop/9Ru//oJg+ye/KOqXH/GGn3kjKppmQQvKLTlyMrZLxMWYr2e+eXZSskwuMtziQerhplVZTQwnnNhy9f/SNQijcs+ugqrkBGwGW1ntxMy6BY8o0wghfOYV4Md/kJYY3JFslpDDy7KW8EWG3/v+Jf7g+1P5wLfTOnZ2r2O6mqgsrSw4zZ+qYfOnf+Qm+mczvHtYwWBALcsVxuMReutd7K0tsLsD/K//6gjv7hsTQtufp3d0ax1CyOkrjt1qzXtqQ7YGrTtYHrYabezu7vqI8wrj+QxHx0f41Btv4v69e8pUv//eQzzlCVBmIPA1XKs2hwsA1MVioN2QE4l4ISHUw0SrSpYBf+dEDlBtLlBpjMUySKvEeIijkmvI030q0Q7S1qiuVVl1UGtvYJU1MeqvYTxdQ5ZsYpVy2MDk9CxoWWYTuhd6blLjKpqzSuCiKaqbRVhnrgXPZojsapI5Em52+2ZtCqMcMFteoUv4IKEs3wzVlMaDU6SNCRrtBZpVNgiB6XQsQRMGa4Y3UfoEuaRyTNXvYs7ZNQrm4iSSgm3HK0GKUk+wu76B/ukEr7/5AO9eHuPRoxM0SR8ky2UyEUVwSaRylaI6r6AyAp4+OkSrzxmPoDy5zKm0bI25bGiAHY0x5cd7ZwJIha4sBXSKe2Z0yhweIl86n07zhnbgvpHVlHwEoyGWl5hxj1fA6WqBwZ1d9Hb2MNXorY3hLiQ3moECbmvZCr1GA69fv42dTle24eJ2U3Kx1dbEVexpHmKmR7tUD0LuMGK72C+NGoe4uw//ECsnfZB6B8RfmX2enp/iko668wkG0zlQ6yBN11FhBltLcHpxpKYyM1ZWhNyKjUYbW709OaVoKo0HUg3YP/gIg/Gl95HsGagicsnUdqONa3s3JU4zGU/c0aGGvb0dJXLMbBlsf+2X/94Lgu2f+MLq+amsuOGcZddcvYWvgiTvJPLAHvIsNQ/ahU9TkaVaeVMWWo5ge3x6LidadvKfgR2egSienRnP4QM5bBburTleRYwyBb7wiSW+8hkLFPwZa65nWFZouTzFv/6DSzy+WKFZW2Gn01OHnlMgDMj1lE6gXWlj3m7P8eYru/iD711iOJ0J+ui02woAG8057txO8U9+6wzfft+dGXxoIM/yHbOKpkOOO/uILA8yYbTENMkJrNaxu72DOkurJMGYNh+zGV65/xJee/lVPdA/euc9aQDnh2NOWo+GkQE3zFhVRmnwwdwKhNfyVzVFrVZBtZFoYWa1BVCfotYZY1VdyPpZVCYyRpy1wgySU179yymWszYwu4flfM8sgRYZlgyKaUPWKGKtuMKVCsdgYag8LUz2cuzQaVcGH9kUFAMem47s/PNRaxowcQFx1UOOH7uO8XqVQXaGKqYmTSja15RzvKjV+Ys0K0IZM0ERzHx5nezEKPOLYQAOyTjERtIHIQDCCAwYkY0zO9va2sDl2RBvfvI1fPfgCT58fIb2RheVVgXL8RJTwkrE8Ln+eOBMFpiP50iHDaA/BS7mqC+Fl7i8J7vvLpfpjg12fywrk6ZvWK07C00Bl/9zId5np8S8x+K84RgCiRpWn9GwpTy7jUPPY62ghONsjsFWF9u37mAuHVjbhVvVOl7d2cOrm7tYTkZYTSdoo4ZOj+U8Lcurao5R98LggpodGAEpMNg7pKWhJsYcd5nQChbziGvLXJMJQ7Gk17TXaCAu7OCqr2A7pMtvo4ssa0gGgPxY2tQwmPPUohUOX7PZ6GB745qoiZJSnE+xwAwf7T9UVmssDaNDtpqEpEw0fHtzF3s7N3B+cY7BcIBus4PxaIx2tyWRo/P+qdb1C2GEP0s2QrnNX6rhjd4VQS7YCJ49hkuCY6s27eSncJT/YfoXrpml17agaDq2Tzl5pUaGDyX4BYV2rqXy9v7et87hDCMaF2pfFkQsI2jWgR/55ApfftPwwdWqjiwdosLTGBU8fDzFv/mjEQbLBFvdNrZ7FJUwoXC+Jo3iKHLSH8+xnPTx1c/fxuFxH0dX4sljvd2QcEyvvcKrL7XxL/7fPn7vPVKLJOrngyBOHvesPeQSy4dQZO5yXEhr0kwgaL+5sampKX4gWnAzENy/fQdvvP6GjO3++L1Hwm11FHo2oD849h2HIG2GeKLbVBiPanMY4JomeZvMnBXdJjhFVR+h0mCXzqhh4hSzQaaiw36umrRUik9HM0z61zHp38VsTn0DUr8W5IbpV1JhRmPZlGX4hTOrNWQs4OZZWd6Y8UPXhyHEbS2xOlQ16LmbDJ7cJnwdknVAdY1aZYh62keVWRc5sBr15M+xoUdOMJWcZqhUKJu3QJ0lPQVT2COs0pHWBLDTCtXXaqKrMfttNmvCf83y2gZKtjbXMZ1luH/3Fr7z0T4eH16i1esg0UjowOzqcyw0wXjErIxYYAXJlLPqKzTnVaSjJZLhDA1mWy4papVm9K7dRdkrv4APgoceQ0JxcMV+lEZGyTW3gPdKzRrrTOdfzzARfI7gIJvholnHrVdfxZRY/irDVquNL99+BS/t7qJZTXB6eYrpYIj6AlLzo/4rgyuDbbtttENZl3s1rPVSYjAZLc70sDUhyRF2Blq3v9GtcPqkUQGHOD4+EpNgRMyVvdt6W/Q+7kNOS9JNgTCaBPrrHJ0nn7uHzfUdYa6EcGaLCS4Gpzg4fuwu4a6aV6lib3cPVPk6OTrG+toGdrevgRq6l5eXgiRJwdze3UR/eI7+8ELr7Fe//gIY4T/+6pdXwd+LRlc8rJBii6mTeAAFxSgqucKzKy9DcmzVRmbLGKWCgwfb+SJTsJ1z4ZYGGYoKJ06Ykt1zZIkqr6xcDzeBPJNMEnSaCb72mQp+6DUjoy+zGpbJFdJlA9Nshe9/MMXvPyJdJMV6s4X1NSPQg8T7RYbzYR/z0UKdzf70HJ+6t412usDb+3OO36PXJiQB1NMZ3nptA//698b4nXcn1gDw0c9i1tzCATeECUP7weJdQ+tMM5Cl+nnS2zd6G3mwZVeUJezL9+7j9Vdfw/HRCd55/0OcXlzaiLMaO7Fb7HcFVGb4EmNm8HNLlMpKXfVaM0WlkSEjpSqdI6F4QZVBlz9PYRsLwHp+qgzsizxkYsnMYuezJsb9XYwuO5gMW8pQmFEkGlKxDEbYoGsEhDZErjbuGY7TNPX6eVO0DLU4/YwlPb93wff20k76DlwD7npQJ+RQmaJVHaOWLtR0mi8TTQRO5qR/ET5Yoi7BHjbdFqhVl6jX2GzLkKQc1MhQq2doNOgPx+qCHf0VOq2GrSVS/BZLBZJurYbu9g5arQbePjrDwcUQlYYlEupuU8VOWDwxTmA8W2p90VOWU4aEKOpJHVWSLPpTNBcJKk0bsBBsMl+hwpHj8VIcU0stzP9L6yz8/LwfYNl4ZKnFAEVZMNz2qQ9DGE6RLx87FINHb0+EsNlHzNzSBDc/8TqW9ap8xd7au4Ufe/AGmvUqFgk9uvqYj2lJs1BTjDBCTC4y2Kp6Y+WQN99Ny9YqLu4NK92FyU4oEOVTW6pKLRDrsJ3P5f11dXWFw8NDwZCjOfWSK1hxhJe6Q7O51jz5sgzwxHsJJ9BYlXBdt9UT3tqgMlgyx8MP38Zw0vfqukgyr+/ewHp7XcwTZt3U2+UtY8JD3JYj91u7m4IQRlNqeqxeDCP8ua/9yMpOxoJqotLTT54oUfPyNx6kMs3iZPx4+R+oj2m45lBDEQ31X9PFEgdHxzZv7NYsRZZc8PiI3mgb+oISNSWwp+gQSnTZKC86vVoV/OjnVviBl01nkgw/4tBp1sIUc3zvgwn+8P25TCa3NtrKeKgRS9nEjPq0wzHmU3Y9qxhnE9zs1XGr18R3PuwjqSXY6KRo1DpYTMf4zOtr+K1vjvC777EBEzbaFhgsG7fRWd1PZZ6Fzi3vo0wb3a1BY8irRJxaBknTVlmit76Gezdv46W7L2F//wAPP3yMy+FYmZ3wkTxHiDFcaHE32i3jOHqjxAJtBagtkNUmWNVmyKrkM5otfARpG5QyhwWrGCTgK2yNwZeZrFgkyxaW0x1Mzm8hW7DRVuOMggJshSOwKzfT9A57jHBH4My5nr62lOmK6RB8QC+xCf+4M4dsYZzxIWCEAjkLy6zZM6uuVmiA6vzGaOA6m8zNv4qBmhkTm5G1dIVGdampNTbIovPO905rM9TrpBKt0G6P0ek00W5zVDqqJ4gxgukC6zf2hO0+Hoxx3B/KUWIxYVAlbdCIogab0O6a9DQmFzXrcLtgEPVBCD3T3rvVqAvi4RPg3WagrU6A2myF1RHF0oP6FS4jcXjbQVs2ZY3GtTXF7BC2JVjwlMtprVUaFmSdGC7K1kfpnJrt2H35ZTTWOjosPn3zLn7spTfQaLJ6WGJyRvEW+9wN9SAso+Q6XltfVzJjk5EFTh+NeIsnNo1rYk3U3/DxfGdZ2CGxUCAdjwc4Oz/H08NDTGYLjGZLMbQldeO8db4gWTi8hvnCeLOb5KqzLbmqollr6pqWlQW+/953Mc9GpoVM6MwHF157+Q30zwbottuCMAiH8PpGg2E+/Xnz7nU8+vA9jMlmSIC/8yt//+OY7X/y1R+x2/oclFDuCltMLTZw/vByPdnoAhneFRHxmc6yl1FxQ6PUZUb7+OlTTN0pkx+CC8WMHh2g9nFSXYOCCktWlvvl6RenEDEr9DHXbgv40c9Q18A66xQsVnLJoYTFEt9+d4DffzTAKuXI3Zo2EWe267Q/nk1APeHxpI5JNhGH7nqrgrvX2/jD9wfC/XY7LaCWYDmd4tMvreFffWuI73zoU2JuWVKeGc+ztzBmjOqQnXAOFahkN28tBqSNXs8UwyoJqp062q0G7ly7iTs3buPxkwN8uH8gdws1RJw1Z5kBy3a7T206ljbcsZQ0m0ZNMEFSnyFpzLCqz2zE1H1tQm61rLuq4yI61pwgc0YD7zgbZKSWrZY1zEcbmF29anCNHjQ/CLFV20USsDFFgVz3M8rC6HqXOYgSp9EZbAdJwA3h7urpu72e5vdtTXAynvge6UU066QIkcp+0ZMWClQsUbV+dD1G4yqaQ7be2TCrMIuvpmg1hqimSzSrc3TbSwnMr69Vsb27rjHfWquF4XKO/dEIp1dXGI5IFWSFwizYagLxkWl/rWyW96CqzDW+NGG4MDqU1M5G4Fh9AAAgAElEQVR4TXJQ8e/LuNxSVEZLFhxIhwvgfIpkxCBOdonRw3jQVeWhl6C5qmKSZmiQSiXxbrdIcosRXhkR+WxFbVivDgR7VDDXfWNyssIICZ5U5qCiwMbeLro3b+gePehu4E+89DruXttDs1LRcACbV8z2+NkFIXgJz+k8BqrCF9DuP/8sGCxfJ8FBdzNLQQiEgOyASBZzGTqOB2M8OjzEo/0DMPTzQJiJf0xyJ5EsVqgzBVjSGnnA0pWBEF1vfVOCUuoB1NgTGeDR4/fUbA083qrxBC/ffRUp6no/0ScdLiVD4vT0VDDFnfu38cGT9zHl9Etlhb/7ogbZzzLYqiFnu9V4ekVgjUUeuGmRmBbROYJe6BE8//Pl4JtjQY7n8gZ+tH+AwWSsDWJiGkUzzppaViLn44r58iwyZkuz7dpZ4vL3Zi3BFz/JJpmX1ZhJNIWNmxUWeP9wiX/7vQGm8yq2e010WqTVUJ8gw3SZiM5EdSkqTfG+v3ZnG436GA+fTJHWa9jsrGO04mz3Ap+918O//NYQ7xyYo67GaEPAxAnf0WwJrK30MVTqamFWUgUCllaEEWQdkiZobXbVzHnlzn1c37mGJ/tP8SGnbmbGPTSqj+FMltoYn1CYWY1ZErEs7taVAm2lsTD4gGLexN9CYJ10MA88QQdytqop1Wv6x6hSes7M2CjuMqfFcwvT0S0shrcAdMzPjFmtBFq4UazzqyGGKFFKItuxyAPf5evbmvJMTLHEaoVwBihkXkzCkj+jlq487CzTVUM0c3NAGvS5FbcoXS66TQYHqXDcQOGSquqOEpnNFprVLiim2ajOkXKgYjlApTLB5lYXzeY5rt/YRtKrY1gBLvojXI1GUvknpW9OeIDTbRmbwEtMxszYmW0ZlzYgtdmUdtt2MLES4aMUvci9rZTN6uMzaUjRWFZRv1xieXCFxoQDHAkWlFVkoZMa26a+qGBM6hvfh0wcx3u5ByT/xINT9DE2jS3TlV+YT6RZ0w1ipx9ggRE9wLpr2HnlJYnnU4LoB3Zv44t3X8b29obGbBlwl+Np3tFnkNXn4SHSbFpwVX/CM9yc/VQwcwIasc/sU3yLJeY8wBZzDGYTGUF++8MP8e/e+T62l3VsrG+wlJPMMvcND19OD3bX1rQumMgxu6ZjQ7vekeKXBn3qKYaTCzx8/J5ZZXlmz+tjML62fR1r7Q3RDylyJMssH0w5PT7GcDLEtZvXcHj2FKMpj6MMv/6izJbBVs+vlNnGCf98ZirMJPRkBRn51JZvnDJfssy5zSGEfCjBmZ4+/fX+4ycY0HoizrYysTo0NUsZQMEELkqnuGab5bfvYCPj0w8q+NE356inVAkaI12QlsTjbI6LQYrff2+Mo8uVRkK7bZKUSSm3iSe6MZwMxkjmbfTSJT73VhMHB30cnmdodGoCzSfLIRpJFa9e38D/+e/7OOhT6Nr5pM9hX9bvtb0SJVocA/w7bSyWP1Q6WkFeZHJdShM0euyAL/HWa29gs7uB/f1DvP9kHzM2B9U1NeUmlftIUG9yXLiGVnNNkzNZOkdWHaDaWiJpkJK2QCIJfN4v0mwM3zXIwAKAlfMGB9hXlJemXyvxeDHqEpVT3LWtxiZOHr+MCnY08GDVouWP5lhszS9Tx2I3ytnVjiHqMNZi5L8bXUzvLLGX4hpyeEZrpdB0tc/Pu2YQiAS/FVR5kLPhYiLlDNrEfMO0kBtL49XqfLPJye6zdpQCRZUCPkmCeoUOzEvUNNzBPsACk9EVdnYquP2JdSzbM5WS08lIvyertkaESRujWA15yZrBl6ARIRYKWrMg5z0k+dZlTsleEDuP72+efBr3Fp7PtkIq+mI2nKMxzBRsOWxQPZ0gawPze+vIqgkaoyVWgwkaNLoc2+IThMJDnIGDq50i+8ZRyask04u19Upi3QVWeJosMOVhXG/g1idexUxj8itsVqr4kVsP8Nadu+h026K7kRLHg1gwVoPDNBY7+Ev3U1KqxnU3SM2n9jwYlauMgOVk4MjDYD5XM4xSm7/53h/j9558iMbTPrYbbdlqUU9akprE6udz1Bo2qm7VWQVbG1u4vntLMqZsolVqFTw9/gDnw/Nnhrt02C9WaDc6uLF3U1rLlEbVtGRa1RDFaDgSw2p9aw0nlyfSs+bU4K//8gtghAi2Vt75V5lpUMpyo7uZO43m3+5gvGOSZXC+3OHUFiqJfxsonuDhhx/hasyV4Bm1PwAFcwOZvOTzzr6nbgXIXwq/OQfYAP/716v4qc8tsNMjH5AC1swoWGfNMJ8m+N7BDN/9YIxxRsuLKpopeYEVdYsvRxNcjSlCkuCVGxXcureO77xzJT+sVquCGtWjJlN0W02sr7fwm9/kictRXVOICtPHcqavgydq/twLzWOvY84ablss0W1T6rEqa5fmJo0PZ/jsG2+iW+/i4OkxHj+l8I03OXI3Xupv1jVSWmuZ4AZnxLMqqVxjZbRU8Rbcw12bq6wxe3TfcG/k8a4Wn8FKWguGlvmYpCYtpyl6TqGbigR4zvfvIZtt+jAAN5PTB9112bIWNowss1E27jh7jInGUgz8NowTbaLJdWeLnqnBQ/5DuiMlwW6rpqyRxCk0NTCdGWGB2g4VOwjdjFRWQPYMdZBxysm1nsOzzbLqlZSk0iUt0BZobC6xtsHBi4FVDsnAElGaUbrI+XRmgZwmovz5Ws0xRR5YASmx6SeKnrEt9BrU7+UUG/dZWsWc5f1gjNViJXsXRpPeMTHiKeZ32xLMoWKwGlC0H8pWaNXqmA3JDd4ERnOMT/pYDKaYj1fIJpk5E8sF2XB6Jrs8zM+R4SBZULcHS46Tv/IyVs2GeLCsKG511vC126/g3s4OOmtNXPb7WM059FOXuI/pItj91TSjGrZ2UIYSYDTk7Uy1taXnREYCferIyXUWCl1vB8MR/sn3v4V3rs7RPOyjctbHRquLves3kBAbphbGnEaMFVGzuMZ4/5r1Nl66/QDd1ro0bOfZDJejE5xfnfoasmac4eL0BWzg9o3bqKUNzMZMIFaigxFCIFzCg3Dn+hYuhhfoDy91P/7+r/2PH8dsX5TZ5s2wyETLZXvgjI7jKm+Jcd7nXBQUWHwVR6C2szCitJkUPmKwZenh9J3IhAPHU5AO3M5LyWez7nIQLrqozIZ6beDH3qrhE3dtILvKgIsmFhXiZhkGswRvfzDB+4cjzDLThCXtaTZKMKE8H2rYqE3wtR/axNXFCieDJQbqaXDzLjEdJFjvpkhbdfzudzKMiRW6kV1gixpa4Ou6tmjZi41ddMIW+mfeFsdr6djQZvlKha9mikavJf3YN19+TSXQyekFHh881b2UmDh5XCw7UypttdAiTsUYx4GEdI5VbQ5UCRmYW0JwSQ3vZSDl31ngFr5aclJVyaQM2J6bQQfWE2cEZra2yjiJxZK0i2y+i8V0HdmiJpGXLDMMkA9ATTFmmp5lWDOW/GLfWJHKevapTMyzarsu1wPw+2nAl2W8WluE3ZkFexlsiW+RFTPnVaNKnF/Djq2xX7yucEGHpKR+xxI0Ic/YebjBBvD5fpa2lcUc0/kYEzU32UScoNqZotkZa4SYTTZNQ4t/bTqri7kNwLDhyHugjCkfEDKltRD0F6SxInuBWsE6JRWEqIvM9VOn68VyhZ0zPt8ZZrebwg6kXTzPhL+qGUjVuxVF7XckeDQfzdBIalhdZrh8eIKrJ+eCFAhHKNw59HOSZDiqGvxDAfC9W7fR2NqII0rwwWsb2/jB7Vu4ttnDWrutiS4G2U7HynV7FDaAxM+sRqsvK6M/Om4e1DY//IhvS5fAqWDj5Qzz4QTn55f4397+A+xzem04ReXoDDVm+s0G1re30Gv3TOc4TdBZa2ltzBaEglq4ff0uug3ygDllNsfjg0e4HF/kmS3hDsIOrEK4RMhe2NnYFatkMpxgfX1dq47BloLjVIMjjDCcXukw/59+/R++oEH2lS8/CyPkp3wxhVKKtbkOgjUXYve5M2+IrFjlaBszGmNe3uqvPYsxXmAFT54e4fjsVBxIKwPtq+wamme9/gDKwdYOQttyiu8lPzVCAp+638KXP1VFp8nSb4J01aKktIRmyLg9G2Z4/2iBy+EKF4MJrkY2HsjgvLe5htfvNvHgekMapYPJAufDOc74ffMM0wHL/SaO+wm+92iGCU9hTtfUKULio6guk2ifoTit+J/m8ltkVpE1MltkVsDBCfooNbdIml7g9t41LaLLqyEOj0+1sDjmqBKNVCYOKdRrCrRJLUNSWyIR0yDTCa97z/sTNWIIlqjKj+4/M1prOAYOL7ofT3tyiGVBw7Kcm56LkkG1jiWZCFnXZtCpnZCRDF7BYk5PN2axzO5ciCdfVC6aourFs37PbMoZZ1Q3ZV5u/J2gDvfssna7h1/JdVogjoBsZHq3f/HSNZ9gc8ZA2MzYz4XYt60ty76CnWGQzZzmkguyDMjNNlFsjYSLzrFCWrtCtTlEvcWSdoUqD76ExHzDEXXJfpW5tp668tQNtoPIEhoG27kdrHz9+VLZHX8npYnw+9rlEmlzhdUOgy1ngYlprTBZzdFptpSd82tze0teXJPhWDoczaSJ428+xv63HknikDQuBhYOV7D7cFRZ4lhqeAmy1LRh27evm90Sp+A4TZZWcK+9hjfbm7hz/Rp63Y4+P8d0OT1muKkxCTS4Q33lRkNBt5R/2V0PaMGlHY1rS52JBUbZTNd9dnSOf/rud/B0MQUNJnF8jubZUKyUSr2G7fVNbG7toN5pod5qCC/nMFA1beDG9i1sdrfQ7a5huhhj/+hDnF2d5PHKhLaoX2v9Bt4LwgndZlcSnKzG2FORowjtmzoNHJ7sYzgfao/8g7//jz4ebP+chhpikduijIbXf0jNq8xGiNjxPI/2eZw2L6W5AZ5RhafP1xU+ePJEFiLlwBkb/f8301ZGFP1uW7UUhIhMgA24jW4VX/tUFfdukLjObmZNFh3E0UgpO7ia4+lVBY1qFY2E/EkK1UwVsNbrbdSzMbZ36+g0K0iXFDNZKYMdLCo6vWeLBn7rWzOcjYyCNF8tkDYoGWmE7ALrfPbz2cYv7rn2sMY3CSNwDr8uukm1WUNruy0O6Hqrhb2tPYxmcwxIHqdkolvZaLyxZiaOIGeU02DUmuUQAzvrQedTichNbhkmMyUlMP4/PyZzmlX+bDPiiibcbRMotLBpYTZvYEmskeI9SVPjvWwipEkTFTYklzUsZpQrJK2O48iFy5fBAlbWK2MrMQ/KGzAOYaEYxmVwSMP+bE6wVkbFeogenDV+je8dR7mpV1mmFipfMWClNMIn7cJyxkS4i+SCrxSqXUQ8q5rZ5wyRHaCEMdhwEr9WSCPLe14Dn8sV0voY9ebQJ9aiuemYqjsWW8ltGsWR3LCclpuJGDUZBoORxlerNSYDK/T6GbCWosIBnZpVkZUlc7clmq2WgmKjVkVvoycck5nyzevXsRos8dHvPsLFozNloYtKhv+PrzfruWy7rsPmOfvsvU//ddXfuuRloyaMZSdygEQieUkLEGBDlkglQIC85CUPeQmQBwPKQwTkIX/AMazGsuMECPKSh+RFTozIjiDKoihZoUhdSgKby0vetupW+3Wnb4IxxpxrrVNVyEdc1ldfne+cvfdaazZjjjnmbrHxBqCdPap29qRRVQWRLeZuHX/qdTkCcrKltQEmyO1uYz81PrGfufe63bl9W9ABOsj6oEzJ2AISwFcNAfC21aBXOhTg4N4hV4iWI/1nY8N6Q1rZBUZKXSzsm08f2Dc/fJ8zx3pXc2vef2x7itFATKqyo6MTO71zx0bTsa136kDDkMc7p/fs7o3X2MKOp/PeR+/Y4/OP0x5iUMQCrboeyTTvNtZWfauoxwFq5pHLom6sP2ntgwfvcsIufuef/fb//Apj++Z/tEdLbnh+foBHiQC3hdH5ti+i1QMD6AcgNkQyrP764PwpxlA7im4G/1U2X67tBz98h3zXhAfzOmRE+TNgR6ndUIdKQXNJznYKVIzG8Sh336nt/vHa3vwbE7s7WVERfg4juOnY1baxHz+dM7rdrNjBboM+ZqGBgI5NgZ9s7I17HfvsjbH1911bIgLcQc+2suvt1v70rWv763e7PFJIISHS0YXgBUbDULAj6D3B+JDIDw9RTHcN40GYDhNjsRFr8jhRLZ2cjazbGKPdWzduM71B5woMFAVkKGouwZkOWAegdsGxUPdAM8z4vvHcsRKEDnRIuDZFao9rky6vFzFgLrYQ5kZDAIx139aLqa1XgDeAq+G1aBJA15gYEZBtpBoZI7OerZeVdTZDRrw6oL6+SekrICZ3Su74Y/vBuLELLjEYHBIoCiypqOeEfUaihAtcHSuOQEAHKYIiPlIctgg3heEyIXOYTIGEq6M5/EHKFQc8ZoqaWCKecfn6UkiFerzIDOZm1ZW1w5mNJhtrGt/XPliTcn7MLvCHFxddlAdGCtewhAAQFLjwt+3WpldmnRPM5QJnTBEnzxsgNOD/IPYPBzaZTGy3xAioiQ2PJ7b+8Mre+9qPyCRY3u3a6Hhqne9f2WqO2SVre1R37Aq4LzoCETD3Grvxydet67O5dBLxzKQYBxHDn7l1337uMz9lN6cTG7YNjawm1gH4lbYCRXcgeFTXxJMh9INnFhkfhwSgTRf/kU4pWt96ueI8uee2tT995/v27fd/THnFwftPrXNxyXZ73HfPejYYj+zWa3etHg41Mt06dvfsvt2c3rLxcGLL7cw+ePAju15eseUcsAwVDHEdXpQErw6zygb1gAO6EWUDrsO5Gk80QgdKYVgz2Kv/8Xf+p5eN7a/+HejZerVY15GqzzH76MXIMrEVAkv1poUI/aPqGFFqRMp8e58SEHJxALJQVX377Xfs/PpakYanbjS0XgBKuIQXJUq2Q3l96f3dslOdCjzVjtlrJ1v7ub85tpPhgpqpYGc9vDR7/+nOlruW+qurFTrAUAcXBagBTQQ93btn9rc/e2bTdmndXZfGcLbf2rd/WNl33p7bggwCiIpTfwpy9YwmWWDi9NwoCunwxRSGeEaBb2vSrqJbpF9t3RDOmN4YWTPAhNmJHY2POWGWhRmM82DfN8j7kJ4Dj3Zjhv9QOa86nL3FyirwUo8eZFydTVKp7UIps7fVQrQHVX1q4crZgnWwZFqFe+nb/HokY+tDqRDZKouXIYgJELxftPBCYWvVt2oHGpvGyCS6gddEFFCI3xhFChYqHJMN9bdgwqTMwFOshMcGrBRCLgEZRFjhQYScu5tzxykzkBWxtQLuOD3ikkcxzavpaZJB7N9UmSD/VRiyF01dywFQFarlu93S9h3ADJc2ms5tNMElNbZFpxsnD+vQQ9OYXYZoSEbU7IYDfR4wRtvV2kazjtVnfdsO4GCR4jvqUWkgJcKqARoS+gOzxdrObt5g8ez8rx/bgz991zajri3v7K3bNvb66tQ+/sFH5K4+brp2XXfJ4cV7onHl6O4daye42MxeUREVY8rBjjD7iVt37Rc//Tm7OR7b5OzEtouVXZxfsDDbh24C4BBw2pdLwmCYRAJNYTpsn/mFe9MgTyjGQWMWFeSd2AS9rj1fr+zr3/0r++Y7P7DN0wtrHjxj0auLWggLhLif2m6//rqNT46EGdvA3njtMwpcNjNqIkADBY4rFhrautzbHI8HKuapHY9PbL3c2HyxZAYA7V6o3cHYQjBJokgd++f/9BWR7VchsZjwMmGsWh+JZhywBwJc8g6VwLPylgzj6EFrMWcpXsO0lVCaY3WwJN3KPnz40N796KE2VvmGvmfpuZP8G76PqQfuIRzT0gHNcnEUM8EWY5SxtLPJzv79z07s7pEEZ95/NLfHz2EeWzYP4IGxCLCG7vWOhGd8cAMh8Xtd++SdxjDAB7oJbz9o7JvfBcEaWqUbqkVtsRMBkyCqaEDrjlHg4jQK8/SpuMBZHdfW4EZFYaTmGJSJBhqS2d3Z0c2RjY9GJGiPB2O7Anmcegma2oAMHMUI3EO3v6PBhe1L8+Vc31RV+4jWIFIjqhzScCUKSlmJF5JSpsIWw3SvoCOirroDW87Htlpg9IywTIqk+4wqPnf8PkW71YyCTrzdsrF6N+HvM10vWvIDq5Mymcavh2MPRy4fmse5BN0wddC5YYNBjIPCrVbodrBl2A24IlR19THCT4lcdjy89nJP+vf8PWYMnqU4LAEHG1+CwpxC5xxOgRq4ezlWGpXtxpZLdB+trG4q6/U/tP6gw5ZhOFLAGVhvLZEgkWA5UJQHAcJ6Y0PrWnPU2g6FUXyGFwp7DYwOWq0rptS87s3O7ty+a+vl1j78+o/s/IPHNrvVs+2IJXg72o+t99Hczh/N7Em/azMYW2g945l1uzYC8+DsLN1roJFZ7Fw0tbvDqf29n/5Zuzsc28nRxEZ1Y7M5ah4QB8LAzR15uWgCAUYNqhixXHRPUpgI0z4UtFCzhOpuXRu1Q0a4aBY536zsD//q2/btH/7Alj/+yOzimkaWzT2O3WMv3rh7x87ObnKa9o3Tu3bj9Ka1w9p++O737WL2PGU3anxxY+uFUHSb3YZxXmBAAHDbLlt9L68vOIQUNRV1OHZfHdl+5cs/J9Uv3x8lTeklrFRZTsKPRGPSs06c29Qq6LuBtYT8OoVIOjBB64KLvprN7QfvvmfXM6jnh8H38dERa3v0EuWOHBW6wQ0PG4YZH1XtreYYaqQrkoSctDu7f7u2k5OtwZHNF04FAi5EGUCkMfC4MJxa2N2uZ+O+2Sdvj23U7O39Z0v73jsdu17gHfGQRY0SZoxdDUUtkOJBUFfqixlIsxkmw2LopLim0PvExkKfNZs6uKlE5O83rdSRujubnA3s5ObUhqMRR/RcXl3RaEPYGMT7XuNEeKSX9ca6/a1VwNi8C0nhh67P0Rf3iI4ZRxGJzs2xBjcmfM7oEqOREtUJmxXGdjEbktIUOqmaGCHB8qBx0aAQWQCM0JK33G+OiJeXkW25L4J9EkWw2Dex1yIgwPVon8rJhcE/YKuU1C7fluooc3hBJkypeNAeudfc07N5Q1lAfG5YGA7+Y9uEQzGpGBq+06dNIiX1SjzlJhkQHOxkdw6CdlYLyH4+4vih/giY7Nq6HILpn0xcFzcjyEZFvY1BArAZgpniCgrYSyArAl7a78huGU1GttmvbQxe6nBqs0cz+/EfvG3zemlXtzpSQQM9cldZ+3htm4cbe9KvbN5WNLaIjgEADI5P7Oj2LT07L/skNp7vM7IZuh0b9Gr78qd+yj53dtuORiPr1w35sHjG6DjDuUjsHThvNCW1DWeBCTpSgQyMBIjSwyjDuQDDxecj0Hj47Jn97lv/1t55/z0b/fCR2sUZLAiukAhT16ZHx3b3tU/a3Xtv2HAwsdFoYA8ev28X8+ecFKGGJBjbNQtq2ArIzJoKjRNHHL0E5wYtY0x1gNSjVxESDPVPf/ufvwwjfBUwQhyulyLKXHUNPDa2R2B5kSxJ9V/vjwPHiMPn3R+8beCpbrhl3DWc8ccffWwPPn5kGxzslNyJhxdTN+NA0mun1PdVcYcsLkaiIKXpcnIuopctgzR004xapOWgSu04lBCqT+rjB04pigopJ8BxcGa2SIU7tlhs7en53hYYkY3NjqiCBSd3PLhIyBY20CXo22QytqcYQ061Im89ZHqyt8l4ykotFhiiGjhklHqgUDWEXETLGpy0dvPeKdMsfBAKG4qskLqDtA2uZSsF+3ZtHRhbROUxAtpHvssgKUtgwFrioj6hFgcYqkkc70OowY0tjS4cFvrGW1vMWlsvBuCXZcw/ItqIiIlVAirSbDZbN1ZtxzZuT5lxCKLwiNKNH+WzXXCksHeyfZGSO6swovCD+3CjGdlTiks9UKDBjgjZBYMCWfXQMV1TRMWpbhHPK6AzuRDfr6H0piOlCF0/Q9QWHWuBSYab81Vwd5dV0LAnsM7L1ZXtbG6DwYoz4DCJuIEkpjcL8qi5vsJg2FrTokjqkTkKYmjXhl/bgILWZzQGGiGq6cPu0D7+7kP7+Dsf2fXZ3uaTndUdcEk0N6x/2bHVuwt73HRsBmPb61rPDX09mdjpnbtM/zPaLbclvQMFOaQHVpi8Yfa5m3ft37vzSbs1mli/U9l4MCCGjMLV/PqahTPwjxHpg90AxgIiXTpPOHtEtpiqsFwpowMDB6k8ahjXS/vd737b3nrwno3fecyCGWmYAUEF7RSQwPGZffYnP2c3b96j83n45CO7XlxS15rCVqxRYOYYsPU8xgj3BTaIsjYPQDgPz3kGFNnp2m//xj97BWb7C19wzFaGIgRpojgVeGukYQnAKywou3ty/iVum2NknDTgG1TRhoROlLop0uRPOx17fjW3d9//0C5nC6eB+RRRAXkHnVfx8YEzlphupqSpKgyERp5X+Isnot6xBh3Zrg1qs7YGTQeeHfiWMEwNLoWXQ0GqssUSUANgA08dWejB4ZKHJbUJzwMRdb+2/gjtshUpIgTPqcuKCDbTqsCFxNx5yLZRlZ5jQzBXS8YW+V8z6dr0bGwDgPLkxardEYT4CrO8KteEgAh4u7XuAEMWI6vwKaupoh4EFJ+84RGbQl90WVW2nKP7Bs9K6RLHy5PfianCwKLNVgtEF43oeonip7XXOPoQPKmkdbsDf7lr/c6xjdsTRraR9IQTl1MvjW2OLsPgpT3jDjn/rpowyl4H7mgP5SNq5d72D/YhtQXNzQuxHg2nfeZtvQeRL6UAobeQnX2KcHxSAv/ubIvUjEG0SJyKtBuLIERwMpwp2Cyi2tFRoZqOduPqgiI5EEWH8a0bODRNjdX+wJoJEsLXeDywmoWtPTF9cYi3Noaj343se9/4a7u4uLbFmdm2BxfYtcax9/5Ts+WDpT1uuzZvezSammLfsc5wYGf3XrMWwiwu4I+7wkcJfNLkkERngxpEVdlxf2CfmJzYvf7EPjE5tSGCCiMJtXcAACAASURBVBhsMAhqCNSDRgcusuA2ZGeEtNjYoUYnTnVAV+huw6m24Ls+uriw3//h9+y9y3OrL2Y2+vCJdQi9hOivmEt0Ata10ejIPvOZn7ZPvPEpRrVPL5/ZCjUJUkfVIkw2QnS3Udhd9Qhy5Q8oarpOROHoAv3Nf/RPXmVsv+j5Tz4wihLk+xWpylrry18uC6q/0RgWnTjoMEqFsFwoCGMrSk5xQB31Wu+hqn5hHz1+alfXC80JS2LTnv+VIUachACwyhBaF85Xx5UnTgALUPAxmLzqxRxE5lEJ4pgadE4KYIdhVaU55iwhw9KgwgqLv++yysmCE6g+KLSAHVB3rRlo9hGjGYz1QFEE6lQsNGk9kqYBLtYl5QAlIHWBZgIHFo67Npg2nI4LHi02ZX8Aubi+Qa+2WwkT5uZuNtZJxhbpRRjdeOZZ/4KGy0dbS5mqS0O7mvdtu0EbqTIVdt3xeagTioEGKuSYQLsDbgZsLTefgOGSUnkyN2B0urZdVDaub1q/Grtrl6OOAqGYDqHVEF2NcnyEmt3xRqNCCQSoWOav8wjjxS0RrxFrwP+LAqAfRF5DbNv4N8f9+E8pM3DaIUVlFHZzKoU3bTDzcklIOnhnQHBfOkNFGhEqACZQwdu8RU3LvfrSNUBVXhRDfN/pQIPgwrr1lR0fN3Z0gkwHLeO+7l2zMboJoa8Bni0aGZaYvYbpF7U188b+8utv2Wy4t91Aa01JGKilbXrW/Ghh2+u9PRnWNmt75NiCV0uor+3byb07NkSRLPQCCLng2Er4B691KFwGGFkYAgW0dlc9O2v6dn9wZK9Njm1YNxRm77Vw6IBMtIdSjcOZMaC6Pb9Aka1DGvF+tWZW+J3nj+wHj5/YJZ4tJiG/98j6F4huQ/7Ii3fYG3sNa2ybsd28d89ee+OezTcrmy0Wqu9ErcXXQqwQBDQaP8XrouHP0CGgDU4Nrrr2G//wFR1kX/3yF4nZcg+7YldY7IhIZRBcC9V3b+LAchP6gU0k8UIL0yNJegMUY9KXa/xERESJjJ3t676tOj17+PgptUDFJbyiEnuIUrgFEE7sfMfAl5P9dWMbvuAA+0tsS53ehE3zGUThIdOQZDQUoYS/4YFzbBjnTOUtndAdS9eALHbWDhurh/DcOmBIC5Ei7cBVBW7n409SxoDK8lqiydyY1KTdWzutrT3us+gGLi3FNDDfqenRmFOJC23CqFK3a6v6yH3APsjGlKR8csFewNCTYA7GSvVtdjmy/QaFL1TKI2fw3vLoFvTIFf/KrQxD7VEADofK94r0YRigJczXrXp2NnzNel1MscVcMT3SCAMOYYOiG9D9vIx8rFs8dX+T+MOnsIY6U/oE4PFcR70ZV5NO1/nZcMI8C94mHpABpSEVhasAUmq9ir0TzoLrH6N+uC+80843Jv0p3yPjvApaAoJQkBMUSHW2lYEP3tO73rh/kClJ2Hy9Xljdn9vR2cpGR5CHRKTV2HCIdtmtjUatDQbHPilhbev5tT39aG5vf+9Dm/fXFImnUHsXreiN9Z93bfXhpc1RBGpAbZTiG9g9nMIB44hiE7jeqE/g96B7ECNuPKqlg8OecBqaJms7vMceTbNJp7bXJyd2/+jUTicQiWl53qfHR3Z9fWkNahOAI1ZrO7+8tAdXz8kQWDy7sk3dtbfPn9iPr56L0rnv2Lq3t9GjC5t88FgBIgw1Hj4YCmyFlhYJwyrAJeOBfeIzn2Kb7x7dfCHb6rMEoy4gZT6Hjbh35EDY6ee63dgnr4xsv/JlRbaED4gll7FCUTAoDK4qhGocUIidq6MI0SPsZkpYVHIDksjNEllEWwIyZt12Yr3xFAMSbINROZud/fBH79h7775LmsyL2JlShDzGPIxtMr6hkesR+ouRTvn3RGlLkXyOyg9el+L7+GlUF/V3jOVOX/XeBtOh6FeokMPwUPrP50iByQCBb0wfBVa1FB2InN+4DsAI49pGZyOr+hrcCN0EEMEBUYCbCDoCImC0MlUDiIUgasd15WeThITcukXkSWgD1wTh8vXQ5ldTRrVITdm14yNZyOlNUaDWjqLvaFWAelII0wS4yt52MVQwCHI+31jfJnY6vktSPmrVamQ7fM66LsE0soc5zEzsBMdfc0QZ2aJj+Ry14vCJd40R33U6YbQjM8PyLAxOEhRBHszi58Jc9f4wpAeb0PFfURH1LJRoBQtFTjogBDnmfL96W7V+6znnfwuDiz1TcnSiNsK6iLMNFFu4oPv22nrthY1PZnZ0trPBoGdjFKWaifXbgY0m0CuorbPu2Ft//gN79733bVlrECoDLhjNbc/2j1bWnXXsotOxZdujgDgyvY3kea3TNNYcnzEC3cU0X6/BILBilOcGGA06iGg5Up40uQ0nkhAGQFa531mz3tlx1drt6bFNmr7VoHdZ125DOOb0lFRISqtuza52K1vvdnZ5fmFvffBD++7jh2hDUmYH6AXTIJYLG/34oVWXMx/R1CW3tzznVNXzwUqdprJ7r79uJzdvcJ8AGuEcQY9uowgsWE1FA7J4UgCivYxz8BuvghFgbAM7TUC9v0EYx2Q4lCnxixXCoh1S+LUOdjoQ6ZB4QBi4lL8hsVtnPPGAYWbQYGJVf8h4AN1K4N89fPixPXny2DmJISLioslFB5DSv9wRpGsKCk++BqWgnqK+YE8LkMR/4WXznI6+Qyf5FX4icV88NBB22VtvUFl/CmEQOSc8Q0ai8JDAbmGwfPwHJNwgsoGIXkLo4us2o9omp2MbTYas0KLHHYUORBGIXjCCBVMWCCE0oHR5M5YffLAiZGMjQ9EmiUImuuI4HmQ5svXi2PZbiOc5tuy5c4xWCcYBLhspHQTEcUijbZj3xaICxsqgWIq2x61dn5udju/YqEYbJ0bNsLLj1xXF1cJR7TTxNp63YB4X4fa9FdkN908KjwU3OPnCDbZ2t8ap531CY+5sGlgQYPVeWkgdd3gN+dJRe3BKYzgB6ml4GzINIa8jRL1F0A/jq0AkWta9TOdUO49ZfTtpL6U14jvCaCt15boRV4124jh3wayBY0fkdW7TG8/t9mtdm44HNhg2Np60Nh5Ora2P7ff/1R/Ys/Nntt6DX6oZeJRCtNq2VxvbLzv2/HprNmw5TRqGjpEftlt/YM3ZDemJsO6iZxmukoWy6G6E9KXrVFMXodJ4IextaEugcI0OOGV8En9nVXqztVE7sLs3b9qzq3N7cv7cbk1P2NwDOubrN27Zh08e2XcfvM+mInwBIsB/q+7Ghh+f2/gjTKBG8CFHCn1eQSGeyhY1JcAkt+7dtU9++tO22GAaxILNFFg3KsMBRoiJEd4TwM/0acjExTuV/eY/fgVmCxgh71LPGf2JJczNvaYM1GEKGvFH2U8exieMdfk+KUpJGggBLWAGfGvNaGpbzOEyjDFZUsLs8hp0qRXTr1Tk8IhLByDzGkswO2Fv7gg0bDCMrlKx5DCKjqLE3XSxYh1IHRg+K2//jHQ0/oyDq0hFlJtdZ03Rq3rUWBdVB/d8wKUwNgSdYJvVml6fCkXWIa2LMossBPSIYaGhoT9sqV4EJ4Wotz9oSSfD+BkoeVX9pRoaoE+L1fdHK0J+doKInqJoRBFrRrbAiHu2WkxscT21/Q7VNZDJpVhPnx2wOTeXRMGhfk+iOWAP7+NnNLCFdCA0G9RBhnurNsc2as/Un79DUwPuN4KzjJPGfmFhxaGtTAXzynvBRlCYlVXr/Grl+BPkoLKa8Dh9lpolitpD0BFlCyUzGUyDoDwm+pevNjHFtOMdB9Y+JcbtEZAw2xwIaI+ELkaMtslz64p3dLGcQpAnRc3alxEVcDItM8tgNOgeIRm538/t9t2V3bzT2PS4sdOzI8JMX//6n9h8hjZWNFbAOdZU+oL4OMj7YKXMrzrWg44C1xrXqgiyNxpbdXycBj8mQxvQYJw1dxrBR1ZWr7qJBmwC7pAcYxj7ECZikxDrIioWYp8Rw0W2Z107biEMbnY9n6czCj3e3r6yVWdrzXxpk/cfWX15zcxvhcI1hO/AOiKs6YqCRVAGg3vz3l07uXWTjoQ2BfeLwMZFk3iSURRk9qTCGdfX5St/6zd+5+UC2X/85Te13xx/lFd3TKwIMl40mBHFlnFfjoSz8QvjmA2wvov3iz50PPBmemK7bm0br7ZDd2B2fW2LBfhuPvLaiwthtLlfsdv9WplVpU5LHUAtXN7IB8UYh1CIsaaULMjtEV0oJkxVzcMyoUdO+mB5SzxCXBNoYyuOesbYjV2llAQRrsSUofQEorYmDOCXwUwARq0CGWQLaxbFwJBAtZnTQT10AC0GQjWYJtCF4Ewfc8SgU5snWiBMiPRHBpPcKa9IgwwfY7qx8Xu2nI1tfjWh1kGnC2Mr0WdFbNFGxafKaG8BUZFoQGDhQ00l2HSgyNARIQ1f7O24f9/aCkLOKjx6RS0/v5wyaN1eCFXLzi4VqQKGEs+bUYVT3EryoO84RcXlMhYFNdlcrQGj2ygqRhGt0PV1/kxsZI/mJKge+Cs7JJ0OdOCUE/08zw5jpBrUsJQ9upSkF6pLtgb3ckST0V3nI4/4jJzHzliYLb/KNMCC6VZLOz7d2p37LQWzP3r0nu1NmRRmeaNoBEZMDwI70EoGxe/crGkGxENXFE4CZtu1FspXk1Eas477l4NSxM2BxdFu786rRIzUHe3QSdgaH+5aRwTJQaYkQPrB8qm84Nq65i6fBgww7xc5MbjPXbImOKTz46c2fvDMKnB0m701CMsBMjnEyXX31mF8z5ZeRPfjkZ3cOLXxdOqTeiX4RPF8p4XiTxb8KvCYNY4H7/4P/4d/9LKx/dUvORshij10O4qEgouYjKNvhDB0aXBhUTAQ99VTQ/dwen3EwNmCM7JwUBkG5eTuJ+zZ1cygrY8vjAhegGe4xNjpnJYFDhgV3ozpFcUKep44fJ4up5V+obrNqM87zzyKPcALUzDvqW56TVGZdo+lO+esBtsB86QG6IbMCnSY8FrRNkmitpFLe+fOXUYgDx8+IN8QHVrchKhuAnvCnz1gs2gPxDhyFSXRETMc9a3ud6zCqJtaojPBpdVzUSqHCJHRYVTCfVSzqE9e/Sed69gW12OObcH1205UHDERVIYn6wHRKrQS4ChEgUzRMx0Jom83tph2sV/Udmty33rdvleuBZMIFohDp/fP585bYZPWRbRN+SvoOPR93GugCdptIW4f8QMOWHBSw7JnaIxVc49wNBTYyfp+RWwT9WcQ4URAEtTkjcvyIllkWWW2JUf8gqIdf88F0MOvO2YY95UrKchEgqGQf4qsQvAN3gfxmEtZOmxFg461RpQLA1GDJ/6+NUdgMiw4dDKyEA42JP4LQzKwiycrmwwntrKOzYhhopOsa31ILA5AYdCzSsprvp7RuRXZZCpY0ic5Sc4zEv6KnzO2A6e+PKAbMrb8E5Mz2LKM69Uzj65UGkrSK5WxQImNTml2adN3H9vgammbem81tTLUBafNJweV4M9wfiA6tq2d3LrBKLcdDPnS6FINwRzg0KPBxE4mJ5RvRGH5v/n1X3vZ2H71S1+UNgkLAhnPYvHLCeS6tJcr2CWeVEa+sflfCR/4YySG5SE6PuvmrVvWGR3b88trFiMQNUEVHYUVYIL0/InXFm3Bwr9SlBsEnKJ3nQB4YLTe0hupY5wO2j8fnyxn4TRMGhEhUhHwh+PROfeDHiUPXiOmPCCagMoT0h3J1YnUH8UqRK1ohsD01tbO0PK429vjp09obEEN45dHK4xwgXGh0ktPry61brexwai2dgRDu6L3pbGiTY3D6zqhToXiMEx4fMcRcaAQZaIhAodxuTiyzfLY/x0bFzEODpJvYmccIH4AlgXxIK4zKS8VI9tot0WUhH+bzdY26tywST3VlF4GFhsNg3RDyTUMQ5tsqX+Tor0yuQjYIY8JF8aZMUM9RE/fg4Hia0bDUGRYfNyR1JGNIKsXwj14BoKxoqBS1Abi/ASdkZvFMV6neHEPFveKwgrSaNETM/tAH1u+1lkwOUZRMS0gEM+yhG3jfaC/msV6NOYFrsFFezZz4pkQDFqsntm6etfGp0visNRuQXPBci6seLm3QTOx54/nNumPrTMY2gVI/xwt17PB2YntoN1R4OWp+OTRddxzGE+ukcNwmYqpJgiGKe4cWDjFNTgejt/hHVK/Ijoj5WDAHIaGB84Gpo+wWEnvInEecJOH7z+2ySMIzaxJ11SGI6EeQAR0gIQUBC9qP2gzQVdhcDy1117/pLUDqZPRepEosLdRf2y3zu7YjaObtlt3OBTyv/q1//LVka3wpdz1kjFQYWalhw5jowJuRIy6OP0b/pPKeeoZT4Iy7j18M2LRWTOuenZy55YtdpB8W6tdlmOeIci8svVald2DCDboMx4d5+gmqzP5Xk6/F5KGL8L4Hhq5kdXGDJrwQQHGD6/HxRFUpaIXItfNHtgXniVoV1hUcSVJJens7cbNm3Z1dWnzOUaliNEhA6o59zqUSkfpAJ2qhX8HYwHpGSYiUH+h27HhGLSVLYtj6JGH/gA4t5r/hY/Ez4RrCx/ThtrwmYKOp/EhGNK4Wta2WoxtD8KlC8mExoEcY2CAO+LpIIADw0O0QXlHqo9BZhGTKqB2ps3YW0/teHzTaog1AJ5IalgOvXj6Hqlx6dj5DMIB+h7zbF0H4mDyhwwkqHL6Lri0wQHHBAJFTTz0ThuMtFsFOMezkyXQ+0SWl4M2bxOOgrB/XmDjeisVtCKyi/OhCCxzEhjlhTIcM5B8rnKtIENzCjxyNM/sJdTQfMJE7CHKfObODdusEcXCmHY5yn25/NCaMUSZoQnb0dRadGitMfqnsqPp1DbLju3X0AEY2qNLQHpgu/Ssf/uWbdn8k2HBOIfpGSf6SlxvUV8JKMQdH0l3XmiUZfCImUJHWdEvbFBQY4L3qv2gM8MRU8wKYYQ71nt2Yf23P7A+BJxA3kGLudtVOdDcuZfuIbFiYNwr6uLeee2+DacT24PKyYRvb02nts986ic4+BO0DECD/+DX/+uXje1/8ne+tFdU4Z66gASCbB9GjuIkSVwGF+fgsnNV9TpEb7mDLJthPWxvYOQOZhSEMK1ubXx2ZtdLtOm5GjxoRWhX3EBkWRqXXs1QxOGAuWcAbi91ANI1en4RG5mRjAPiCfgMonz8HDwIF2uO8kMcIB1gryxHFM3IhEO1mT7sK0S0iGtB14lR5hoHnvQjfPgcvXItKhdSIlK+Ar9NsI5DAG7MsAGB31IXpru24bSywQSbAQdQkSQUoYixgsfKtcE96Q2BZ0G0eoERKPsBhZSt09pqCaxukPQChGuLCcBJConmt+fcM0UCKpDB6CLFBl7Fgh7FoDu2We1ss9jZtL5l0/GpYboboWxPGbmfyHP01L4oUEXkmVJzb99V1T8ce87bQ2CbBwVdb8QpZejCUSui9saOspXc9wydXwkFeMt5NDGE82bpM2Qb3SDIKQSU4pYXezlBBIdQCTujQAX0rKsMJCKi076NDKUwUkXbsQKhfN1yRF7f8AdFZ88iE8RqAMtdCWLrmE3He5sv3zc7Bva+ERNmh4GnCw5nHA9HGna47dlisbGPni9sve5Yhe7I27elaJaamwpUXemjNwrF4E65rYBeIiLG31XMFIzvLpjXm/j8pcdyR6NgxHny/n2ycBwvJO4v7nN0ObPp+4+twQwxKPJt2b/oEa6MgNp04+C52JFDjAwgUdzut3Z2+7YdnZ6w640Q3d4ovXjz9I6dTM84PePX/rt/8OrIVu8vgm7ppV6EAeKhaKvrkbxM93KuYXbjAsm5ucRPo9Cz71xwG49v3iZReg3les5ZAv/O/2TLnKfzqZtDETQfDtvmHAPy6IAL4ARswgC+GdQmHTmpMGl6w5Q00lUVXlSHRt1zIXji966TJSeAkc9UItrS2Eom0ik4LtCdUlxv80vGxFkCuWAYYsVKYWQ8XUGLCysh5n21s21vZs1oZ+2gIt8WsILGROO5CMwiHhvsA0Scm9oWs4mtFhjj7IYHUTgMq+tHEJN1Y0qHygMQs79E+4PEnlJg0MWWLJQB/gCth3CC9TiXrLtv7ag9I5alVkcXm/aoT89FzzfhZh5FB2MiovzYNiUsFNEM9yYCfh9jH06eQxJLTm4UcNILZPzVzODAUlFgTVGhOwS9qFT0Eewn4oc3+ADXfiEtLgtDh7CW8iRKCCYvIkeGLzZIcA/nCkqCPyLICahCJ8H/p2xGUbKfAQ6N3NhqObMN5p1t93YM3Vt7bhebx7YaLsSMARPIIPnY2KQ/ZUZlKxRzO/bxBbKZnnUHjfVvwth6lB3Pzi0Di5UKTVJa7nfkdyY4IP4x8Pug0EkX1+8hmDRxfhkIZMw9zreWxjXHgoaqtg+bPL2yG48vrbtd+6ifggTgbxWOK946rh3PUBOlmZhR1Ofo7IzTLijwU/UYOFadhm33N6Y37Nf/+//2/wdGUF9KAvkPIkT32Hg20aImInhUUZ0o7A8jeZvY0AWMED+iQcJNtAObnp7ZmpGsOInAAilzCKodhSAcd/P+ax1QZw+kPvPMIBD7QMT0suMnwn5GUkW4EhqpXjr3inZE7e5aisUV8VzQC2XVbM1oEu2/Wy+CsWgUotzpIPp70am5cYkUzA+OUl9Pg53zKYwKtBh8B8ihZ/t6Zbv2it1iaGoQLSXmOpGgmzY5fgefh2kJm5U0aHcbMBGig134sxJrGGAME8Ja6Bmo6SHSXl0L4IqqJ4oeDMVivrLVEuLrgBEQw6Ie3LN+M7ZBPeJ6ofU4JignrJ3Ys9r2lGFFmu+pqZ9HBUoFpFUcYp29srFFIigJk0+4bYYtEsxY0BlV1HO+nK+BVMXEB9a6+Pt6phCkXGUPamuPNYx1DBpTOM8yihViVEyeiLjOj6oMsVpfE5wX0fdBAVoBSMKoYw91MOQQUatnVoR2lrZCW+rarKlWNh7s7HLxwJ7Wj6zX7di4Gdj55qnVw9YG3ZE6cZcdW63NLuYdW+8q602n1pycMdBI6mnF9dCBhbGN2ExXkWM1NwY5GtV3CvjEZgiGR2gIy8QUEA5tlmcxBZxB/rE7PDTnnH18YcfP5+zoa72Yi7FFySaUBUnfh/SdPt0EBcO4T0p/diu2KZ/cPLNmNOT5Y6szi3e1/fbvvIpn++YXMrvfd2AK6x0v8yUsTGdhgMJx+ebjpi88RQogXvJEe9tBQHhybM0Qkm/qRoLoBtXssb+RjjNl1YnT914VD/94sFE9QqEhdj/qJEgdSF2YgmpvF8am8MkC6qKSIZe4d9ynCl+xeJGSc2N3NrajDKMMLSuUMFXKR1KskSNX/DhSlLS1cjqUUtGo9MhwUoib0xggn9cza2e261+ZNRtV/sFW6DUiinPTKT3nmB2MptltbTE3NizsNgPe24bODa/FdFs9GFSkQW6nsyOkEx5YG0xd5nhvOTT8SWhivre2N7bKRix8wdRG+yLHSnuxIUmNpd2kaCyMbGDWgdtmfnCOBLKxEo6cYcFYo8NW8HRIHL5g22aCaXy6a0S3ns7GytA8cMpq7Lvc4n1QOHbaWXQWETKK4OvAOCoqSzrRjtFHdqYUG45a96V7xSdJljHwWsE8Ocjh9YWx9d8QlTFTyMBrpmjODp2Ba9suMS1hZcMWmOi5fbx/11qMfrKuzezaOthTnT7nzXWWXZsTox8aYt/eybH1JkdJWjDFmZEBuOZHOJNsPApa6IsWpRD0IW+asEKWtowdEM8qGekUH+c35Bq7o642K7v14MIGV9Cc3VkfynUeDNGYh9iMGwdHQLRHHHaKac1yBMpu8H1vMLCzWzdscnykOXBSALJ/8luvUv360he53DQLDnaXcEEI0ETxIqVDsRGocuUE7gDYklETZlYaSFUJ3UK3wGpvkkyNHwGfZWTr0IEoRQFXwNg6dao4qHj/PH9KKa4a27QUgXtFeiUeohtBb8sUb04HKvR2wtgGDq0nH5Y6CgKgZ+1JudraSspWPpUhIBl6crcGotPl9EfvGbvicOeFcVYUjUp/j+pOmIKwr2qrx3PbNBe273lBp4OJpaKJqajlo3I41LJPYvtyubfN8sy2qwmJ+MDEpSiVK96cZcWWSr2HGBderY11BaxDCEkPBWtUrQZ2MrltPQxE2eEzcd3OBw1r6IdC9KrouIgOv1CBy/slDpM+Nv3Nr82joITR5+ca7x1GOYztATXJHzezBQ8qAuvPB8v3EC9A03fzPvAaRIzKSVGVF+MAm4XTK/D9g1UOJo0Hy3HIGc363lfEHkYzKuUF9OJUy8BBCwZujoQDZqOQkrQqqMEMG7te2m6DWWgLm3U+stERMPkVZ5BhP6PYuV5srd327Hq1trY9tavV1to7N6zTgGPrzAnvpiyLmW77Pdr2O2fXoJ5d5B78HToPT8boz0KxL9nMBF1G5lBm0C+eovzZRpz21kfnVi0XbI6oIYiEgMrj7ATriO+Qr8Opg/F5wSNWgTeYE5XoYTdO7eadOxzAinv5zX/8iqaGX/3ym/tkZByzfdHhvOSAnLys8F3pPj1RglJym2EK+b2aCI/NidnWsdHJifVGE1vvAE4jokUnizpFaKQjOoTwN6drqlUnjHc4BRUZfOyztwATZkjSaPlA6168bTaKTtEbz1RZhYScgoi3GNoNCWNyZ1O30Jzb2noPWUgJHIsuFmr8LibuWyuJlhQ98GUmkSCEMC58rupc6fdBuG8pdFMfzW3dg7FF1Cu8ElAGi46E/oGP4nDh762tN3OyO2x7y5azqW3Witjw3KFCJ2y3w241DhkkVg3xGRfVwbtRWBnMClyT8FewGtCyO+ncsqPRDWsqDHWE4Qz2AhZS0yAiatVByzKK0SVWGrIMJ2T9DDWmuL0LB+Z0Plwwi3hxWFImFYVfmX4WaBOex93k6b9Pk9AOS6N5hF3L2Grv5THpjGIjknNONw9BGhLoNCSHMZRxQy7bHQAAIABJREFUpJDVP0kOPMRwSgYP4QVvdojPDyqiip0eupXsC4/EdSby5BRtcbTCwoFubIfBpjhOm7Ut5pd0xr3mmbWTmS32M3JQ1+Dk2s7W12YDjOnpYj7fiT25Xtjw/m3bVo0yt6JIpiPrp6coImaD5qkIf1H7VemJa+ImiEBshDDKyQb5e5dQTGlo5bAyXowrGVxc2c0Hz3mvtQdi627HWk7C9iiVEZoX24Km56JD8XPVT/K49RCSgp3pNbVNTo7t9v17lLn8rVdN1/2VNz+/1wbQLg5vIeKuh/AF/pOMQaGWVZZwYRBZYEljR7KpFqFAAiHdprXpjTu26tRMvXdIbZxKpjnxniJWleO2L1IzkKpHtOPlCDfOLMShGg51rcC6/ADhukL+jzSpEMDBmtPQY8xykOG9jx0G2ClwiZnAMwPN2kob15Y+g0iV37S5AsdyzV/8vByA6Sc4bVAV93L+qV8H+I6otWNNf2S7am2rzkPbD5bW7YN/2yVQz6GPTN/lNcVIwBt0bb3YcPJE3R3YfDGyxfUp75V4bAjN9HZWVy0NO8U5eFhx4AN2kYgIDiEPIlpuN+AL13bcu2HDdizsytWzcOUcA+QwAbnM/mxS5C7bJkft39PQ+rqkIp5vo+y89YMDyCuFM/45vj2YHUVWkk+ti5/pWSs9dOOVASOHgbxQ6WujxoGs/CUzUX6EIlFH5sXhdvpVGNxIhaPjivcVH+9XpIJZFJN1RDkdr3AkJU6bInrqMOfCFaQYlWFmWMJjdttv1zafYfbWlU3GXeuNntjF7hnHsHP6NEa0z8A06VlVoz18Ys9na6vv36Ou8RpTeMm+8UIjBpX67ApoE0SXWFqrbA5UH3AciLA4N4GCHTq8aKX1515wHYoOVM82w+gjD9wi8tT9g0c7eXZhx08uOGWY/V3+maBthaEmWwNwGO2XK+47VzjWMmebmj6RYUkFH/j7dDq125+4b//L//q/hXFKOZn9ype+QGNLr+ebN2g+CWcsjG3xrNK3keUFxSo2YoZpFd2Ep8YGG06PrZkc25oQws52G8wgUtTB/muf2IrJA/g9jECWpxY1C18UB6FREQUjnEOoW+F3+Hvu7bKjQEeWAO0UQLpwCQ0QsOF0gAIi8QMX2KNH83WLxmjACGtbbeYa3ZF60+Mg5wMdGCOvNzIErx9H8cgvV3iRX0mPkSQmek6tN9jbrvfUdr1rVYNRTIAQDYtozjBgQ0TcX9dWy51tlphJhTbbyrbL122/bUjj4qwlaCGgpAXDjWdDrKoSK8T1DzjdtofiWNc2i40tZ1vr7hobtkc2bqciljttTgLxMmNEO6NyXsIoTr8S3qhDEEYoyP6ag+aUtgOK4aGxLYMAGnnnXyuA8sPrjk/MGOkIxMGO4hWhHqeMCaI6VJTL1Md8Ejh2xqUydc8OFsW5YSNJWDvdamIeuKXPzRMy27wf2h5lW/xp+GBPb3XOMmUzQwkBminKjKGR0GXWxF59qLI4dCwubL24gqmxdfeZ7UbPbVsvrNrX1oWQ/CXaebdW96EYhmJ2z1Y3T2xNQZfIBPWuiBRjAi9UxXjdKTDzYqMXiDM06WwU3bDTK7MzKx1baX9eXPPIDjToUbg3vj96emHTZxfWpfaIr46vTdLpjuiakpYReGoGn64zB1BpbUKQyzO1WB5QOb/2b7/5srH95Tc/L1sZ2FWikxRFC1+ckgrGBxje0yvIImCnHeHRnTZPnDFGjb0ejW01nNjaCzkbzHp3/I/RVlTI/Gax2Dy4qVARrbkqHpVfcSAw1gXG9sUFok4sFOHdSIcMISLb9QZjaYLwHpVPVzNLo9QDkd9xqGLdxzZVtEe4I+ZbBcYZRiRZUaW8eu7OYikhyQLjUyTENguKdWBmUq/dWW9wZVXvGvbVVnAQKKBwMrKuFWlSt0GrrRgHqxVSSBSqarXhbu7YdnHftp0FoRuoV6JxbQNmBe127WI2wIChnA8IAZ1tXas7rW1XmNkwsGFvbG3V93HqZWHRdRQ8nc0Qk1sXd+wBRcmxKC2PSDSmhQRDgmlcZDORQSeo6XDfFSYvZxlp1p6ML3nkAUMUUaV0FoQopuJaEXDoGnQtWhuF5soooqAmChar6gVzh/0ucQ/hjNL+cD5IRE0RdgWEQTlLKUwJkvFz6xscZ0OtqoIl4omgwSQygugclPGGARG1jMHOemdX80tbNx9YPb2yutu3LkYaXS9tfr2waji04ejITian9nTQs2tojEM8nlG5c9w7mNQgDUbRhItisUtN6jkV7A4vjPlSpu67TPkr2E4Feq/jFBVSf1iuyRDrX2+2Nn343EbnV9bBhBXK0fnaFdmI7FYumh8UtPmsvUiapAxU5EySBY43C/83+8Zf/OWrI1uF1ZmCQ1nCwrBEQpTC/rASbjwEwYbaUNSDtHtjGoHSKD2cXn9og6MT29eNJO/gESNydbw2oj5BC1mtPqw2I2CIhqDSXUzxJf0G4sA+HTNYBNqcwtsQKUkIRulCPFi02SGydfeQGyAo5hIeLhffaNo6O6sHIEdvaPBY5YXBDewpGVwlRgXo6Ic1uK6RRh9GRRFxYVGhltXvj6w/7Fo9uKSxbWKCL56k7xdgmzPwKRndiR+IMeP9wZQ93FAam8/2Nj//NAf/7fcDv3bMd0LX3lIUJooi6xnxnjAAc9ejvkGv09qwHlm/19c0ibS1ZEyjrTVFH4w2PS32Jyybk+lcgjNdkyNpx4Zj8zbgKGZh/lOhJVo6+XCu0jIIhxni+FmKkAaXRtMPc7bXaZmioJnhi9zJRG4u2QteL3Cjytf6bDMKkTtOW6AUgk7iQsnXlvEpA5pQpMt9RAFf+IWGwU1gh6iYNKge30RkTIWqiJYTqoJz5QMpKeIi8Znz+XvWHT62HkSNYEyX3lgEzeJ2YJ+7/Um7rvY263VsgfH2nHi7szWhMte38A4F3lOcqBCdicvn2uR0nMMhaTaSjFqmQQa85s4q5YrlmoW59M/kzOzFxo4+emaD6xlrRSw2xqzEA2OLiDoAoXJtIuOS0FFESBGVFx+fdDpwXv70rb96hbF16lfwBGNzZo3bFJQeGKFEPKDMmAevyWtnzYLoqyGEwHSxsmY8JYTABL+wP5xjFC2rvvEgWIyfKS0tJRJlRvFFbmRhNNUPfhhll15Q7aleGHFsEJcCPmI8UI9dImaIYxHonv9do3W69R6CSeLZ7qCYj3HouTdea6RNeIjzOC+TilrZWunafcP5fcHYErPtIZXr0dh262sqgekW2PkhHLLbofYo9DgliQeGB1LIru3RkrmWzu56cd9mV2e2303NuitP99yAeKGRfGh06/FXKqt7LYtg0NCFkVWjiu4vUePC+Ubk4WyG0iBGlBq3ndpVnccgs6wNHowUve0h/xlZzQGWFivjLd8eDxTrl7FZwhdO2ZJEY0yq9aNc6JW+aj+lSNs5topqDtcx9pOMjqIw1dUyVBDfKxLW76dnlXBD1zdO+0Tvp9c55c158NE0lLRHiL+GsS32ICAFLy47gCNNktXSFtsPrKqfM5vaLReE+ObbnQ2Pju1zp/fsb/7UT1IVa7Zc27Ora3t8dWlPZzM7Xy3tarmwJdWzIroWRRCtuFpD3JRnYhERljvIo17B7JHS50g9/fwwXVKs4QEuQiMa26ulnXx4bu1qSR1bnJXQ382FtMD+c60psWU8qi0DA9UXvKDmhTXcF+2KG/BXRraAEQJkjx0Zhij96S6Z+Cjf1DuqImpIxjYbOGHcXq316j4KVt1ea/2TG7broapO6dWUR8sw6AAE3rfegX4iTqcw2fgwaQPwwDjQDf0AlhBCYDRSw5cqmMKP47Dkg+TYWLT+JWqONnNJf4uqNxgAnNfUolKpabyrwIr9Pg6iLj88LLJ4LzdhkDKTIJfYeZ18hJI4xEapq8Ym09aawaVZdWV1W1vLUenAo9AjL2PJkeyg0DG9Q8QCPQTgr3u7ugbf0Kxu7tr5o5+w/Q4zpPD7bjzBtS1SekXkDmc4rza0PcMois/rff2sxGRHHwGBsuacfkU6Lngowh2nxxVwgSCkXNzR94omKSbiEWbEI+lgpLxUhzy1bYdB20FfLsMBMYg0Pov7IirtqUJdRKoefmDd+QkRrbrRLdddtQZvSaVOhr9elldfHqzQobgBjb2Jv0O4Jk2VcOOtW/R962I5cpCeRfD0Z9GUiMSUfguflLC5GicIQ+0rmy+e2Wr7ofVHqKfMaSgvrxc2ee223e9P7D/9hV+0O2ennICAibiz+cIu53O7mM/sfDa3J1dX9vhyZk8uL+z5Ym7z/R59EWQ0EKZyMRg93xT7+qPwNt3AuktXmSCYg5iSzw49Oj1ISXKIkSZeD84XdvbRhfUgL+lyA2kqhk9t8GVkXSk1UQQM49F4OZUmFg9mUOUG2R3+SQW9nf3xW3/9cmT7lS99YU8j5rTH2Gilh1WzlWK9wKVSwcMxEy6tNzbLursncs+lBcXUgqH1j27YgnQgMEiD8eATRz0iZTrJSrmmVkJvUx+lyIAqRnGAEHalPumICF+IyIuIIZokJA6WqUWRTsYzUIqpAkMchjCyOYCBsQUOvTPYKCwkeMIhv5YPi95CcJXToDytS1G5OwVObPXrVRsperzVFIaq8HTS2mAyM+tcWV1V1rYwjsLy4NrZ4YL0jOGonsNyuaEuMCLS+TXGQEPq8JY9ffgGRWj2KIZgfhkjRR8xzihSewbrLqUkXTuiWk0Y9Ugzok43Gvojlxlj7UITQHhXTN/NmRA50C9QEAOH1BpEC2qQ3TMmKkjCn7MrPwWvWhmUjHqahedTD+Islyl8Mrgut5fgDm8yzRG2YIj0HnpaB5tPr1W7rQKDnEcr8c7RMDHghBs4/us8eJ7AgyKholtFivKGxG0LkfKACAXp+RkNSMeNLf8N45r4fIAoYjzTxi4XH1s9eG6d7gJ9EDa7nNvoU3ftZNC3/+KXv2q3xxOJyBft6YRPtpjesbblamXXy5Wdz2b2+OLKHjx5ak/Oz+3pcmHPcKrweyIjw5VQ1IXr5PcT9/pi8VQORoGWzqeKhwze8Pm0K+Rt2ORyaTceXtl+ueJ96T0FuZFP7c9N7bh5EGd0rOnfpbOQRyKlQYUex+b1cyDdvvEqGAFjcYL4n52Ga6AeGKiME0V7a0AD5SZllV2lAUWPIYpMe9+z+vi21ZglhFX1ceGxVwm0+wPEe6CyHxGAvglDK8McVePENwyD/6rmgdI7+vcE8pF6eeEhDkVKDx00SH3pRfEvijlcaEQ2Pei6SumLlDNvYSM04gc02he5gNGm6VhyGNyUEnNDxQwt1LphJNAq27PhuLbx8cq6XRjclfUbqOu3ZFHM1885waFX90nN2e9xGDBbrGvrNXZ231aLE1uuRrZa9GyL33O9ArbhekGNjtWFUvjkvTOG9sLvTa2th4YiPaJoo+a9Oge2gHb4jF1nN5YG+gz5+6wPELBQZGB0xBS2zsCFJDtlbJNoju/DgDjCcVIVClmQw3cyQjmFT3xuroH+DUYlrVuZvvsZSWeg4GjLJuS0XRa4cLR+s2VhOQR1ZHC9KJOaAKJA5koMvHAfk+PTSiJqw1sHBCQ1M7m/gyYfL6iprV0ypsJ8Ec2uSQfb26X12nObLZd2cT2z6Ruv2+3J1P7zv/v37PZoLDEWp3BFJoAxN/iC4YvAApze9XZji9XSzq+u7ONnz+zh02f24PzcHiMihqAR+PTdPcel0wCH4Ph2wzE5sClbjpwSdRtE4RhxTlsEo0g6moIDDC25sejY6Xxv89XCtoBDFjPrrNEDt7UOhPOxHlAIY9t5TOcInB+UN81kkziVUxkja4hgTBso6zKgQPaqyDbYCAqDfXO4hynT7Ng44fHzocigCyOeSpMpaUxdg5KLDHJ91Vj/1n12LqnYG4huPsA8GByMGDPb3VQ56V6frxSb+qLJCCsvC3lIvIJtuAkrDgqQRz6FWEhEF0pNy6ikoKpEa2RpcCOaJv1qxSIZZRUR2SZ1owI3TwGNnlmqHBdIcJ50rMOG2+OoEFa7Na58xMh2ab16Tny4rQe2uL52THtkld2x5WJqqxUOukS8qx7GkgNYxvRQh2Xw/R65RX4m8vrCkGW0FGno6QpjZieWp8xpj/h7MEsighS6FLJYGZfUhk6GyAsfgqbC2MogEbyJolnR5cZfZydNwE1uSAA1lfxMRiPC++Wo8YvSEsb3SYCImUDwjXPBTsYnjHDpCJwDnhp5HFd0BajAFGWkQUmEWJE/A8ehywAlWBe8iyhOO2xD8CrOo0f1B8ENMyXVKIjcQ3fYIQ9R6Yrfj/FQPgwzw2cajY6mHA5UxHvBEEGOcX9lvfYpJTXPL6+t98Zr9pOf+5ydjkZ2ezSx+yPIZ45t2DTWh1yoQ454r12QhPAMSROD8mgEGl0GOSjIPp9d2YNnj+3Dp4/tg6fP7MliaXO0l3e64MZoPjH3P3izLrdIGyEVN9w5KXq2s3orNUHwhDFn7HhhdrqpafjJRNisbD2f2Wp2TY4xol3cK1eHZsWDIy6ijCxzEjpR7e2YfBJOuqzFaA139id/+d2XYYS//+bn91hsypF5ekPUoZjr9WJ6lbOgHA1EtAMDlzBTWUa+HNETdBBsfOL0KMW/UIKKzakCWsb94hrkHV39ivQwPXC1MnqPvkcNca1lFdlPtrxPEWlkGo4XLlJl3NtXPbJJ4ZbOtMOZwtr4rBDR2lKtcRUqyxIKzxCCE7QZzmbQPzBMkf49SnMKkY5vdMW5seWcka6NJwOOrK7blc2uzzlmpumd2tXziW1WN62qTs0M0okZgoD95MhlQgTCdVF9ZrOGlwwCN83rnQdUOsQo/DzgGyqQ4drE1Ah+IokyceB9D9AQhE5FMXGZNtN1CdzkeziptLD8CilBQisJ+/ZuQ35mXjClfzmbF5yQmxGCiy2xczewEWy4g+b+S1EhcPHc15+vS9mHtBPCrRQFrsIJJQfDKKjMCQp4wPdIRKAawaZ9Ezp1CWKKonCabq16hRyV7zWuizfleGej3i8GRypNBoyA+1VLvHDH/W5tm92l1f2naB+0J8+e2/q1Oza597p1kT1VXWvrysZ1bZOqZzf6Q7s3mdrZYGjDbs8GML61powImnYcmYbN97sXw2LMDCLfq/nCLi6u7MnzC/v48sIeza7t+XZl1zDAnEMm5jGZNozgNc9MTh4CNlvbVh0brLp287pjo04jKtxuR6Ed7uDd1kA3XV2e2245V/Yis+15MYI9rHmwT4KN4NNfSgfOPgCvKzhU+CffeYWx/aU3f556tnl208sbJRY3Uq3D1EgGKCFRPCBKHQPHZTrTa+34xm1bdBs3wAq9pavpRHLfmB6zuMKYDH9u79SLZMjo2gocKx8G4X4ecXixpzR0UTfWvcmCJuPoQt8BFYRzicOidNRTBxoaRLILqcTXcDYbtbb6bLQwYplNEcY3oyQeTKYITM9a2QYr7i6Kzch2hLljC+tW17bZnNvkaGzz80/Y88e3repNubkVDESaL7xQd+kanHwB8i0vlDDSJniQoAFs4sDHknHRD9JMNzUduCatR7sqckZ9VOsne5GxxfR+EY16mhbr4CbYo1GtNX5fUXEeBBmFVEFQ0a/uVjoi6NhXnu7FOqqgF5MeFNkGXkqDFQabHxKRbU7JtQ8RqGTcMPZm/FuYVEWe8RUpZ9ZrPQgCClw2GyjXFPEMNDDanCUosEkwgBvbBB3QaAfNS6+NTFD7XgUyGg0UmRjhQur0yprBuW2XV/bs4sI6n7xv1fSGMw1EiQQjBs0weEKjpuF/k7Zvp23fjgZDO+kPbNqrbVjX1sdopx404VyMJ8yF7zVE6ZLyVpSPAvliPrdrFNwuLu3jq2t7Nru2Z4u5XaxXdrVa2QJnjRADimQd6wG37XZstOzYnVllNahCrk4nVECBEp32Zk1oAVNh9uCRszNyTSlKte1HxuDUvBgv5Y71cF09XOh07I//4hXUr1/6Ymlsc4X+pcptYFFpBk9h2Aqz5qbQawGKJNBW0E5OrZ0ckxLCeMtH14h/K/EZd38ypl4ldaeecb8QAvQNqbQ1wgRt6Iisit390rdMf32hXzK2XnR4kZ4TNruUl2RaDRJbZ21VT8McYWwxYSLenqwAP+jc2I7lxaGPay7pXxmfxGOhhhaVxZq6sbbF3Cf0rT+zbjWzo5Mb9uSDT9l2ddf2PcjpwaBqUmkI3akDBp/kGYzy8wQRRPMDL9rpeILVZdyCRxtFGqbXuoGXDVTg0M5ckdNN5M6kWSFH562sPupEz+BQuFlOqmRnBAQVHEiPpEN4upjekDF/N3sF3iYZRn0RpyxqAnHP2QgSmcw7PUW8Qrwjhs6ppcccdJoRHHiBNCK8sL+eIcWzj88hpMAo2N/fAxMXek37KA68/nRM2CUVFSgoumXjQfT7qySQOqPEZYeyGCI66ZOAM75aX1jVe26b7ZVdLK6s95lPWXd0rCdBBkPworWv0enYQhC/bgwCdSjgjtrWpvgPLfowwG3fjpvGpv2+TZrW+i4fquKYHGDGsdmpI3sANjj1eFd2PZuL9XB5YY8vL+zJ1bU9hRFeLTiYct/t2dGysrOVxD7pVIv1Do59jBNaL5a2X6+swjNYr221mNl+M7cOIn68n0esiKYjVMpY+GGAiuf6SswW7bo5YvXKqPJ6fkBKEVNU4GG1G0RBpnkTlg4c78sCUVXb6AwjNKCI4zOx/IWR8oQWQrZ/HiuntPswpyTmFtMDXNxauLOuJRKWkudYWlyloq7B8IIBj3SV1+JGIri5jK580ZgRwNhCuq7aWN34HKid5jiF90S7qw6zR3yO+4T9CdypvL7S2LKNFvKG+7WNBkPrVX1G05vtuVnn2iYnQ7t68lnbru/avloSQlCmImOLhwF5RkJxjP62HBciQR69RI5HrAdVg1GIAE5WduclDMW5zw6lpG64aLeOqRrZ04cBDzaG4CI8X8UOSVGJs7R8THRqgshrL4xYHoHG2qvv4cQYVHvkInQmMwHIZ/fmlFTgTE5QMHAZYco36bODIpaUDJ0aHS2/CbYoi4AHXFqZ4zigKu66IXWj+xLThZ2M2UAzCWGx5tUc8jAKjtQewh6B3xbRrdqks0g3UoPtZmWrlZpaMDdvuTi3Xu/SrLewZ4tLqz79adu1Y+uAXw7DtBWGn0WfYmiy9gYwXCjRgSMOqLLXIsJt7KhubTRobdpvbVrXdrPftxuDkY36LQXo44zFXN0sgwvDJ/QUz4/TXJYru5pd2+XltX346Ll983vft82mY8N9TZxYfHA06ERDS5FlsAVdbB4W3DT3mYyK9WJmi/kV/wSMgrAq78TDrDkcXhTrv/EXr6B+wdh6gEIPeIC/JcpXrtZm8nmRAhdJqriwHg35IjSjqTXHZ4YBybhgzQLLI0vIBSXnLcbpZJpXMngeJ+qm/AD4ocODzF1mXlwp6IvZaIq6lvDlg+6lOPxh7nOULAhDn6limn8FJtjZWdVgNpi0G/D+q/VSo2IwGypkI4Nf6WW9FNgU0palwVUxR4UjdmnZyiajiXUx66izt/X6klhx1d+arX6aeK1mbA1cWo3MW3GZaehVdFwvF1Y32NQw2nCI6pyjSE9VW7fCmB51kDHSCGvsz14deoF/Yjl8wF6k3cGXLm7mQKozml+ozBa0QhmjV+KNAR0ERhlrS+jRsXGPLelMfKKw9jVe7F4msOFw9NoYvp8AI/gal//u7cOpeJyXXkY4kBiBki4447g+cUI/lBEJJ9TKu+z8OcbeCkjON1uKPvF3yn7ynkpIIj/kMOAe32ahbjfYNKYR2XoBWxCd4B2IQa0XUIdDgwsnm9tyeWnd3qW1/b1dzK9t9/rrtumNmGWZrQ0mCA5PUTjWUCOT+MXFdcoZ1gTODlEsWShokOnR8I76jQ37favr2gbdyk5peAd2sz+w435jbY096ZAPeANeoA3wEnuek1K2O/vog6f2L772DessO9ZYzxZoONrB4NeZAODwZWSqnFeGblYKV2GWXgjAQ/N5ZZv5pe3m17aeX1rFYprDNe5YM8/b99tu/2oYAdQvLazC9FRgAnbi3TmBZZYbgZ7eNQlCVEOFApGJe4B+QKbv1dYen1inbjmTnsbKaT/savHDgiQRrbf4u0TCXZ7OVy4V7Dwt8uqUqB/dynVkGSMlY5y3YV5w7gGUMTmo0KOoojBSFgOzt4osMSraHje7ziikkZp+TWoWutAQOdLjruYUFEbqAbGPFHlH0QM/ibbKA0wvDJAKG+o1N7YYY1PinqGMtpqDq7q1pr+yyeSOXT4/sdV2ahs0KITQOBxFYg/oujHCBvc2GDTEppbLuSb6ulIYh9vV0DtorIMTBwMMPqWvVbS4qksuV3qUAkbK7EYmgmHklC98JcP6ws8DcsGPVc3PkFWwH7iObNnOhidrBWdqlBxNvhaMww6Hnd63pCCGJoL/TpmiM+oNOLigi6XCFd671Lz1jw62S5yPOAOKl/WlgmVW2TvAAr2wGE4OxSDhyQIcIj2O55kKfkUnYq67uHYCI/qYQIEzAbO5sRWN7ZIOa9BiAu+V7apndtzf2VM0Jtw8Zf0FlX4YOJhcJtnylLyfwLrJm3UjLNUO5wKHsDoyJ882sM4wttBkbvqN9dvWGhTZqp6d9Qd2OhjZndHIbrYD67cIBsA5hwGXswBfF/bmh99/337/z/7cttd7s6bG3BAaW+xNtugzE1VGG3uVjsx1UqT+5U7C4Tg4KCiGraGONrs02yz5H7HdkOtMWhQqZn/9239RxmRaZHaQcbWDUpUXP7hjgfuU/FoeBO+7P1Aw4sPHxcHAda07GllvesQRfIrOFEyo8IODxDjfxWTUjbJyvFPSdD4+usDadIU6xZzoioVP9JdsbDM84hGTp5xRHPNdng9QaozIB5iwgWvfvcTK8AIW2ADtoOGIcUSJa0oXbm2xWHLWPa4VDkQsxxwOAAAgAElEQVSf59Vrhy5C6KR8hrpuf0YVRRO5iTGAr0HKs+/y/TbLnbUNftZYrweB8NbmK2iMjqlDJVlIzAFzA4iUkReB9A8cQrPFAvOoAD3owKsZRrxS5iCYTtrrWwMV+qp2GCI66lRkY/rrm42ZQ4KcPAeJiMyLTAH/0NgV05vD5iollyHCASkNXnKAUUQqx5l4URT3zHspMUw6HIi950KXnrGPuo+MBV1ECZkNqU9P2zmdOEtYCm1TUsuAJLDXaCn2GwqIQ3KKZVSaja3gDT+DsV5ellM3t1aOGZwriAVGq7OrICYcTrxeVfKst6FH68GCN0sQXiINam0dZmUr1lCaurLl+tqG/bndnlT27mpuz04mtqLjBa91azU6fgP/Zbu42urRZs/nkaB67f8SbpAerNseN36hxNzFJOlex+qqZwNgwBwmWlnb9OyoP7Cb44ndHk/ttD+wMcT0/Rl8663v2be//47Vy46tYWARjAXO6pBGlIsDipR+top9ySmRgufwEQWMXMwcLc7oEF3ObDm75tnZb1diMvgewy9+461XCNH88hd/fp9GqCRBjrwhUiRRUHkOvC6dWu5bViqFsBZtHD1rpke2a0CcB2aDg/NC4OkbEFEtHC14o5x2ENFIiZJ4kSQwOxpaNj9knmEYYZrjF4oT+WdlhJqjlTA46f6KIpqws5QDZsNJ3cwdJ97CI2OMOLiKLC6sVrlQ5pE6DxVwa4Vc0upNVKMy5QwmguZikaTdQvQFkao66rZr6M8OrKmGwq92iKoRjR7bdge6C3ZLjCp3DirdOaqtEBdZ22aFkeqoPOOgBFQS9+rGhePRe9ZrRky3JLwGxoOml/LgxbLGe7jBpTnxyFEHMRe3XoxsUwblz5rZTZJsPBSeCcJ+GLID3Qw0LaQ9Ge3fQQ1yvkVQACMiiTgkpECLyBbvLTxXzyUYC2p0wv+Jp8mZcwkiSQF1QQGU8ymjc3k5306B8freZQTsjRdyhE4xSwZM7eEJvvCOyCiSlc4rcN4w6Kku4VkDeLa79YKGQ2wPYcPr9cyOhyt7/dbIfrC4tA+h37ytrLvr2qqLbEjNB7h3OPUKMDCpWerk8vgiicsEZ1jKeofwJJ1jmB4a6xAJAvygugUiUMAKiLpHTW2jtm9DTEpAsa1u7a+/97Y9enJpx7OsSauLcAfs+zGoWpgGjfckv9g5zqxnOH+ZkH0XsqRyjNx30GrB2gAyXK9sdX3BZ2frVaDJ9sfffpWxffPz+7R5PCV5MXoII6WNlX1zrs46Ruupnfx316rB0OrJkW06FdONGsbWPUBZ7WUbb6+XhjtmHu2rsKlsrctixuHGciguFcxyZTjgiTDYLCYon0jRXRzg4OUSWC/4sSkeCWUjmBr0ZTddq1ssnhgJSM1hcCPq7vnoY3xQf9S34WBgT54+IWE8DK48fWDSglLwfk1dE3eSjmLH1kuQXWprKsAKoUsAQ17ZeqVJxWAlVDXmIjWMdPF3DnPERIzVkpKJMLSckeNUszj4OSsIx6SmlLodUN+i49xFrqMAEv4qIIjoGgrnhfsJYr+bm1iuRAvTHssdUow4g7uaimKKRKMIqow9ZmwdRoz5/Vy139c3U7t0CYrK/XuvFkbBJ6feYiKrSObGMkEAMb7lsEiUW24dWUyGOUHEQsI8Gk5QQ0SwkR3EvnSjzGdcODTtVR/m6MXA1FkZOLFbMKx7GHe11otfiy8WxuZXtlkry6mw33qYxjy3G9ONfeq1I3t7NbN3ICMKndp9z9YV9AZyQZpRLJoNPFSCcLdsBm7VoSCHWQ5hkhx5w4zh99V5rmYI0f6KAMCn3bbQBcF14oxw6i2M5t72K7PpRzPreeci6wuEDQuhoTjzgOkcDk3zxhJ/2aNVBILaLG6/8r6p8Aw3S9uuliykbVcrshr+5Ft//moYgRvDcwHFbgHjugGKQlKZAiWxizgA6hcW5oG1qK2ZHFl3MOYwR0YEwBoJMMugcPtG6s4F10DHwNTSlZRFlJewzWQnDyg2cZTSSQoifpGShcB1YGgBb+B3U1tjGmXuh8Tnp2VjTVq1R6toAzVr+mADSAhGDQ6x/aKKrHR2OBzY9Wxmi8WcHTClw2AqjwouPXqPeBb1DiB5t8Gk3C0LXL1OHf1Z3OicvItoA9QdGiuMHNd/e0PHmPrQqWEL+KAwtPnZm/VqpdtSYdPaqRoExf6BVfVQmC4PuAckvsYydDlq4b5WvOTCLv7v7nhjSUsnr6wl478vRYMMVvLoo4AefOfqd1M1351XVETSk87XkdNbF7mPzCrBFd7A4wZMRV6vP3jhM94jDGc4m5LGhLiaWDfT5sMMMjknv77ETgjCvj8o8HqF06bznBqJ8thzvUmJd4exVdFQnWdIJ1nUxYy62RWNrsx3x5oGgcPG7pzs7N9946Zdd3v2rQ8/sg+entu6amzdInlFhiMqJ3BcOlZv1Y48SXsB7IXD6xEEE/WinAmwfqMFdIcgi6SsIEYYQq9An4ef43sYU4xd7+0qO/54bj00TtC+YJqI3iMpBAZXO9VrtJ9KJ8n2B7c9+izniful8jnxElEDUicaGCG79dL+8A/+9auNbUqOU5pcAN2x8C9U3sqDIafr0W2kOP2BtUcntq0w9sYFltM8pzicwlNwg9QTOJBX9Hc9uGQvDDgWkTd1idNm71OcKR2+A0ciJ+En2nv/82+EMLoWS4scXlpRoK5P0YnPG3OACgYSG1XFGHH05J3VkYR1Q9QL3diYMZVxyZg+0fHuGzA41GjAMYq7jm0WwO064jKyAKZKq4GCxuvBOHGtqsba4IfoHOuxsEbFHAiKL1fEyImfOzWHh8avH9e0WGJEOZo0HJfFZA3UeZux1S2q0sLo9JUzHEWF2SDEc+TBC8oX17HQ7/VoI2/wzGAto0ytpR9l7MvUweWYKFtx/Ypi8RwTzFlD1iwI/QppZLheRuHUyyhfkYSCh1QccfMkScPYafFEtHlkWFRRDyPI1N55sbHz9Fkx5im44M7s9EaeNCvTAxVCGEmLwxsXnB4WPw98V/BBhFSKHFFngHg4IjNU3wFzobsQkWO/2dknbnfsZz5x006nt+zPv/uOfev779jcerbubGzTNVvWHdv0e9ZpahpfR4r8UUXrtY+7SRG+s1nigTrum+DkjiaepGjSQ4oEkbhd4BPyAjBpW9jeu67dvjarUZRNBbjMWIIjV60nt/viOaUM3x+wICPv3vQ1VtChfcbn7vRRPWcN+cQb/+t/8X+8bGx/6fM/T2hPBkSD+biVXygW6Y2F64XcGBctQuswyjx3HRbGqskxxSWAoGFqCw8/+5gzFBAjbaIaro2YVa/4btHCS/ZC+N1S1zSm+HrBwylspVfnZnNRcb0nIvHQbn2xcJEPTJnWhyBNybzRxpUavSIGdePQaPWyzi71BfBfJViA3Tn4j5qzWUlf3luFPzWAhUNA5RYRa8dW8w2lFqPHX1xaldHCaKPAFYUo9Knznj2DwTPv9Woa7IBK2M4Lz+46CNJ3hcbv3larHSc9QKbROo1ZNbQu6D9Vy/0adDcaeKb5jpe5UY19ovRfzlDPTcXDcGQqEnqYzAkIKmWWUa02OfZQ7vjzXJz7jmm107Fi7/BPP3SJveBGMyYMCC/G49AZiXE4gSOHs+DO8PfSPsgOI7KT1JTg+1zPxbWLS3k9VOg9yj1Iq8Py+jMIvYl4fqLxha+PbkZ3YkmEXG8SlMgw8NLbcOUr/ZDdjsvFJUecI+/RM+pa26/tdNzYJ25s7DOfPLMzGNu/fNu+8877rAmA8L/B/DFqoWxtudvaGkJMaOxpK9u0LuLidYpU2YnnFswNXkdupXbgxVW2YDw9lHNHHffurjEVJ/G29WbPiPbOvLKmgiaCPpUz+kBWW2MSic4XC5aOhcfsMRbtOfhVBXwwjMJtcraiO0zQ8Bhluz3C71NVzI3w7/3u//4KY/uF/3DfgwdIBHZFKZhAkGavh+f0PJtyYxw17Ckk2daJymk7tOQdn9oG4icAzX0IoWI7paUK//1BOHUrdlA2ktkoR3SRPbSzGSJiTLmoy+zFrXqnWuxfPhTvUmE8Xhjyg0P9IoabyOrCk+IgKzlRdV46A/qKuVH4DsaO743HVHWsbipOWKD8IVokC7WlvEI+dggMAuBRezABOracoWIMzywubBSQopiSzqm36qbMgWyNMBSV1SgMMFXPdCNBAi6jGVGTF7UQBZN/2R3YtjO1XbefNFNhywFL0K0ianZWADcjn40/seTAPTJwQRgaN+8tx/fS6chSlLzOMrPAi4ANurCCIAQvvCWcUgc4ImKtF/8/HpGKOB6NCpcXzYw/9/V/sX7BdZRZLyJEZJCu1/GqNvGwyQXey6IhIbdoVc+QQnDdeT6Iq0pUX5rGclBFQKj9FoJLKdX2mnuhB5Fpabi/DWl/MDiL5ZzwQYO1RtvtHqJKDemD9443dv+ssp964w12gv2bb/3A3nnvY1v1FEHGOSANj2wfdZ9hHPqKxndva1Ai247th41tEHXB2EWUHtg3DC8zC6ddFcwK3p8/Kz1KFeNS0OMQqHxEx9rVzu4sGr3Gi6XA9TAbDOuHonQOMiI4EGQmTWzBHcSCQx+aCmOCKnQNOUtJJ34DFpIi5P/n/3xFZPuVL38+5CNdFJwfhR2fKENpMR2jIt/P0yLFInrIFM5FNXc0tnZ6bEtc0A7hvAQjoIQVxTM9F7EJouiBhxCHQyC/BvO92vhmEWemRjEvqmgjVbhf7Es/QOpW0kN+EQ6JSKbskS+jmxTdFkwFRVtRrnaIhIc4UhPPGjh6BFHwzuqmZ+0Qc75kcPkeMCAYrpjaAyOyw4QFs9Ucfdtdq6t+al8WkqFOqqxYFim2omQUOrDZyi493B+Kkkx9imGZzEqcc0iB8ErCNYAb5oslpzyscMg6Q9tZn5gw3Y1PcM2OzDHaZNpkBYRrJm+VUjcc1NTnH6CUG8eoZcQ6cD8yiEak71vdDa70eGV8JDITM82yrkKi2blh9vJLckb8nPifR2F4dqQGeYEqbLpEtwPL03NPPNOXZtbpWpODZ6aYO+aiVpJww+S5UQGXMcfuKtuMEwzhr81ZQ1bAC7ZOwAcBfRFj3G1tNrt2Y1tZFxxWjHjadw3b5t7R2j59Z2Cffv2+9Xs9+8Nvfd9+/P5jW/X21tmGrmt2YIgUmZl6eg++OaQVl2DnIINDA0LdtXW/sm3VtU2lTAQ/BwTARojU/CPbywSvKFAH15lO2s97Aq32ZsPF3m6tGzVbWIcsBskkorlB3WlpD3jtKTL2MJZ0ujC4OAMseGutcFtcH44y0rlmgc2xbz7r3c7+8Pd+9+XI9pff/Lk9VUzZzqaHR8NJdRxFQty8UVl06ktMkFVG48aCdKDKeic3zeqWozRA54CH4EN2HhoVeHwqLj3yfseHAOMksrFXOD1ET91HnmZGyhdpsoNo/ANeVXChAvoEwpcRj0cCKQrMYU9pGhKJPxxATvV8ACSNBzIAx279IMVBTe+f+Kvyyoqdtta0PRpdPHZQUKZHE1tBN/TiIvNyrSJeul0DfN8TPkiaB47/6ro8U/D1koN0bBGGp1aRLbQIlClICCVjVdoHWAsMxAzeIWeRISJAxLJe2gJjT5bgNo9t3xmwD13NJOE4XczGMx9VeWMaMk6N416hquXWNGUWNF4uFBJ4ZwFr4dojZY87l71TxBcOllG9Qzt5LdSl6FYvF9kYPWl9FNkEDi8DFx1zeKgslkREzDpE1AxyGy2htsKwRrQU75/3XhkQ6L7ZdRgRqRtYfqLjg8pAIrTL0bv0A9zwF1hXRL3BuYWB4OBlQhhq0UXTDbnXqAOgnrTd2nTYs+Pmyv7WT9y21+/cYsfX1775PfvRe49swyVXlB37LF2XX6v8lM43hOx11tFiuyaPF5DDEthsbbapOlTqkuENhohnQHF2o1AYm7sonMfzBANhstzbyVIC+Gw5hyXzgCJmD2a4zbPzggkT/0Y9bed6l2e5NBJ4bUxqjiwEz/RrrzK2X/3yF+Qowqr6O+WkxiMnV12KnezompIy1/1EDaUejGlsMS5bRR3H5MhYkhSavEpW65LEY4wjz+1+sUkCL0sRUZH6saghW+e9/o69+c94nfkXDyLniDLKaCOobWUUVT5oHRZFDUEBC2McUMHB66N4xIXnw/JESNkANj0OF5STBoO+LRYwZCt10ZFnCSqVDKmicUlShphxcp/u7iNVjoiH1xajSBj16fcZZYJbWXZnEbP1dQNE4dEv8F1Gt5w+vCKui6kPixVoOmgNHgrLjYg0Jg1E+6unz4zqZeW0DpGqp1JKpjURr2XDg2Phbrj07F3lv8xiinAnqvjucxnJxH5WsTFPn83Bo0fcRbNERIkpck1FYi+J+0JHJFsa/CD3pyJsMb68vL7YEclQefboT8n3duCyulp9TqTcsfd9tJAXvwJzT+OG0FiDSdOBI7PTBYwUtOYKGmNUBsYQoID1tX3ixtDa/aV94Wd/wk4mY6bY/+ob37H3Hzy3DSNb6HX4iiZ6Xm7F16WIoaSgNY8Z4mndQqQce3DLxl/0rUH4e43xUh10okItsEsFL45H94eVj1EBp3Cfd4jZHi3MplsYW43OovBVKnppxFSaMhy1Fqe0wg6VBV9m8E43FGzn2ZlnktjTOL+MhPH8cE/7vf3J1/7vlyNbGdvwyO6xUaHkZADQivweNZe4NOq5KOTV+XWn4tTcTTPC8HjXguScDQfMpDhFKbuiUBCKTkh3uSje0YF1DGMQqWFhNw8wM11aHM6s8o/rTxvCjYw2bFatKo0tMd2X7lS3XUYUEvEI8+LFCq59TqnC67t9ybhiCb2wuOa/5RkEPkdpq6QVozrNVwl30FsWurC4nnJyQpj0g/Ee/l6BPfGtPF3SHRawinNmKSJSw5CCQaHoGj9DhLvZbWyxRpFhZFV1TBaE7sWfgVNlGPd5F44cn3fqvPigi18ruaQ0zNEqWxRkuSNjQ7i4fKyRHF+EBFH8jSVAq2nAGV60c8MQ0ZdvJzdumWOrAMLPRCE6E9eRnnuCqDzO9nt1c6mn7RleWJFybyvzEKVK9xRmWfccBoGPxht7eFbS77g4ffGmSR+a1hrY6sq2aN3GYMQ+ICFNR9kglV8/t5/97E2rNtf2H/yNz7KbDLTCf/n1b9lHDy9sDYU7aBoWJiVDK8mFJQOJb1RMyudR3TFO7wJVEkEbqFNbFI+hpbcl22GFol1nb6vKbN1zTrnTCBnABy/WzJr1zo7mZoO9jC0mSQBOUkErP8toEJEj1WUqyxMgEVABDWyaUqJMlvi0K/lFUAabhencsS5v/dkfvQJG+OLPUyQpAONY0pA6y1XPQoCF6Qwk0dUSSv4c/mtE91qiyh99xRBYZFUVzctuzPWEstf26I/pjYf7JefTnXGCMmh4897LuFwYxIOKbzaUEbUeeAxZXh2qwgjHdikLLGGk9WfhfELwu0hzXtIKoecNHDMWWC2BXOigk6XU36GdJNqTIwhZWt88kbJ5h5q4gT5OJ4RR4r54GnJLomheosFEVBYbKTZmyT4BRsXmYVD1oKWAKGSzt+VqZ/vu2Op6ZNbtcxRPRN7USfXrZYbLhxeNEnklwrjwpQdlLE+6EN0kgxjbRwT42NUaaKD3JgTi+ypTBP3z/H1ijE7WVMg6vdwLkR3FBiwYEumW3MDlTMg5rPidojib0vu4BF/4IOynDe0WixzY1KyiO0xOR8K9Lp6vzDKwQqbNjNy2tlwu+TABC0lKUIY6uqUoPrTdEtNv2pbV/z3awJGhbh/bV77w79igruzsaMRiGjpC/68/+rY9eHRpaww5xdilFGb6wyq0ITA9O86BSE469+owjdKy9jWbGAjd7FxrQeJB8XwIO0A1er+xte1s1dmz2AboYQfaosaVchTO8apjDaiOPjNRQYv2jLJD14j2H2YHHRCUnjczKHan6vmiIBvrrGKg09qC+ei0OpyZ7/y/rzC2GPiodMu9P8Npef7cWaYFFf7i0QI+zGdIUVRp3yUDYdsONcsHOB4WnZQGKLl1QANlcUiTCSMqKQomFKNxPI8PWkYtG9tDNbB4j0xEjv5wLV+JIYXRPOQdHkIMceBL2CFt8rAL/gz03jFATsUYpu6xqsH9S8LaGa0rC1JyHHlEuzBGPByvkiY34NF40QTiLquIpXN1WJmAcLLAtuVTyshbBxhYboh04CXr9eoAXshr5fdMHjtEQ4bcE4vFlV0tcbT6VjVH1ukMUZbw6r8i98PP9cJVFDcCg/RriyuMyC+wWL1hFhFRTJefq9ZPcBSzzkIUJ3R54/f5pxv/wg7weWiPRANG6o3lPkSEFF8UCHKjzIMX42uyDykEyA8NvZxZiOzkM6CCnoxMODzNWtPnUhQlRfconG1sQy0RpzN59Rw/v76+duH9jjVtQ4MKo6GuRhR/BKrQELOIvbXuZmuYdD/tPbP/7Bf/lk0HA0VzG8SZHfuXf/QX9vDJtW2K7rE4U3zGnjHI2cGw+7MUCK8GSJ+IzdV0iIE2xCE2riobUlTdQDRIdTK8lrSsPSPfNSJgTFzY7WzR3duq7tqoU9vZFnWQHlu2oY2AYn8ET3AsokwqaBDTQ0XpJIWKkUD4mWcQEYj4jIdENaOVcXW8OCPadnt768/+zcuR7a984edzuy4wEr2zZokVmz8epDYr0hXmoJEQ2x4jyk9v27LTaGqlu/7S4JG6QizOB1CEpkFUbb04VhYIxH/TxixxVD6oaBL1woAaBBQRhsxeVBVxOeQrpsjBq/dF1BfvzweWJpzqkKR/Kw7bq4xyid8WZ86x7aAo5X/hBmMQdGgEw8BEpFa+V/5eS3uQOifDldkQ2YDk38yRpAwGeYeeMuH1TJOCs+m/hjUFYwSGGTQawAkseKwgXLK02RzTKfrWH9yyTjWk+BAjdjcWjEIDM06XAvjDaVoxFhpRCae2LhgFSX1OWGKClQwF1ULOzzMTZlqRBnrElBoJ/MixEOsGK+PI2s50hGHAfUmYXsZZcF+oPRJ7w+fbebrPveMCO5DtS2vr0ECcDcx/i3UWh11BDZ0k7ptKadr3VRfR1dKW82u+pmkwlqZH7Y3Vei22QtWxftOnPiueA4wqagA4E23bWt1ApGjPYZnhhCOY4JQGytturGczu3vctb//C3/b+t2N7VGgXS1stTf7va9/0x6eI7H3LDWK3lxnRa+aYCzsP4pMgbUno1TYmjiXynoKVTJv29Wa+zmh2Lz2lGh7XqOBEebnam8CX2ZWBucLzwvDj6gdLepASfDMwJRwbZK4LsENGifFwqdrvaAhSGvlhc80Sy6kc4IlooLgX37z6y8b26988fNae6Y80Srr9AaKw8j4KvpVFKaHk8f54lH0hhPrjKa2RvcSpwo4lxZVaOfPkSbhdKzMY3TMEtw7VwwqKVllZJsxLvmppKnqleNIURnxJSm9HEErhVHMX8IDBylsGGNPEcpNqVlOubsnvHK8X1Tv43X8eRQGCpV9NhA40C4KXcZ6S3Bekc3/196b/NreZudB79ln77NPc+/X1ueGIUJiwpDgatxgbCLFrrJNECRBMIABCP6AMM0ECZBjxIT/AJE4EaAQJowYIdFIsR2ISFUcysgx5Qom1X33nmafs9HTrbX2OceGQYbfVX11m7Ob3+/9ve9az3rWs9YKN2tJzQkK7HA8oTPvj5uC26ccxWv33KbX1AIPDLSFMryR4s3kTYxTvo8cpw8DSIb3d5ANof/ozdpsMVECCggZy9kfQQoFBo/sBieOWvsLyIDj3EMpsKeGbkt0i/TAJ6G77pToKTrd8Ksw1kS5Ppw4dPwM9vK1AXc0wddVkimZ6tZWAw22DEmhJJuxuNqJoSojPq89nIuVEuFdC4gwShIFl+cj6iOAhrtcYa8TWO8/f8cm8rhHdIHDbkSXrgdUI1KJAxSLCEM8u/pySHGCQZ8xKvidPi77BTQBu8I9rN3Z/fr4eq2f/OTt+vFPP1yffenTdbPfrR+9f7/++//xt9cf/fCWqqNMfRDoaCUEt59NTQESo95TmZxzRemXYFQoVN8he3YygIc6B6YTh6M2nmcYV2lg8Swe7h9oUA9o2MTGUB5kWZveQ0sH35sfJaLg96avh3dj7kd5CDTGUbWmokz8v57X3/6fX0G2v/azo3k4N5xQqXISFsD5KsQ7tUGObvJps10Xbz9ax90ly3Mp9fKK0wMl4+2kTyq5wmOF8qAeLoem0KQNv3nShGv9gNGwwuFkyFzuf3foz8E5MTzNW+Z+E2rHsNQmSTLKxjHVQDHQhWR1Wnz5LYqX/5dxjU5Ph94HNSZlZke8Ci29klFNQUYOZq4hr2M2tPjnDn/LsTihRyMVh0OnkgRdG+/nvQmyEcNj1aGtzxI1AJoIpom6cTQ5X5fSqttYVsMao+jz8ytVotVkCGzB+3V/+yNWr2EPYgwQK95GhRyRLpG3nLoQftgKJVES5k+JYJJqWQPspzKURpFVDTienSwikFM3wkliSk4AiZ2DsutHNI3Hde/XI3pXaGGKDstihACpR+9kDV5OKofN4xGp2RmjlejDYT3cf24N6G7tYVSPi1QCjC6MCiQuu93F2l3A0aHRjEqyYaimUQx/Sl4S71uHdbHD8NC1LqD5frhn2L7fb9ZPfvbpuri8Wr/7e/9gvbtXE3KoUuQEXdEWJ2/PqLLsBPDZA64UEzIqZCowZ3BhLXFHiY4sM3PRzwVgAFwu5/0RtXoiCh1MgGUQeKYs27Gp/qGjyhjMYS8Ig04ixRh1SclEh6qyU75EwyIBKv63v/U/vUS2MLb2wTawBYi8UN7MTtxwUw25EB7R2f567d9+uo4QyVOTKdQpdNsHLeF5b7IxkTUJnkKW4WwDz6ceTqgm/HEH4EFLCjnYiKVQSqO8TISYHuy1UDuGcqKBiYiJDiyWTshdjvMZep7Is5N/bdxoOIfBxp+VEbG/97YAACAASURBVNXdlXFPuOx/L1pkZMangoMfqRGt89L450nxyDeWtSq+MP1kJ60QNFsOz8UnKtOFoUHDG3wDaAYl0xi+jkIYrj2v4nKtzX6dba/W2Rky4ijgOKw7jCN5fOBmvtjt1yW5w+4LrBaASNBK2+0You6LmDlUULhELuSs8rMcKQUMKO1MYsvvSWVgqicUmqosm44aUzg4uwud1G7XPVtWgvpQM+zzy7cMbTOCCGiLtADKts8V1vukUorHVWM0yJOlRKiyKJRRMrg9vFsPD0BrT2u7u+TUDfwEtAEqt1AYA0N4td+u7QbP47DOMU2kxumkNFkImnuXHCZmhslp4ls5h4wOTaWolHFx/RJlCc0KHUddEbQfq9JRZFC0Pr+TmTwbTmrqPHlt6cSgA340ekePDhlVcqzgVkO8+4z0Jk8E2v+iSErXpe8XHn1+pss+5TwGcOV5xCQ66oexF++LFot6ft/61mujzL/2lWM8Ci4kB14gVxtBCDe8pTglghUsPnvWfrq2Nx8yAMSGEZGc4gTdrDgUoYIkAHRo04dBSxADGOMVz5jRLMXR+CErfIj3EhIqLZz739LzWn4mCqTnarX3lEGausHplXOd9V1GqzoMJvCDbOOl/WhPvXtkO880pMPQcsM9e2+ey0TUE4Wf8NHDcPdGSvww0IZt8OSLgwiExppWyHOLsZBAvlv7sRMVqQJV6TD0JSpD8UMnjzpsyn5a6/CEhCz68F6vzdkVtcUIA+8P7/k8oH0E38jEDiCzHcjZ+W5dXFyt7Q5j22W6g5BI/4yScC0oY4xCWy5o5fMbgXDvexsEOUKXNTuhkzQDEN49epkS3j6sBxvbOOLzyw80rUN9rJR4OTxIw7y7loCfF559oUo6deTCMwBtAUOLBtV3awfJ1dM9gfb9A5QD6MFxqRaa7MX7yDaJ6Et7td+s/RZFRQgzpm6jgUepIZggB+UhZQqeLZ2II5/mksWpMi/jSjsZZCf03A4xZ0mgwdOebfeYGxiEd6IlFliwU57RKiKFTG6h+qJzJ/lz7eoZlfNhj+g13zvOJ+mq0jRH963nwGQcHmeejZE61Bt0QDCucGqMJFQxpnLioyZN7Lbr9/7gOy+R7TdgbJnASAjWeePTcNOMBJ8EW4GLX0OI98Gn63F3pbDgcKtRKhnI6DCDGWKP2Ql/kgWTnYmHSWZWhr6bDTvTWU6gZRpdFRk435/RkU00fqfhRB3KZCb9ACbqC0co4yMzOBHlVG3oubT35N9LzO8CD5P94qbbQJScK2g2JbjBbf57qAz5u2fc1qA9cg+61kn/TI64EW/fs9H0GB2uunxxq2nwrgY0j9WaTn1BNdUXZynNeHCAw5PiILFRfGRgLA2F0wWKASJG5RpUDhfVMyI0AFtRsrdF4P352l/erAtOG05z6ICXzNOzLaPR19Hk80n2uxA2Dpc6mJH7tIC9nqWNyd39HVGn+gufU14FzTFba+7O2LYS/6k47mydXdysq6sbtb70ZGOgYPV+dXUqoZ751EREVfJ6WGdPD2tzvF277cPanUONkBD2uB48fur+oPtlG1POk7tbCDTRKRNZfPwCDCqfTvSYpDH+NXkYnTk5HyXqEg1o3YR0CZQghXIVooyqNJk5y4nOor5B2C8eFW1HjaitBOhoSYY++1p/y5mK5tNtnWt+m7Eot3KKf7oyr+g9F0Ol2pEkQEUOqprjdaHCDdcJpQe7ET6SvqE0DpwY10FgQ85dTZOw9khObjdn6/f/6B+9bmwDCVTf3/kVNF3Qxnbpqz2EFh0b87C2b96uzQdfWvcbqBAe1/nj3TqgaTW0m1q2Kgm9RLhzRBcpNSiOWU/GWf8maJ8fq5Z5w3JVSDxyWLrDkm60SXMHCkZlenCW09Tt+5tsmGIsp5Gc4bseoEpWFWlHX6frCb85lQ/ZYM0XakOLpw4tIM6nNucoTc19zmtT+AlS3hNNB52TzRknkOw5nQmVG5l4m4xqClk6zBsrX8qNSa9I6dGqENADavSudyZ01oFGWIpnF1rJTQx82nm48IyewiMelEFn8//Ltdj/4VItJO1NOZCPobb0vmiUjp66GNdTlXXZQrEqdp7FzQ50M1/Kp1OyqzggRV7IJQiMSHcJg8Mk3Hj9ZgMEfiSqvH3/rjSZ2/2bdXmFDmmiEnjQMWATqo4NesfC4KJ2H0M8g06xlqIOnh7frfN1ty7O79f27IFUwCO5cJelO4o5HBA9qBH28Qz9GtDdyilCiTvX8Unf18bHfCsXAgoGcc841woGhZSrq4mQg6pAWREHuZmA2iyph8Min0qVCvhUhf9poq/zqAY7ARiSjHU0rKY5eg7i2WN108d49r02OOCL+pBXlWeqxHjWXIFIIwqlxQMRKsrk0VBf/HXaD3gfMBpOQs2DNysHY8/vpjcEmWdrfed7P3xpbKFG0IHuMJP6MvX5l81j9yYndfwRuJHzdb02H3y6nt5cy6C6c5OE1Rnr7Qzp7oIJg3g3Tvl0uIIFotQsN2lGBQgIGVd8192ter9yDIsz4Al11Yi5jXeM5uSWJy8TyQjeEbnTRIjh5bryTHIPCfxPVQExqpOC0JqJ/8vPQ4dmGix1yPbY5KycMCrKwVV2k4KIwiL/psggyDh1TdmZnZXiFpwTycf35hpEh3irNtgt+VcUBzCiSMRkdIh6wKYUeanJOaUzQhYMl+14uUfMcWe9pzpEUyQkywLCOBww9wyCfCWZtKYKWdfZHcNmoGFyvhu8BqOAdmuLsT8OwaUssFQeGu+qRYEhsSj/7HEdEWpDpO+WfDDyQKxAspfXl+t6CxSH/sEe7XSE0UdjoLt1sfmRFRC45w1pkbsD6BG09vuYvYQJCXBmju/XZv1wbTZ3WkPzjmjwc9xckUrBaKPjeljr6d06e/p87feL4ama7lCrofNm9S0dQDVu11moAal81i4isGa9o7LWd+Phq1Q1FEN3g0skl2cQ2glUD43pgzL/9/dyvkB/KtHtjdQJq+iI1eeZtif5BlJX6gk7qFgZXAA+HyI6KJeac08kUmTVkElMnB+rLZS4zBioO5acP3L8liVztncpguA5KNWRgBl+MTPgCeCG8P7Nka7b0wIIfOf7n780tr/2cz9D6McH4g0dY6a+q/kgexfX+PNBX7xd528/WQ+YikuPJ12a/k9eBsYJGVNkk4FMUPdfurryZnqP1tLNY44Q2+N9Wz5IcoW2/FE4TGObBanrdfhe3iKheDmL9qRNYfTCzs+DA6YQ2hudyGrIaF7cj+++N5JQkWc9e017Y+P7g47rCtztKIZbEYdHryTUHJRFjCYTDYPIT29OtFQ6LSU+vVciWEGOCgW5yUkVOKh02BY+vegTOuP0yxX6TvOa3BujEzQ64ToGszzv3B9jIskSIx73xlVkISTGFMKjejGwwRElXECa1/yP4Trq/Y2IuW8w4QKN1x/er4eHWyaDKLuCtna7IyesDixdTIBuVfg59iEy+Wr6BAoAiZDbtTm7W+dnCM5dWpvAkg3Wz2lsD0eoBVS6vo6YYHu3LrbQ3ipRptwlxP+PCzNB7w9nLJfFU9xupAyADnnLxBWiReiN1Whfx0U5ED531uhr3bgfjMjSWjG8KtdtJExjfDuR6gq8cnC4thjVA1EgkSD7Gsjb06UNnlz9UmJwlZ+Y4Ce7L82vRBkG8LUBDd0kBY/orySYlUdzo0zzpuDD0ejmCaoNG1ROgEFERJMkPnZOycg+Vi2BriyWMiOzUo1IumrQMbQdTkBzHZ07/b9eRbZQI1jbVx5vSDbEaeQQROPIxmVrffjxOrt8I49rWNS8n1Ejuv6ztv5IfgubKryOHnjQn+4ytck4Reg8hV+QwThXJwWOdarh4Eh0V4tFHRYia3NPOqS+9vChEx0P41WbwMZDlEnCZ27haqQ5DTuThUPDm3Xga+rpyddLL9zhzkyITUPE6hc7n2Ry+fDDsozEoE4XLk1JrWwZXaMjWDurKBOCCGLQ+fdMPE0vVXdii95Zzai7QCQ9Vim1s/7xubFVRHDazjLD9WTQXR9f9r+2up/baPKeqjhPr6DjZfZeBhec7+PmTRUEKLGqVQXCuX3/uO7uP19nZ1IMoHAAhhwZ/c05wmxXVpG/xT0BzyCyweuABG8Z1p+v+7XdPHCUPJoucc/lmPK5nVPyhu3OBKFHt8BwbpaadAOtGV8ogkBSiuPZkf13WWkSseYEoRqoXskuzEDSptsuOjyP0Qin6jVoYNGh94wy1AUMGX9pUxmJMjEkNcIM7wsFn8CrRFvEnxV58bU2ZvQ7Nlk6H04w+wxng6e4Q9EOuFRNFg5NgXCfBhXGlSgV/8n4EnBUAkx2Jj1GBCqdNBhomSti616G05NIKm7MFA0/66YWI1vTOfyDf/T9l8j2X/q5nznK4wAxuBuOrKGaiqTTUUZW+yFudjfr7NNP1gFFDAcnjk4E3z7uLgfForJqo6q4ukRRPKAI+nK4pBZ1yMBv0XilcxLncyHposy0kNyAS/H4MTRFV1iwnlApJimZ7PH79PyylW0wWro1E3vd+KPDNCst7PUrHHte9eV+EIWEq4F2d1Bqfks8eFxo8cxYH4f0hVSS8a2N1fxsIVmjA4VjoyGzUTPRtCvJxEmnaquThGwx5zLIxgV20aMBSFBYUSwpcBncc9lbbnx58FBEcZrih+HhkXRFyC19L64PFUH3j/t1tjCUEklbUAvYO+hohflQcPrveaMXmFdF9ItS44e129yxqfrZJpWGkK6p6xpHC7Gm8pEyqky0wPlgI/2ijuT1KEnzgQfAwLVhcge7gXkO39FjWypCc1/oGsxIJCfOOsBkdkKbDj3ojLTOaEjTMYRQIJCoZHxAq1AuCLHKuKoJjOgpccImFRzWNj1WvG+pEkJf2ekPeNiwwrbMYTuNoY2WJlakyYs5Xk6AzvXB4GsCLq6Nxt/7plKLfA6DDiugmPyEvy3z22gzmicuYcjg9WdCnJ8sT6HjZ94++YqmM9b6/T/6f14a219FUYPhfjixqmiBYIxZYhnC3AYb/b75ZB1vbtbT2TnHF9MEsPt8l2cqhEzjEocceQg22kLVCoVYWucDSK7TTbTlFf3GIrtH9UsJj9vAF2IqHtKGz5zvs8vgG5X0sA4zTSbGCHIeN4crXu98obz+sBRlBI0mp1HMwSS/ZENb6NIPn+Fz+kKMz57hD0t9HX5J5lTkzYnNmn9pw5U1N20zopmKIjLZ1GsBBKWN3t2RcNeU9J1bV+rpC1QXuBNZ8d1wnKNkOs9a0cPp+uWak9BIya3WUWWY5NioV9UcHHwnev9S7/oATeiOZcP4j0oHJO2Od9aAo3IN7Br25Y/W5vxuXW6OHnTp5AurG1RMoeqshJ9pN35OxUTUMNqiva5qgOLpvw7t9bxlFI5MguHW7VSMrIjiPIUigIMNfaz8MFFUtF94cO75lFmjqhIGtQT/ADrS5gqxuhwb53ZUiWrdlbPx9nJqpWnBjAMqYOS9U8f0hHoUquRnlQNHjwMlzIBWlcfBf5D2CakmERl029ciSd/J+Qp4SXRRqN4wKbxu8JgLthiNmMrJ+ZvnsCnU6NTjfUQdEJxGvVSUHpKUm/V//sP/+6Wx/fpXv0zpV6MuJcPyIX7+8hjS8/D37Wf/BEOsRyctILZm9tJBThI+SJjg0CHRIGnQWKjhQXBj6nwuXR4Gx2HjAA3HizZi88iY6nfQYXMMWU35deIv/YjhEIIkyDGNHpWFDmwQZAQ0QRTXzmyqZVwJvabaYFIoM2HWVIwOI6/RCTHpVUW55OHyc8ydBlsIFWJ9OpHJM8JepAmZRpKsLKwbDA1+d16n0OKQq43yxNxjo1sZIRnbpgXYu4Ilqir1DY2QsuUcjJkcm5s7n18GNl5LJKkz4i39I5Jg0gnfi57AQdngXLfM4KNfwN3DgUYXSafz7VtU34Dx9NcY5bD09X7tduCHDzwocYAM/dnZTuPZhRiFrFKMQEeiZELlFOaw0ChHQjNlj3ENOZrA2JGHlm38jdrEfQdlFh3Ea5JCh9WUVvuAoousipEIEowAK1QB6LkROZq6y94WuIhBTCSmv2c/Zh/IBoQ3zc+b4CwDWJGkvlPaYhh3FKvcssgFyTXqVTODLcNeqbKIoSfBYHmWv7cZpsYQviaVgEuClc9NHihkKHNLHi2k12pclc5gqhVaShZqrCNdO0a81lI3ft6IrPHH3/vuP3zF2EJny6/yIaa1a8Ql76WLMiXPUd2Pn/7E2h02nDN02BzXDq3cKARWIw9Jf4BsMdFVnlS0UXfgMY3Eb6fKwBsvOlKGhQ8SgOegEgFXWB7uMMmrxpbigiRlKc+PA2MYkpB2fu4J+pyhhP/8onBg8L9yStqAOVDP4eV0FvlZeU//Qxkx7nfdT9aJh4j163omQft5qrmnacjq/UX5m4Y4yQALzYQrI1WQf2LT6XBlNjSj9p0b1oY2KAwUD2aR1dq69+d0bFmLRC9laClR6oZBqdTCc/ROFAF9Dg7Rul5wnwz99SkAAao2Q3isLDn+Ax+6gWIBOxmz4LZbVkyh0mqHXqkeocKsfJKh6Q+Lz0yv4xpUqF4MW7aRFOpJiWpwOhrq6JcpOqJ9F/Y8geuFygFGEOfDo5owtPAcxtj9nbEe/GAg7Md1/ygVwD2qyNKhymNzgMBV0u4ElY+EMul6ygUYTDdo33fPEJbh2kDXBjS3qgWusLRGYul5claMru3udh3uEGFAd4wpzuZT3XS/ozCH8qSGWssvLrSruzRPzLSK70MRd/dgiUpC/XA6UqpolTkJ0aW6XuyHKK50/XqfE56mTmVzdH1IkGnwoykVRwbZzz6Z69t/+N2XxhZdv3I4c+H01sgeY7wxTTHCLx3yx93Fuvrks/W0uyyhupCMRqfrIqIHPed0BngwPk5qJNPFSCgsyodpUHEdCnd6MdO5X7OYGiHSU1MxIm4xD4jejaFbSnZP+cqJ7iaCi4GI4aIxTAhU1jOhrHnkgYSDWiefdrK+/oyZ0S+E7cIKL4xtabZlHEkbxedEddCPuO+X7Sjr8m1YQ+HIQCVlEVE7yg/dgcpJqZNA3+J1LL+MLbordSKLz8GyL9wI98YrBSNa+1k5iIYh5gsrwdFXrrMu2iEI5oS/4Uu1t8KBw1nc3d6qjysrpTCXTWOCsu+4h01RpPer9pYHYD7ZGLjVaGgPY5HKUDcC6oqndK3DNaExShQZMJTlrEjTNVKFHURYDU4VPDTQYar3WA3m/I6cQmumpcrQEyUfyfUVssXY8rw2mLqNhB07jbHPjc8Zno8MjooaNqCImDQDt4omOA8yrmiIc4dktrj9eU4tJVFkN5NQZlmV0fd106aZFnPUleZIufFTYDOSbwQ7SkCXseZHjyiCKpeMAkthQaY5yClWQs0VZTKiRvaUyDUbHoAVZw/H+Pe/88dVkA0PIuck6wIM+pD2f9yom7W5+WDtP/ls3UHXclxsPCyPLAMJo4cyTUi9oCbAhk3F0TNb5WcxGtWsRS0uPg8cDqUl1RRb78aNZQwFva+TZqrgSId1eSgYeSQlYjjLbBXZ1OFzDOKrBQqV0OoR0sW12rNO2uCPRatJ3I2EUBxcSkvVJnIa+KBbS1+eJfOmwQwVdOKhB6I9NVne2HoKPhjMNNXhxAGTHlqHR9Ieh/aF7nrTFrK1GiKFLWwKw5C4UWu4W+0byVlw3ojKZmN2X3SihQppy9jH0IzQbzzfGJM0gbabNP/a01NjgMUH6z8lBD39IJJEr5auQ3ad3xHjl3FJpoJYbkwnZNQa58Qx8erIpb2Ksl8nqsizCrXOMxNDztE1PKNGk5w26+eGRKCvLaoRHRzpc/NLxQoyIErMQAGBfxCqhdSJ1VRMmjl5Rm4VGlX9DmpQSVkbJyermZcdZfjyWdFJN3LJs8HP44C0KztC1fsErkSXtR2IAiPGMWf4pAdCBmqGhybtI4erfJKUJPglUUzLz6rVq6mnBguZsNuPJ6gc6wnq6Fu//w9eoRG++uVjDkUfP/cIiBFO4/DNdl19+mNr3XywDvfqJMQLCO/J4Q1KGkDuBWOLUSr0yO48LyBqPZqNDzYdb55t465UxMDqk9H0Jovu92SDRxaSvgtRJkTTl6YWs+dBUGUWmegilIDXb74mnQqEqPS85T09FXQO6BtVYIVyLNE52XB2HEE2hZRCHYzBlzKiyQQHMOhZ6jvaECthNceotCGls+l9fGJ7JxKPQdMauPInwwR9QCOaJ3+IDU2dZ/e/qPt6YSxxH12FFtlPmXxzJqX4EBckw5BeB+NABMHndx/FKiqZ1FBUNw6/GtXaOciReOqwnQDQWygxJXm6JFzPs3lybaE2KpQo2WDruxOxKVms5JVa/zEyG20aeejzrMKTjiemcLdbQAK1Klk+xrDbgGSf0MA6KiAezsSE42E9okUjS1UR0bjXK2VVGJ2DmXi4TlmItPIR/+hohntckqvm81vbnf1Q9IoT0RlSyRmEBQ1HocKQFAqwtwomICGRkBxy1CvNozrdVw42CF2c/+jT4Pdmblu1aXVjHNkL/+epDwSlLIAwuWen8He+/e2XxvaXv/rlYyqm7AD5jIU8ML+H5IH2+/5qXX7yY+tpf7WODyqb1GbOBlSCBHeF5sa4kYifm2NsdKq9KZoBonJNdUWC43HduTZZvREk6JihgDyRaIMZkjPDDGSMsS3eGNO+TNT5POQPktGhtr8e2cYybvbUVqSLWwsHOoyozaI2KZ2ST8vgk/Sg+rskh9G/JBx0NCvNYnHJve5Bsrm+54bZy2xOSoc+v2Jk9V5Jg9pwCdlxff2sVa1nTW1CMc374Tqw/wUHR/Z38Pm5aEIgxcigDv58rWgorGeeb0T5Mcj6d92BEGujpTifXGO01jQLCE3TE9fGO3xzlBH4WFSsiS9Nr16Bgxk9aR8pL5G9mLVSuz/rVJl3UEMVTuyl0Q0VNLSezpyIhrP0yq/M85OKQREn6bdqoGMkuTnTRGteEW402lirSA73yv4TnVqfyjaFMqqZ/wWlgIqUskva2REnPQMmoQhkhhKOd4KNUUtmqRkFp0OwVA9aD42ez6BPOw+j9ACVE2NLeagsQ97XZzRgxGthQKh9IKVPnGU5kWc5mEyU4bO31Mvu1sj49NwH9OCY/51v/94rxvZrX56PRzax5EiQxuigPZ6dr4u3H7NB+AHt42yQAuFJGrPqa7vOtzv+h3Dk9haVJqqW0QHQ5Wb8jYDLcV2hEfJGHeZBR2jc8UFZV4eZURiApgga6APhB82RKJIYSRM6ihycNIvov9BvJF2GfTl49WAjNXlGuusQTCSjTXlq0IdC4Nkh0kGl8q5/Kedy8kufNz+3e/UG4esNOcSdDAk6SjhW4a+/QZ+r0E0GbiTDNKd+1LSfVqFVYszo5jnvPg+lQV8hA6Jh3rtLeC1oV3+O8J0x/jqaofSKZiAXbF65/JjlVHoQ9TzIq6Eputvspd1jijLUHjJ7E4oKtAuVkZVPSBcx/Z19Gh41zwujX9KwRDrWnlpcDe6n82nv58dmPqKeiUJ+RSKCGMyJBOF7AoYKSdKUxaaXknlIq6BPvV2Pd6j7f8/mOE/okWtKAD/nOtoBZN5asJv2fh5Xb0i66n6YumId4lL2CNkKDCUHQgojHcGoMdDZ0RRiPSd2jptoPeNwTNXNiJj+FWdllqGX5Ex0Q+jNRBs5H6066MiwbySjyTVtg3vYZbgxtHkm2UuJFjVwVefwf/3d/+Olsf3GzyBB5kNvwxe0w4sFd4Mv3F2vm48/W08Xu3WPIXE12VWfqYN2vi73l5rMu9lKYO5MZJuC1rL2xS02Ot6eo2IMVTRCBvGIj09qjKFNH7F1ujopHNNhkABcwnG3PUNCZFivSQ90mO8NPZDEqbk7LTUsL/tMshV0K/QWvW5C+uBJcXRwNqQ2rDNOiKINOhHsMLKQfXETtUfV+0a8OQ5sDkWjveav9TyCKrS2oQ1KjjPQrF6rgxUjKupGn9mG1nVURiiFs9QGy4cpB9OjsGMUK1IyB2h0q3Xq/hfMQkeRElF9GVYZgzmOJQ6Q++m8ezXgurEHkSxLdAZUy2iLkiXJlpRzEFKl/hUGNXIqX0fWOIe2I5B2yLqO7keQyM7EVIfpllOeRDyBKTT+oQ/Ap6Li64FNXx7ub9fh9l0lqlRZJcNP12aeVvagk8natwN9VvSikUTSAScJ1ShXTqCjkgxTrJ3uBKCe+3O6y3JBO5FMv9Xe6z2vhOagncY8NiXNdT1RMPHseYxSA5FEgacUUKBJznPsHnNOaEFQqqdMp0mErd+z7xUtSbGgzzqu3/7W7740tr9EZDsQmr0IEYet+uM6X7ubj9fl20/W0/ZsPTyiAYdcGhGq3RuaPHPOkfkMSFMg+cDGLE6UnYS6e1f4XtSfw1BiphJrmYlEzKeAh3rssFINzB/XDujZ00JjHLUA552JdVKgQtIR7uc9E4nqrjpMzqEuQ/pMkhKDHZ4qGfAq3WUrSnWp0qfGCbim+sRQ4hC5dVs2mH8ury4KQB414vlAi3C63nzhlG3kZKw8TcEQEfapE08Zz6ykCBUE1vomAigDzc3dcjzSAm5kEmc3n0cZmSIwHJaDpkLbRhtSGUiF2UFd4W6z/rr0Rr5Z//yeAyNqwQm5McpIgy07qZfKPFBZSgihP4ESVWpSne5SkgnF8PNp6uD0XDU7ommATBDZKHXmW9eLe3UjFt6XdZ782DhQ8bmhVdhp7e7dukX2HwqL29v1BM0qOumhdSP2CIGd0F2NbBf/UHu71idFNClrtvOuKJQ9OsyTeoyPZFAqg05CM3urzpSfU8J7fD2S6aFTGCM5gsa/sbOaIz/qx625DwI+dWIy3HwP+0ZACaOeG0pyyYye9MZ4JldMEo0JMtNe2mNKBLMvjFU9NOa2c0Gx2AtaAxzLdINzKf7Zcf3O3/v7L43t17/2FaQyC5kYRLj7kvnS3eW6/PAzDt33awAAIABJREFUzhkDqXD/9H4tzIwnslPtOBYVFAKGrREloWWHDS0NXSrHXaUFiA6jym2xgXrhnNU/QZ5BL1hE/KJ+cPYjdTWPhP7iPUNpCDW63r5mfyn0a9T+ssQ3BzoGU1y2K9ncbKKu51mJadQJCo1clcVDQ6av2gSK2ugMejYYTWaTuiHuOhlhZMGNZK6qwhqtUGXFg+SiF8xU0B4hbqMe4xC+FqjC/TrxPekmFV0mnw2Mqp9JDp14s7RTHFlnn7wEFnJq7Ry0f4QsYVRZwMJfQrJyWEdPVHVjFSPww+G+IhbKfHAYZv7AThPvzwy8rHskVOJQ9SxwuBnBDaTKteb+ghbWCJ4JkJHFDjgpHahQo0JP7G80UtfnnhphaNLdQN6GSYoBr/vTA9v/PaDpy+27df/uHf+MsTtnh3eV6DzZz/gON73mNhEPUd8dR4X3RNNOAgNJwdID+wnEqphKiZMJag0tlUuPkZ0KgeQOpuHrvVl8hIAVOwMF9WsIgbp8jYkbjExOoyO2eHTEFASM7RNDGGCSSdiamiFnliQv96X+1RLIbhUwE18B8TqCKbgxxeeKP13v+mOQ7Vf+Od1TVVaFV9XyoRocRvbqox9ba4eO8DgACKmCNLUJmU3MfCZ71MgqJJBWMoELYgObUAwb4rRaxhyiw5l6QDQAohfKYDkbOOhK3iwOFJM1fqbMDKfHwshoFpWQ0D8/i/zKfRvy4LO5c03zIMmpKFHEsDqZaXtbjSyXIRGyEFINb6qkGK+4kmM+/XU4uCVSH5oGOXRt3cyj0F1KaSsM04bSpgmfiX+SZI/G1E1h8LpKPvm1NH1+VrzmKnGW8ZHjDcJuIjocXqPP2ACLx12VyASd5VAxenSiLtvGumFNORLl8aGm+7ra1Ohvlqlan8pwejhrNj/yOGsbUU1N9bjtcoZKqEXWQ0TsyIZDwItLdJTN/Wa+1VTAk6g/78OUfZqyge6caPpJhvUe3bRuqQl+unu/7u5vaVwhVeKAWEurshenAQ+NUY2/B90TdBnEF+WLbLHWQqF+P5e2tVH/ntIhz/d9roWAKJl6GzBFKkmYmWYCmmQyXUCK+8kFGfXZ7j2gRGS4XaFWUiM1QVfrH0VSEpcJ89t+tBEmHZl9nZsNHWG6qTh/e5KOgBWBKHgyr+v7TnL7t775916hEb78z7KfLXnNVJhYEIxqwgPGPHzwydq//WQ9ru0Cf7o9x8FuHpPaWn6GasiZ+PACMUy0oiD9MnnMZ8LAIWh7vRZps3LNMJ2hlCmIRrLpFGaubjRKAWJCH8tprGdI7NWKKzeydPgG7Z/XJdU4CWkKTdhk9UOwDCR6X2ePDUbNz5aZE6p/pa9DT5hVQirJIYbbg7MKYoicRsY+srqBpmwZ27GEDUzfC6FGPqdUH5mzLD44icAYcDvnDh+7VDcSprku+W45mZHLcyIDOQAa2FkS632FcF4HVoJ78aho1SmniuRUimBoiNn6L6WpCSuNLFPxZu1vOOe+D4fGNhSh2FRtZOpkUDkNUrDnjYNoDyITxKQF9SOogZC4RlS03b+nMUXTaigEMGplESGFdks4DDpt8pjdnlNOqasKm1tXCr0oQkSSRvBy9hnSaOc9Io5YifR0rWdXNEmMX/BxrLSnDNuXxxhlH2Q8TvjfcKZCzXk+6Rs9DKyThAEE3uJ0EoiImeR0si165s5jyIE0oBGXxXWhI+z2AdhDKWgpds8RJc9p+r7QMQ8ULAvjjmgCir/zrVdohF/+yp8iDuaXIxTjh8r+nOOYX12ti48+Xeviiv02cSjRLUnNb9webdRc653is3CTSJTxwQYKxXQE5Y4wJ4itvKC5oSRspmwGN88KHN+oLaoka0aXWA5wXDnbNNbFRSvLaKq7+Em1A5SBV9JH7yZ3l3UqBUISdqfhjsKSphIqnLc31Ho0dZOpuAK9Qrx0MkZy2fy8t1GlpZxDG+zwbCPGrMNWqMZeGvcUo8iwkmNOPHXBFEIMVr4//C4+QkhWTlpr1omxLPhrUYMfWB8uXr9QZvhNfD6MkyRTSlDB4FKhAn4SxpbVS9KrSprmpNG4vwFYnMxQ1MDnWrytZ9gFaPjwxUGm2IRojaOrO2JJQgQNZXhoGBmolyomNgCpUmLFv8OYPrABCxuGo3z9qF4MOjExAto3dJuu1dcO9H6oVo4+ableO8GAkdnbJEjxUAbWTpXDCQOZ+yRNKSgBmFtE1kVaRie+tmmKAKh072IUlTUbTeNVmqxnwTOFnwUlmtJioM7+D0L+k7VLLgc/B3VJakE0rs2MjE/P02sEyr3Os+2NYjivEuceLit03uqpGGu5FzeJEiFQYC7fj+/4rW++kiArY5sesFGzsjzxfG0//Gidv/lwHTD3yKJuwX+T5CPDKp2mp+L6IshwjTCRpDoeXvEsHf4mVKCxtSFPCFdhbjR1pYE0UDLvQkPnhYxxjSG2w/X1jHCe96WeDQk95I3zDocuBr3qyOVrnPKVkuek+Yt3wOBjw9HSprKvj/vuWtajhFBLZuogpmkyLV1cxDC2DoGKXuEbO2valWa+Ce8eIUltTrbY44F0p/1ck58FD0gSKpwpB6me+HI5AaFb7oOhF+al+D6bS/PhxnhuZ/zTSEW/P1RFVYpboBHV/kLP1yRtcmh0eCOaKJtbhqwbYkeOFForPZTdhroMiDhuM+NWuUCeRLLE48uphLmHvOqWhQGPCP0hswLdxd604QORGrFOtvZ3Ei9ONsXsUk1z39Gfo0C6cHYqM4IcYWwSwJlmkghiapTd8UIAw2iRxj6SxgEmsn5M6ZoLz5mUUzc1UMHyTL5pgbgfBr1E7a4fE5tS0cmP51cUW5KS3etWwE1l4WoPICqBVWDhxMOb27DXqJ7aFDbwVGJEv68zr/06kszJvZhq4Uc4usggrhmZko6J41hr/a2/+wqN8PWv/dTxebinMB9zjS+rDwJeg96fuFk0m9mw2Yc5vpJnPLGWmyamLkxGO9IMIrYh22HfTz9MZvycKZeCoakJPj6XNgaVCVlULK++n27AIVtjDzdPXjEYSn4opCAWrld1GKV/6s5c0F4mfwODaI6ywt++xhzo+aEpCMh3YpoU75HNVxTahV0JFxRESqPsxFGywHgts+IpHS3ON2gjGd6RJHGIi9soiZcRSrqa4WedVOowvBGsJt6yJWaaBLHVIcI6dHlTqB8nO+vecUAk+n9gleD9nZvEOPuv93qqapJXz+RdShCmai48YxvaCpGHOqCuZahJ9G+9ORQojKKSxJK8Do2W0VRVJa5AAzA3cPCoHlZQuaGLgcnZ1sgx35NOc+CeMSYnyUYnY4VqcbKld04kkOw/94nbS8bAhr7jGfH3COHWl4qCCXoeGvmOVmZlVuXVDL2a+ZnoNkY31JU+3gnS9NpItzojdTgr7GNl+8/WAyZWBjby9+6ji73dCobYAzmHGEei3EQqngJePGpQeUXWdlYS8/AXnU2VjDdKlQFvqoAmCsS5ioYNPLVfiNRL9qW1e5Wz/cZPf5mTGkoAbF4UD3Rz/WZdffJj6x6+/Om4LnBj2/P1AM/7EBQbjqkvOuGPEixRLOhGINMAyuHwRnOQgpRGzraeGbfB8l9objPzvjxh5Xg8oE0rkGz/JMdlqLOZOlHiZatKkkpWxQhzvd1BCQDQI5lfNjIM+zR4Na9pkk8a/+Hdzt/Er8ojbigfqdBptngMN1q6Zn1MuOeW1AlpIKTSLzk5RQSpsXcf1kqrNn7B56l5dDSFrVVViCteTBWC+nwg27RUxL5gP4ztucqs3TdVs8QO7PykOVX31ViF7fdwfZZXsR8tOX8hbM4YS/wYrtcbPXX+cjRJ+g3LORAtnVI1Upe2NkmjNkiS8GgdIPsCZXHH4aSP9+Bb79TI5YDTgGfG3mJcwHKsadFHk2sdJrLqRlbh1s8sU8KICSlfdBaQC6ETXE/rgFlnnsebXXMS+RnVRt8ZFQ8D0KLArE8NOisA1PuQdByMfiiujHwaHCrXioUIOXzaN6qcdC+PMuzBS3IU6odhxRHnyZ1xbekM2Aox2xUoWLRdetJIGywKIWW92oo2mtiP5GwNmFo2rhPg6/b2NXVR5THVKV9JzWFPKnpuZxwnJsWDIsqmHWh5HPUJFP3Wa8gW5bpkIdh/2RVDrHXfre2nP7Euri7VZ9YZdlp7KBFwILjXZGjoqfC3tG0b4UfCy4Qr6asZAxh5BZJqIbbT9AQIJsgyqIPGboS+5Wb83DLrqrKu6rmmxbCBG3vDvK34RyWsomdtLWAbbHy1rpMbzR5c96KRJfoOOTD8KhmbifmYuEqOJbESNJ4X9At9KLUzs85FexitBenoRSkL7Y0qFGx+Uzd0yrunLV/6WJi7TzMVyrRwYFwEgD+HJ8b9q5rqcT3cuxm0x6qEzuHIHj4GaRlxyMkVR62R8djkPvXzuaeE+GSy4lMmL6yV2TDykjlRaDe5Zh1AHw62jkRRABzB/Tq7lRIASgdOWCVi0YpD2kajDRphJGTSDhKHXt2yTA1wrE0nX3TVp9aAkdfg/BIlkKKwwwVyKzrMkj+O06neAj2YMfdZiLfC/Uam0bjLeOoXqYmE1VZY4N9FAcgQhcoph6HwrHo65Ax74YvSyRkIEGiON9hDMDMz/hRtOToeqqE6CpaqUd9vh4Ay30SLyftkLfR83CdhGFSe32GQc47lINS+kBWtbBmrJCJPn6OtOCd+DuSSDGDaHb2aIPszP/Wnjmr6rAWnZwdJcHG1Lr70k8pgnm1YrEAvaOQj8b1lD671y+Zi0sIHRTpT7ajaDCNUS1cvIrBUGAUJkLvsrmD1oKqEMXIVhyLDSIW7lBf0KlfWU0cxv8TZTdmSDgY+nQMnmWSLEN9lplWY4c3uEEpGOJvYR5X362YyJ4a0w5QgRzMqQ1Uw3xBtcBvd4quknak+pPocmZWsBeVOCXucYFTZbGgMoRGhSXOcVUWj6xDdocPHvWCuF98RqVjASpr/xIGa3a1+C5pyrEY36HNcY1mm/rWe1GnCEegvNFFHy7q2jYeXptEKE30e+XLmiiuO1iZdoa5mCt/loITjXG+v8oB1xmblGtCY6SPVoOgpFYE2tjT2qZR0paPg0EnnrWmMg7yTzCKqNY0mfliGmkbdz4vJoyiBIkEaumK6Gzv9Mj7eh6LAhrH3s+Q/pfjF4AlfLSSa/ZpKKZ8hU3HKtUReZVonDYxS/WkUyvt0f9jQa6IGBAAErAzlwlmbWpTDw/VbrQNnYTohUVjRkZCVuT93Pq9AmDyNHBf2SMDO0INjJJKI5hTJOIK0OsGnwsniPiOv0gi/TJ2tkJpI4w37IFx/8PF6evORA4eIxgUQ5Tk7EynjMke8uFaKC6ZNV78GZxaPHVQcnjaoVYR6Emjd9NhgowUOfjj1HaQnPPnAdpWX4OTd5HTIwlhzWf1zvSGVqDqdglsoI69JaHUSys5wdpSaRjmQCzX70FnPJJI0sr1cQhIANnbFlZUqQu3xRHmlbZ8zqX4vQ11z3DBwcjB2hGdnrO9nR30bJlZPOWuOsmuqAThDLuGhri5dk4IohNZOw/kcnDw3otkqxcXUU4WKSdClaqvGxaSaygZHkERTUmlEWYwRdcLTOgOvmnlaHq2dcHc7Eo3Yw6ELydvZyJZzMLUloGDAQE35UDRg7Xw4m14yn8y9/zISCh1gaCVjzoSjNehVFNP8Z9FNQ30QTldURFNYs3uYin50DdLnOmHHG++xLsreA1g1hkwPAYIcU0dxbMVRej5aKRMMzvR5jigHXmBS0n+vYec8rx6J5WgriKVhhXshpLgEOYJRKv4cWVd+xJijaDxTKU0r6mIiq/Rf9Cyc1sG/IcrKPQdF4wWRpna1mgDI77ymRvjG136qdhwfBYzLxeX64NMfX/fnGO+sOnGhyiJYTvo+xkPLQ/jiB7VelVF8aGOxDQGVkXcGu/RyQLQqG82H5oHGQ80Qcv45iZySedkwJhHXSah2BI3+Wt8HYxNtZT4/2XDz5zKIJdlS7T0fdOgKGoYoG+z5hlwm9eQp72U231RMAHnCICGsIYzneirzgbBabR/dOs+Za0hjwInu0ejHN06kx4F/HpD4cFjv36OrPppAZ7yK5FV6bZJR4sqUEXY7RStNJAMTJiQCTticdQji92GKZItJuSBLfE99XxCOESwjKhlU6m4P6KVqdEo64LG4e01bFo2QK1LJ6YZz8nh9VeXlg8R1lbmMc5i1/lp2SYbSDjAOzGTHkJeFtkr85MIVazEnfYDrqyQjnaV7SKT4Z/LrlcxNYmZk0B0N5voT7uuabYwd5Z0wr5xykeo7Pzl8jyVbuAMY7+xPId+RlLUEVH4wSTknBW1UtTfcr4RUUo8VirfL3lGUM6wzHZGjThu3oG/2Z3EuIQnEMuQGNhU9RHFhgFOoOYY/RSA+yzLkKaQwX50c09jjyrU4icyRjTKAf/ubr+hsv4GxOOYpcRiBarcffLyuP/p0HZAxTcMNHxLbS1OgMsBCf01c6/DowEX/KHQwGkrEe9v4poG09lY3jIgmT8C0OZGEC5MuqIMS9Ky9Y8+uv1QF2/gO2T49hXw/r8KaWyT1cMB5P0R2w/G4HJjhE6Qurv8upKCL4gOYwnSb3ZN+qFrLMWHYGyHRAfuFuqwxnF04SFwjro/TYXHdphHwd8ynQjJDmX80fdZ/GBWDWVDoBYDfpV2NvErPrzacZS2oCQ8KS5c2jQoxpVRFGNM5azPWDKw5sdf8LWVSbD4PDaoqvyCpopYWKJua2oNKd/ket9DM8zW65L5IQ2gDMqEUh6U+ZTRGVdtvVYoPuc+jHYtJBU5HQBbd1ZJWYSizrjEpMjbdHUz2r7P8p4DAjt77PSOtikaoPWy3YXRZmtcgwKKvYqNSTBFVhTjk4njHflQILTVQjLNoJ/H6SlprUUAn8pedfYf6imSqqtGqntAeQsWmgPhHqzXCOY9kr05+V0iSV46qw6hcfLmNrM+rjLk6umWN42SkhImmPIZRcxaF8s33VpTYNIGKsLRhImktYW2c8gCPpODscH7n735rxAg+yBz4mA5V+Lfdbr3BMMfLN5rHnoYQ6UswjCRvjMyDJ4YObRr5JBOQVQNFGYjKbb12yrjG8wYQBJnwWbsQwcaPsrEkD9zIokLoHBaPxihEPeYrtTEPFxwjOxBPoQ39G+qpcx0y7q59x1vHKB6so4xtCgS0OVMskM5GZSjjEUPA+/rDr+nb0/TDBSUY5eL+BAzhTXOEdwL0QriP1pb3d2jAjllVaAZ0pCxPpa4Siitsl0xLFAIGBLplYXGAHv/OW3EhA+wZGrq8VthQz1wRSScQvb0tF2TPVBj3Jxl69tHwfxqxclgbJ7C0VUUbhKUAgsBX7ai51MIV4mLCVk1PRBk5GYJ9Z3UMOsvFOfOnaJAEamLct62LT4oMKRBPdJ5pui+HlGx0ULX2gvjWnvBR4WsmNhTN01kE3oePqoyvh32O5G4MTiWGkoyz8e5CGRn7SMwy2aT5YhlUgSo3ArKjhtMq1YsT5Cp00f0w8Zv18vejjN8nymoEGzV2EOSB6UqrqCOMuJUXabkmh2US6IcjVhtGaXRtmJ1zLDrLoOCEhrB2ne9I9OdIIN8Zo1w5CzbgGR3sImHzRN2gOFWghTlTqTa+57f/92++bmyD67BM+zcfrv0nP75uz3Zr85TGIBmVok7wjWK7mSQOa9MJagqTwY8VTDkuDhrNZs/4ifydQ9h8SKo+P30SwuHmIRNthEvupB35dzTXsPicgMcVKdiokcpEttPqgXTH6kwykmT4LxE80KHkVOqzOmkUjOEh18Oyy3hSaTR50CI7Grwmj1OAA5ryUCLjcR1oxL5HRzTMgUMrSv07Een9/bq9u193twr9gUwx44pFAU9rHbxmPCBKXejwpPAE1wMkWUMDIXFyw2kfBHF9ZiMzjcHNY7C+olksc7JmsRCKe0FgqdA4BoYfVVXsAfD+PQ3q09Pderh974oqhZg0iDAwWlxLeGLMhBY3T0KctU4TacAYVDe60I2guB6rAaoQkAtsAAxcTdUHJ6fCh91FI1XEMQddVqJJCZ6UgE4eUQbdNFAlkdqQmMAoSuGxBpUqEQQjlvBaEZc2PSOhaFqtfOGeDzh69r1yW+Zn6UactgyfS0CbCDSje1xI40ICe5/2Rd67LApBv45qAq6+B6x8JDAzHWkpnqpQ9UtIdPxDcd2JmFLG2/0qsr6UjLHtaO67O9z1tRq9e+1og0xt8XOskinlCq9RvS5wD4TYKZYi3S1UHLUL7B3O4z3mxj0+rm//wWszyH72a5xRii9/PL9Yuw8+XmeX1+vpHDPVPROKGyjd9R0SRh7lkhAls+SJsngySD2tFxeeIXcVZlcYfrqZOkmWMCzZSZmNWY5YDV8GB0xDSP6zWzOGKqAxQGgl3KgMPXtvjhE/pk9SSrrbX9QawFiwqc0mKCacNhKJCGdkZ9NTF8ZTyNhC/4zLdlMXaA+3lPhgwsWO2x+aVRg6TKx4wOSKOxQAoIb+iQ8U8ipKrTgbDGjD6+7SSm0lIRDeafwse6H6pzgIKCVFI2kXVbB+32EkDjWLn4va0TNGz1fIv2hsEbLj2i0fohaV0imVrGLC6sP7z9f97e16wN89IkktPKU5TOetoNM4NQzOkzMMDdO8n157OskY4XL6b8jgnyZjCAjS79gJoe5m5fmyLtM0VPakXxwq3Xv+nVxhiiLQZImhun6cCAbn53BUpzm1/VTiOL+UjNcuBAfOKSOpKKzGUA7jqY8zAIgjrIfa/VQnMsuPK7RO8xzz2ePtlcQO3UMVEsPnkeS2LKrRv1aYR94qliTtRNt0pZlUL3E4isgi/VOErGZUhsUnEUauPwhd5b1dAKRCCPxbini0wqkM1IdOalMXXAA+KgurofSMAYCUoxANYgrToRVACfXjHm1UcxZJl631h9/73ivI9qe/eqRmDF8EuRdUCJgdlrEY/HCT1JyyqUKFLLhQarZPnWhxtra8ELyHF9VBT97LGT4L9iMVCh9LroWjh+Np3ed2Zm2TU++8Uc0HYwiWahNfGjYPUCobTqRqixekjlK8FbZf82HlZyy2joxCIL1OZQRsREmh5CzajPv0Ufhv8TqMFGazXe6vqqUgDCa2JoT/QAF3dw9dAABPWXOqvBfJs+mAue1PPYNwk5Hc8X4M18oRchqDNLEw3PQN5JuQZJLuVQexx8KQvkvFGHh93hsqpux8UaKaeVUcu6KpAGi0EiTl9HQbGysuGMIGETpSENJIrbqcVxCj7lFrn5aXPIjuTVrcqGVHSVZOUX7WJXsRF6USYBdA2MHkGlBwwANqkFHDAmX1T0LdOH+ic8vJZj5gBDVdZYeJvylDBcViwxTjrHPmAoH5AVwFHUDJwNKsvu+s1sOIU/ceOqB7ZHBFbfhSmKSEdjT0OBTdzU2XaOft7ntdfCDEEYNbFI+bUhGJlha/toRpSdEJjRpbSxxnR+gXx4i1c8e1+h53a1Pb1dI9yHAaZBUVUXLHbh8qrrllq/g7zgvPDItdrHjxaHQ6GdOq+I7vfv8HL43tL3HgI4Tg52v/9sN1fv2WSTI8bi6XxfoKfzv8ludINYUeePrJtvHtEE5n3okIneOq6pKHaUMtM+dDzNVNOB6hvjxmZ4v9Chv9JOLoJ4rTqXuXYsBhjbZSG8kMn9SDdIjm6Z9An6l6SRad6OVwz0kTGeuhqir3DTDHhwdxd/dem5N7/bhugfYOh3UL44oSVnKo7rFat513cMXb8w/UEA+tREfWWfebUEnRgB0I1oSeGR2zRBVJswkjrGvTm83huQqN1IuHBKJRNdArm6uAhze/miIqtRWUflFNmGW4OyKRgWLoaS+QPdB7odUXeXop05So3FpYh76ttqjglPtfmWrjmzFhoXeEfkbDauQym7GIqoi2Tr+rTl8fqqq9NrhpqTgBhneYOec23FE0KJHWRT1zDfQo2gmKZ4xqwjP4In80vZD3674s7E9zcp7DSMI8FTtJ7USHXge9f3S4svog9yOEKClf6LmOomQQ8+xDo5RGxOgkBnLug0mV5JnLr4lCqUkxjiJV9n76q9awAGPUUl3qHfK3YyAZVeYzWOGIohch2Nn/OAY81XFFAzq38Z1Xke3XvsojtbnYr6uPPqXsS50eQwt44yYz4SOsxJnHs1glAK/aWtU2YHMcR92UF0kbCb0p04rRpraqb2JohWQSYor/7BlG4q3k7rJlFfYV7OZPZ2EFNhwRp72SOv8o48+wMMk4vy9yp/PdzpH1ce0256w+urzSCPZkL6FeuPd46seDQn+oAtgK0B22Ej6LP1bScOAGISYf4vI5lUDwAkbS4sCos8RlatVNf6wObpejsEFBUDIFw6k/U1rlMTBEpZy0qvEqCw2tEYpH9D8SUBpF4g5ORh2hiqYyoxyxEz9Rrrxwts+kOLb+dcbZkt0oRYZxJMjGlo0RNGOnsDhSp5IwWQsdPh1rOXjoFNbIMOpnRF0+E74VI99OkAUFPwOi5vjtFAeYCEgIDy0j5JwR+1UYw4YCGQNP62OcANJ3dt6Be9o0iJxUa7pPFEcDKZXzS79b51ESLfKlZv9ACUwAFbNXyLymMxswVGnziFhstMuJGpxHfhnZKNfflIrWXjtyNoIphJsLdGItny1wYWNqoDCNq2YYih6syAAIv9bnVM4p9U9g4lrf+d73X0G2X/ny8YhWZTdv180nn62n7YUOJw6gEwgVqHhzJlQhMsnEUHp41UrPPgs6/CcmpP6ObF8ePC6zunKarDfZUK/ha80lcTF9cBIwCQ13ZrCNsw7AyYazTIOodlR4saeSdYHNwW3Wfr8np8TqFcu7YJiBSFXvj9AfHlDNeMjlzCora1W1EiN4JfpGlluOI1VBPSHFGklH9rzvfATPk6U+RivZ5FhL+RBohfPcnell2zppVhHuP7y/ZWMVctHoXEUVCpIaklllHLzs6A0SAAAgAElEQVTkSenx0M3g8Z1oUgRlgKJQRTDZ0Ag9hWjp7iqU84styzLSHciqEJHlNepp0IhOjYsSLUnjrMcp5BLnyIPjPTiz26G0hJh0UCprz+v1aKb0tfBrJMyPE9f4FUUOtj5WPejaEje105fD9x6o/dya70oUjQKGRDzTgBZ6HWWtoc6C1GMsxBs72rEkjmCi8hzBHLoufY7vchQiKM5Pma73nq+TuvYh75xJwURYGv1jQ+/G8MkJ5BklcsBzQXKK5857OMaShtVNvtWm8hTXxtgmQs3fNUgWBTrd8AggoxKKjsCE2/yZtb6KSOL482P+y9TxrrX+8DUa4Ze/8pXjcXu+rj/5jHwtClOpbMKcMTdd0APzQsbg8lpUYiljKpqBCxRtYUpDp3dgP9BstXBg4edaY1rI1fKucEnyHgofc3Akxao1UDMLa4QDsvB6KQpCQXDH8LPOz8Djnq/ryytlt9GDd/BwXMsnNdCAjOrd+3eSVtGoKvSHcY3CJ8UX8Yy6Zm0IbuLa9I3asyazJR6RYvR/saIFGdz6rqCPjEP6y8JVsqUeDCau8fFhHe6QWLtfj3fvObOKDaxRFUZtrXoB1GRNH045Tz0wZeL7PiYCw7RldoZgorGTRThAB5bP6klwUydRVPYqKN035zB9ajVhRytTzGvJLLamoEgt+eAF6eKwghMP6lZE5uIMl2nKOWgDgTetwzSSVLOiT+vRPKIKPZL8clKFng6KstZ58tHDWfM7MJVSTkhr3AabRpGJ43Ge+DntTMJpVqFPlALOUeQeCtnP8lc7onDZerjKU6gfkisw0188MisnKxvdudkR+kY79I7WNa8J0Jp5nSYD2zGDb0+/3UxgoPY+iTNTi3mOiCijLtLeHFGgnQHWgCodSh9dHUkxzmyiFSlnLIVWrs2J9crev/z+cujq9SGnN3JXZ0iQvcLZfv2rXz2e7S/WB5/9xHra36x7XAza4yFkTEMPP0jcnJpoS98YYxKvIbR5hmZGOVtV0TQ5sNxOP4iX7d0YUmMQHOZTcdQ45FPKQBe6oeHPjboDkzmk8LkJ+fCm/f6iGiFfbndrd362ri53TPZc7Lfrgzdv1rvP3613t3fr8ztoVSHlAKcK3Sc4TjetZqIQjVIU9tN+hBQstHCq2eRRsvQlPNiA4SLjK3IwtUGHRsxk3qwsrb2VHjwfNtCjJSrsqnT/ft2//3zd3b5fh/fviGIh80p3MTZ5sXQof66sK4fbO2lqJBm0SgQOzoy9SoFoZVhRAJP6ee9LGW7CJ2bX3MFJR61QT0bJuM5fhynfL3SBnh1BMsTGbkJSkkEjTu4RFnZc1MQQdRGzMaUTFvU1fHO5saA/zVyL/rsNcRyfONln8qKI9OlApOTh82RY76nIHLPl2IadtpSkpTOmxK5lh3McD7EmCo6ggR4HHfcaKipGgBFFOZTRhMfWLvzn5BixDx/hmhNOFb2iVYLapBpNWZIm4Nfolytmrh/PIVWKOeuhD2dC7Tl+oHONMYvUThClePfQauxAF8fq/in4TiavKSnUn6MLVswhPXWuvUFkKxOeX9PANhX9COgpDp94uqK6dVzf/cGPXtII3/jqTx+3H364dh99vB6hXTTaeGCm2cqBAeFLxJtNmxS8G2CEYuiQpRMgbs9dD5DEOnioZ6V1CQEV5mVzdiJLKgc9GGajPRYCn3+Bzu0Q/WMA5QUy/5ID4dDd3NxQhwovzE1pyZMy8qI0fvCDH5BrfYDTqIMxOo+RB8v4jzR5IfaVjpV/LKZKmX2uqWceWepDHtAblrxluhPZgDNKMI9bjKtLHVVtpYoq8KkcqwKjilHW0ACz6gqJL6k9EtpFU6x7HzO5SF84tjRPjdA7lVfanMqtC51Jf4h/k7TWOWeH6jJakuFwOdyYiN+ZGvPiFqVVrHDXfQe0jHLCSlyJfhCKcNjvzw8/WfSWe8IKXTFmPa2GqxNlwtHAui5YV116UUEZy7Tabte1lKSPHaKEcJiY8zXz05RgVxGMDUkSaDHiQqHWqHM/eP0cGWYtUs2VtchaUYafWV2jD0eci77PRoq3jpZTmQwRbtJIvEwF9kYoCDXc0fP1DDbv9fCd+l2qoewb0XkkabiQPH/yIKIkfH9wTG2hzIs7GnxhI7w/EJnBqKpVp01qHAvX2sNmo0KIzMvv10WGf5Rhz3dNo/ziz86CVFRUDlx77jvff83Y/uw/f7z+0mfrgBr6J4+n2KC5hvoCVIJJcNKhZIf/8vE6UArdEma6vLbiB3nlM7SeGyEgdaI+2L1pWn6jYX86+Aximbjq7kPUpUID6QbCl5cX64ItAMUhHx6P5FJRmorv+fzdO2pWWTE1+RkKorVQ4d/aG88uRDKStUGCLkyfWtqqTeRDph1kdMenZs2w7Ru5cTw8j412A08aTY5ZOciAUjnw9LjuWcRwv45ovEzELw6WV5ZDPZKBOaTZMDFKKZFWKGq8+YqigcYhPKPRcBB1Jy8ccUTa4xAc65QKNe/qRio2euKg7TyLNlH4llAx/Fw+I/w75Go0jDUNRElOOSgZ59QD0NalOtHFMTJEWjQh8lhe7eU0l+beHwc1AiKZZZ8VOy0ZTyUMSb/FmWlHdC+NZ8lbHXVr2yv3UZ5BLiCOvMIH/ZyUWpy317P4Uxt3fn74Z9MXdX1OJOHvLEJIgQElWvE2SmadoE8nG5lkwz70S5sPN53Cz/fZcktCVUA66UT56dwQQc49yj2NkaIUiGPKCo3cXtnQ9FWh+WK0lii6n7N9q51De/BEgckN9TmyEx8GW9fenP13v/fDl8j2V//FP3O8/OijdceQD1PH5F1h4jIfqTIyIzuOwY86JNrQemjdWLo2hrN+2gj0q8X/smOOy0YZErJIQOA8lUnJz2f8xeX+Utyru1ipJFIt9JCoYkjLZtXiV28fQIbD84FbxaZUoYU8UpI9CTHMf0SWZhSaMDAHuLLrDL9iqHxY/V4uPqm3dFJqzR69rRaP181EldEopqzCuEJOhSorcK3gUlUgcUifeEqwsEbsKcvDJj0rrkKIuaVrOkeN4phoqum5ukYpFsyh5fWGVjlg4Sk5DscHm99j5UbzdPIis1Y94VzyQoWO/F2F0hxZnXQRM1+caAmvjQBepaODs/ezjTIG1+QxmIWMg4SLTjCQiE0JlVwccSHRlpr1IQ4SkhbdsWDlL6S/9PrH2Nq3yEjo4MpAd3IvIKfRa1dx5j1Fj0TrauqCa3vC9XcXsj6XoVIkqi4NcnTwpJRjVHRtMrKpFux8QlQ8bLlpCVoMU8V4QedOkIoumk2fFMHis6i68OwxnAs+w2fKgKzLRKGNppU8V9CdDaU/6lyad42Tp5N1FWf2gumLspjxA2Wj9ZP+ORwUIuvdujjfrm/+wXdfGtt/+Vf+7HFzcaE2cecIwfVpMWYZoBh+D19A7tahggBJGlYoCZVpCbiSJNAKJXs0eGQaCZ+RmMBWhT5VRQdbNlUBchW5rTEhwLeaoPrEZirUvyEJgv+YrJIujt5vZFvjaRO9BEVkv2dT5NlI9+j18vNKCKwn5t6/dqdCsbawxgJ8bumYhuYpVAAg7AdSfeTMKvJK93ecACCeS6OreTwRbpUygvFlVS1xkzHktvyOCM/PAptJUNVOJfeR0E5/T1GHigp60GVVAYWX80ajGoGhnicdVNNmT/21OiVhY74/iFAJD31YdQiLxMvnQpKrblok1NnJsSBR9uNIqBq6KVayXi8UNhnaaFkVmehLeUj991R0NcrV9UalIHzExTuhORrXyEBJLlaKUj8bL+SgCwQU/TxSxCMYVuuUd2lUUUCLE3KJJCG75BRivWCWvmZZUm/K3ZvQ3RqgqqQzYiYvyT3WJfkpMsj1hJaiMYTo3wUs5DPTtrWATRKaum5WqBldV5+OTO6IYa0xDvnG0/V7Ti3wGTgCieo2slOtsZ7NU3RaVoKkCMUborBl01ZxqGUlqNTBebg4362ry4t1c3W5rvf7dX21X9e7i/Vf/g//y0tj++f/lT/vQMzhAVrn6YnxMaiJinm5cGbD+mOBJQeSgYZlf8BIZv/SwofnUytA3DiqqGBMcWf7y/3abS8oDue+f0IBgORU+MVxKswqRgMKo3rGf5N3FwVgUyJPmKGJ5omUBV9K3iVkLEmaa6Or4kVHJwedm8IPngacBxic9uB16xC6czvLVR/WA0N+ZP4xEBA9AEANGI2Rg8X9ojmPWvclJC5dLPnGbCLdYXoRcGOF73a/Ayaw2AEMyMQGIc03ImHxRodDo1oA12QDWF2l+lQX/6ZkmEpmOWk2/QciiUJxTDmXoLmEg84CjzZ55DUH3UBXRQdi1GCj0+gohonpqxOuP7OrbG3aKTF6msoN7e20dYxjELWifRDlQW1i721GYpEJppTV1Fn8ssmyylDr26zJ9QdWBFDa01NUOw1DPjeGpLGU1ANJrDIapTEeJcz+uZyJg9yoEoxgJXyINLOTfiXWjPwr9zHGNKniLTy1W3GGk5XLGXy8nj97B7CAJxpW5Q5k7J8b1fiOdkanPHX3Gc6acr0L4fsv/twY4miu9WyyogVZW9bnxvqybXJVAIL7i916c71fH9xcr5ur63V1sV+Xu93aYzSUk4n/2d/4714a27/w5/41AjLqZVPD7atgI5NnBDWuGwYY5XH4Rc6MzWBkot/cXK9372+rQQgkVZeX0qjuLy7W7lFGgHzq03G9R2IHmrenp/Xu4Y5GFtdCKVVxTZKTsTtUWgAatcq7Omx2eMy0WtWcjuRLuN4g0GgcRzCQcLt9WI7v6CkgyLbO2DHrwATVwx1kVPfrAWNVuKEw0hocqxqtpxEHvhqhP1GyHUIcBZNKQ8KSQ08lgbP0J02RcUiMdueMNmW2u7S0w2M3SZEvEa+cCQs2mEJ6MmrKpHcCE8ZWNjjjyxVW6n9d1UeD69Ndh8PXg89L/4JKQA6KI89STqUNaiIRrYmmh4SjU9W05Es6ULp+HWK7zaBHl3/rqXI3G4mmIKVRX5zyRFDxQamQC4osvjDNSoKUvTad+kGYDEVPKsZ8JfmA4oZrDkRFKKriFKoW5+CEYe419djV04CreIrAi4KRyUnL0ArBh0NQya4ct+5b9oPyONoKDEB1P95zRbu4t5SyhqtnAsvUQND5NI7PTexE+nldJXcHKo8DEgXjtRhKDLn77rgmR6o9y/4fHpgaKBt1VCgYABfs+Ys9jOv1+ujtG9q366urtd9t1267dde5M6pzBOZlOf7Tv/Y3X0G2/+qfO5Iv1WSStWAIICTmxAYdrBw4JitctXKxc/u14xPR7H6/4+s+ePOW2Xx4AGoFKRd7XO/evePP3x3cTxUlqqxacnIIDxKtqsrXiM/FAhzAD3sulfIvViGwnhxJvfRskKHINfLQhUUz4c8HWdn4JBxUEpvQqU6xD2TaTFJWgpAf3X1u36/723f8O7tood8tqAI2mwkVM5voKBur6jSF/rlOGSYliIT8JXgUsFMYHOkNDRSnCLu0FAbbCDMzu/BzxCfojJU2ePgKlmVXgx0lKzLfjRVAlaB5okPgvyUSoBrBHfV54KRZlsFWk49KaI0EVQw9ljKTGGKYZWMb0Yi6SeZatMZUUmhv6OgT2cYwOMOvJRQFE72tWuppzzAhyucUOkX7w5ZENOxIlPVpaQ5UOmYfqlGsIwOhvRzjTDCyjjqI9gdB1BnFforUwglb6+719SIbcXvfREVgyZwWZcjU0ho0Yfz4Wfa3CiUQDg++3k6uaRQ1XA8XjXWFtE4Jw95PSHQz+mTnqwfRhzT+pz2snxvWGMzw49O4/kkGuZ9hK1QU5J5SZcUEmpozMiikH3aB59JSRvRBefvBzfr45u368OZ6XV1drkugVnbkO1u77fk655ikjZoweT9JQvnI6rbf+M2/8dLY/pv/+r9xZDjOOWSw1jtyP/vdxXp4uq8sL8z2dugXb66ueJAR4sPThTvEIv/wVkJi1P7Hu+WCKICqU9LEN4SJGocSA58jZckNUYvCuBoYGdusXH+R+EnkiKQ3b8m9aFnL8N6l9S2eSD0Cnti4Ghn/+6IA0MEqFIXkTA72U7rpDc8EXpl5uw+Hxmk/F/1n+L+iNmxQuF6jjR+N7Qi3eKBV/sZ3TDE5xUWD75Jcx+XHo88wubOksW1oDXgZifAwjs0Ljy/Rv0L9RmuNzpqfBTViXi7i+Mr8d96C6GoWvdjphV4QYlG1mp6lA1wjriRicohTaaTmRU7+uFdrRTtxbK4E0zkUWlaQE17a62tEr59o/yX8FGUqlB2qVU5D6xQarUBLaBZbgU5kucNWUJpvKEULiTgSDcjtOApx7wcawCTbBEW7Cmw4pvCzqupLkYW7YhW1Y7mcJV46v2nnCGpPVZIo6plnPM9yOpxpYKdzec3wBmyd0DLlKNoRK7L083FVmjhWIfZI2pQwFtWoSLmnO+yYzDpfu81m3Vzt16cffrDe3lyuN9eXC2AS9lA9TpSL6kq1HuvUskVDAdKux/Ubv/kKsv2L/96/e0Sn/vunx3W+A2+KIoKzdbFF5y/0OlD2XqHhhkkpiIZx8ZlLlcbTIeiT2c6Iam6+dHB3GMBta4IcS6bDpdcRnVqPGRyTpBubYuBnSRzh6igl6ZC3GSgfztLA2ftzWqg6UiGrz9p/JK7QcxV0AH5ng5UnFgLQQ6PQg31orBYe+s8csuaupyHywzdvzfu27lShkRv4ZKT5CN2r0Y5LeZmhtQg+Z6mIrsH/pVuRNqzVIjYS4X+d+m6ZT8m7jB7ZP8ESIBuAFDQwshhRDiMCc/tEc67QqWu0eL/acFJX3LregEvtk1YypD/B8wOqCKR5dn2PFSZp1u0vD7zIPsp60EG5x0E62fnbT2Ro8uAGv/W79lsZdjt1Hf3o+YK8u1BhGhcZr6HTPulO14UQcX58b11L/6sAtdGjZWXcjwVyJcVMi0Cd4/ErjXoslgu/FDoGNALogbQQZG8PolY54oCZ50jzubGdP3/dyJ4ucpeYO1+RqCZSm/hrR14UhlKjzqyKh0nqM2F49zCqu/N1ebFd1/vLtd9vSQ3cXF+R3ry5vCKQAG0QUME2rFYkVURlhy/b5SfuR07H6f7Zv/5XXkG2/8G//xeP94+HdQdeZZ2xfypoADyU9/fwYNCkIsOP6ikVBEjHKP4oxHYQCveaKyOSLeYdc3+MMknvCJLzNJYOpdND1ztCLfSag9WmaU/Fh3qSAIgAynQCjSUMqowrklWkJlimiukA+HdJrfg5CYH9ENUasZvlMHRSzHyK7AbnqR86nCnOM4Ml5biEaNQLgffgw4TvS2JLG87GzweN7+VwQHBp7q4f/tUGLM3XSUu4bV/oAuyQoNn0+g0fFg1zSi/lBHtsSNQICrkyasbJi25kTNRTCgCi46Zr5kn3lnAlkm5Vt6kbEqrtBFtQJ18hW1VjSIL0wkV3Jrm1qbJL4ULV9R8fFLSY68yz0Os9edh4V4dPCKsMgvcf+IU+nF2M0S1Co3p4pa2hHUY5h+QT4slLtdCgYobZinRCd3RoS4SdXrM+YuU80pEr0j9URUIRUI2SullL1sjQv0LnP9FwDp73/+/r5HDbefZ6GPMGxeIphIe3YlOoHrQNkChyRLt1eXGxrq8u15ury3V1uV83l7t1vb9Y+9056YBM5aWcEREU0buTpZkdGCBnRyV2x0Udbg1a9+co6j/8z/+rlzTCv/Nv/dukEVCWekBjFehSrW17dO8Dbm6HzYmVigp4pudUhtrGMAqBMYpZB0w8pAz0EzktorZiDV3V4i/Bg0bn+oQoobKCsIimDuhK9chGKg/kUeWNjzSm4lpBL0BuFe1uPUiH3NisKZ4ImS5jk2yuUYH1ueRmWUaJRuJpOJLtaAF4LEOMiLO7KcJgD1lWGyk5RgNiWZ0aF/sxVpyqHq4cGUJDpp6yheyMQjPimvpk8/C6FI8cL1QSOZHG2Sux5MYc+c4qjWz1QDW0m/pc87KIfF4Y22hVS1LnCOVZApaO1YoFFWBpPyUBUnpLVDv6sFXSbGxK3oe58JKIDXSYA601CTUhlYn4SDm6IJj0KRDClEMgMmY1nZzS3AP028m4x9kUmu1nqqRXXIUdq/dM6I0g2lBN9DM++EGgjAkZHTqB6LA/RUZEo75OyiOZL5HOm31anRN50QGsegEMYO37ec43txHvaOC5kZ2Id1JA9VnEKFZnBKW5mCRBQyBI2irCaTIRf7WnBOtmv183e6DVy3V5sWc+CRNOKC/lGc9/Vtdk9h9xn/lrnynSBOPP4fRpv9wP2zni6pwHCu8//quvINtf+pW/cGTYZ7qAh92b5GkzdZESwqOIgHykjV+QAhGvObIkAYTYFMbMbKKadnTWFxf3+PjASh9xW4IuzUvB42rAn3SrMjA8eDCU6FsABH5/u+5vP18Pd++VaEKDGNwXOTYllFhQm5DewmoeKm54djthwi11tjpQ5sdg2mAIMK9qSGxwn0wI+p5mEioHtwAKM/nmE33IhHQlpWLoPkLXJJGqsMAOqaptUJo8yhyV6OpfMAbYZJyG40QWFBR6Nqn+M1rGs3XCq8YRGUUq5B6dqQbSnggrhzh2T0k0Q48GrUWlxBdljDc/y1njkpYNzXPzu+mGNkp53ZdXNlX8vgytjWfXdVjdcdpFLD2K9fpYVWXd/ai0sP4L9oXolA7Mi1O1Qw7iHF6zws/0f+ZzMKcYAxTOMffCSMKTdzWC3P2muZltoMraCfnr3uUwEJ0iMsVnUKeetoJjsvHJxqluZYrgdLa7fPq5Ef2T/h5HmfNRxtSbJPs9e1ITElTtJS4dt6H9ylL8zWbtt6ADrtabq+v19s21kOuFtfm787XdouAHtIDRq7XX6mVty+LwP5EMbZ9Cc0UucYTlfG0HaJBNB1obzyfAAhtFSn/5r/23L5Htz/3Cr3HgYzplxdOTKPBwMzZ9IJfbQvlCGLVgDvdYUttJKZLq3oxBVYXW6vBFnhGu01pVcnvYGA+s/QcFwCmw97frCeiJ/NGDuoi5Pyu7Q+HBuGxUTdCFWClMN5+ViaP94J2ACbiIfnWQ7tkUZUxHg4xOUHXWTobGxo/7Xg4LzqbCMhsEvL8m89oCVX8BV+6kW5jQp1QIkb5hG7ABhztI5XA3zdcSII3SkYGA61QyTo6O7X3deyEHKGgECpV5+E8OiUMtcXsStYcGUXmJaZ2gxQBEO6gUDUTzSaqEB2M6H1/r0Lh6S5ZelwaMSXAjU0clk3vFtcR5lfE24uf9YQ+RvbK8KZtmyOkilsf7U8BQRh1jjc53JxxrIsOqRrR2t+yjAUgMUiV4wiLZ2CpnYGrHBykcLa5FJlHyTHa8Ypm3o5lBmbTTajPZTn5I7grZ5pP1+uyJiU7/P1HrM0T8nNfVc5ETZT92mrQn9oxGz5Pr68v1wdsbc603pAguqG1VkmuHPbdVZRr3U/TastV2lFogHkecn0jXnJfKYAFRbbaXVYBh1PtMZVEdHg0EcV+//lf+m5fG9k//6T97FCoTj6S5QO7afxxTcz2KJnKl881uVDNpYUKWY8y0jElIZHkK/BtHl4RryQA4I0bNrVKFFfqrHg536+49dKt3a6FQAnIodEuKF0k12xiPTC/qJBNLfuOlrD2VBlXeURDDugEPGnRrsZ4cauJ9ok1NF2hZF++VmXroDoePz/TRkp2ZP2MjHDe/DvoYRRQVHo8ikhhE0Q992FKuqtlueF6KRpJcCurE3DA+O2dni3unYbSUTvGG+Tjtzjxvfq9D/pPKIRZotGwunZZqOl5q/YusHUULg0KY6FgGzyWig0LQKTe6qPJPFxqUtva4ttB/OqSWAMWqlyhO7Myi9iAaCWiwsQ2SYhc7fpdWTvtLoXokfkGP42yOeWGaVjF/Zb2n3ElJ5UbIoWnmXgiKZgvQYQCUtDos5F6IYDnwM1RQHNQEQCeXUxTUa8aWxrQUKyeptdMPeYWfff5MX7xhvEcBkBws1hVFAm+vrtaHb27WR29uSAugax+LBtjfVnptOka8mbkJ5Xc4Aw62wXJESdcUAdK44jvI3cno6jqtHOGUUeVXABKSUzm5F4Of2DsdR+eO/HmvcrY//wu/4hW0ls4eVzpOz3jyYRSfYx4t7QJLUeC+nBQMdxJBMhiRzuA2OR2A/QCSoJLEiqMn3n+f46yZMHNbuhqbgmIAz4YXOtSGz7hoL1txe2l2o+xrj9BJWJvyYXqwZBh9CNPJP/wXPW04Wd6a6QQ4ICMPFmq4qKKSWDC+5XD0GVEUpK9p1AUx+3k9pU7hsEvrqpA86G9yRpGgCHpmZmpTNUIgHs7nhKOqxfR8qo9rkpse0cOPy/dnOkJQP43xcNIOUUUbCVkmmaCw1l0KbAD52a4YrEmr+C4gE2uO4fybh7RTh287KR5whtCHF0M3TbRpOWwwQqM02tfxL3mVOWoixVJLOFFHI5xiDqOuolJyYKdRNSp+pjLw49Hlgb8XeXyizFHYLcOhkKOdDLTabIDt5vSsqrT6I06BgOFETmdQN+mpoEynBY7VevB0z0wDOQ2OrjF5CpuQkaHnz02P2Edqrb03kmyF9Gq7WeuaiawrGtgPUPJ6fbku9zvSATCq527sQwljpvc6+x+aQr+b3y/aS8Ml+TMWEcV5OlHsB5J705nKZ3TOJD8PaMw1pD2AkKY+DB1TXlUj/Au/+A2BJicEmqvKouewdYYTW+qxcLnTwm4TyBX1FFU+cIyvvlOJHoT/jw/qrcr2hjx87hbk/rCsq7CGk8UWA5nQK1kGJVQSDlmlimw5Eq7FCTgdNHXc5+ehz+Xjo72jRdnmgmP4gjjqvc+9diqVmAy0bngkVRJOxmjLq87Jn50E8uLb42bM0ECYkbYMeQ+VBak0y/dWxKONPzeHtgCt2Bi+OBQCJ/fnJiDV+MNZYCsQaNRLTeEuTh4vQtMd/nJYNO7D0iWHr3c6NBytk3My/ubM0jmtHHuOfpW9wVcAAAmySURBVCsV6l8SBfBmlTzknrYBFb/vEtG8yck9GQYZvfyZT8ARS+jbGJfI0+rg2SCOr+OKg+sVApWTEdOn75jAJXixNN+2sXFQLDeOQWV1paYN9FTirKlbOToxOFHxi8ihokuSDlaqt1GeIX7+/AKpumhIBiaBovsFuzhHmRAV6+zY7wQKgS0NKdUBV1frcn+xrvb7tUcJPwaiYrL3xnaA5x1IVlxrthX5W7YWGD17+Qjb2Mr4JemrvA39lvcG6S3r8NvAjsSrw1RRRT0dWE2tuhvZdGyKoh7Xf/LXX+Fsf+EXf/WYlnQ2zOXM2BXBmWFCdSIhZzLxsB2+gFcFUlX3KsypwqwtNKtWOSkmAnCcDWcoSfTLZXAdPD6HG9cbkYqAjPs2smJj7Iiw7amkBtDlJsw2vy0PMdoBxoBiowI0i+/MeHahMy6qw0QZJ++gSCf1Tbz6ILcOQ+Kwxu/jwUJBIHTZIn7+3dylqq+EXFm8EJkJjcAwoDmZToqdHCijMXGdojoiMVNDZycAGipJEeL36TDpC3StiWQUVqXQQNVtWvgYgWpAPu45emJvI6N8I57wxKbGWBRjoESHydhMSDFrputKq0qFkfMXdyc6TxVyHsY/95R4wVK9VgN4Dw11RfaDjHAtjfntVoDEOZxcjARMTSEMg07KjsafMXCRBzjA1KwjynO/YXbScuIlYSve0LSDc/PeSHJhXRE5DWTCZT27SQmE7tM95dlOp933pj3cjixJsxh6PUSc4YvdRtKr/cW6puxKzVouKclCEguG9VxJd0eP/H6f60SToq+MTg0Kta+1H3KuEt3OM6boyoUMWJei9MLrC4iELqto1jdcTjcJ+bk/uEC2XRYH6J8e16//1Vc425//+a8fKTWqkSYS5qIpDIT/RKFsUo15VTCo6k9whtHV1uN5JKsOKXsspMmE2gDCeEgXysJTFyS0pILIkyWm3sBlzFy5joNPtYN+nqQQvKUxII1UJVkKxYg5xL3Q2HocMWvKEfJ7htU0bCnz5GbKiOOMEYlErXpBWL5WQnFzRSWEHiOCTg77RBA6HOx5kAfMc2CjXlGksqRNUcghJTPdRqm58si/iKTYEa2NbbpClT7a312UwWhsMg+gbaTVIqI0sn6RDdn9lWxqHuzQUDn4CUTTPEcOOFOET5UZUTho6oM8IPny2A2XYQNGySBYhlgsQzu7kvTIgpctKYeTTLUPd8+ECwoutr+1wOOAJuIhWnVIHWQcA4h+AZlTh7Ujz2qNe3fFaueXi0wl5DSABTr4XRZWesFOoxwb5/Ea35F3XCeptQtbz0ogM1A8IzgnG3GUgFyBUNkFCwUD1rayj8DufF2wVB0oF/951l8mFXOdVQqtJR8l0h65FScxJ1E0gJHN4TVFG13RJmgpJX813cNJ7DRXc3SFswDjHzXV6TTdHvTJl5dDd/KXOR9FubCbf/k3XzG2P/vTv3ikwJ8zhGxM003r/XtWU4mmVHIqO/tw9tD9Si1X0kA+nFJxHdCAKnuKMF619BuH9NqMgJid4SaQsZGLaF4Gw4hPrn20b+um3uoPYAMZ2ZjiV31vGj8XXeItOUNJI0/K4HwA9dylxkjYyPNpQXxCwokw8R4VPoyQ2eHK7NNaG8V6vYSYVE/AQRidT/SMPsLkZJkkUAIznjzXB+coW+RG7cxke8aUMkzqQet+wlIiyCLVhoWBtoPL2skHxHIZbVMInx7BzwCTj68UBXEwM0FqiiJohh+tFzLaQhLE/RzSJ8PvGCBSpuLEOSb5mfWLlX7GWeqL5NTiUPQWy898Pdz/mUdWTqmvM2iMz6GuTPtakkIhRyWykMBS83r1fRf/n6rLCmsd8ZQQgp+SuWftHPJ1tZcS7I2pGaeUgN4rtCiKo0lhocBCw+mZYO4dN1Fd+87P2BPl6vKKVADKXYFeIb9C834UDOB3oUr1vOA5plwOe9eRnggXF9/I2DIBXlHgCOvT3c9GFb+xOVKpC3XzQt0d7WaySJoOVaTk1wbsaR1itHnKO2/ikBlnQbr/HiLKQqjQCj77v/FaI5p/5p/6p4/3t7caVc1w5dEtytbaZFCea6Ukk0D53sN6BHowKmD217zg7hxjvt0yLWcvUB8LiQeGht8JsWaZratgkNWnz3RTmQzI48Z0Fhi2AdfBJh/eFBlTDcOoc6RknKbi9jiPyK7c17n4OoXeoitizPA5yvT32HQ8y3IGQ4MXdJnsdiqHgvyEBAZ3l4y5u3/lAERahoRgDLeUBAwduHapYtNh61BKCTgZP9V2YySQ/k61QkJtTxCIcVU1WrjeKBJsIH3NKN0k4vDrgmq5Dx2eaSOYK50m0WhDP3aDmbGVJbkXDRCUr0Y4LZ2TM7LczY4hRjaJDW76GMwRuhc9ZOMXjWveV87V76EB5QO1mmHQK3R2c+QNFm4YY9HWGBD6tFAKz2QWewiMQYOu7ZeusycoZ31oILOWXkfJzYZBfAUo0FoZZGT5i3MscXbaEHZHLLuscrgCD1p74BgAKZa6Xu7XB2/QnAUG9pr9ptEqFciRLTi5r4JKe2w8jScbuUhPLs12piNrn3Mn21CKaul9GGcYx0FpmB0L94TBQ225WbadSMh77HkBUqIg+eJ0VAu6Vl4nHC2BhfdYCCDYArYqMDsD2/Ef/Rf/dXnE+sM/+aUv/SU4B0B8hqjrSd4CX7vZrsPCdADG9Sxlyy/9Odzq1uJuXexmg6kBJDn4+3Zzoc8jZ4iekJFXtK5T6pgDkwrhV/HnEymRv54GkT1gcb1qNNnv8bVbbsOrdEefzRav3q57qiKe1hNFpbojhefj7vwe/PjpIKVBXre90L37Jnlf+Sg+GHYv05xD/WEtfbev05+FdcbrkU1WEYXXjH9W4UbW2I9Ar/WHUrLH65Rz6bXyuqQfhd+jT9X/Af3q4/EtfjDu2ann5HvgnvDz32w7leJnq2eRBEs+oAIWr5sr1v3auTfy1b5VPc9xvWvjted1qOjEV9xaZd5B74XxFK1AGw/iVIWVl57sIa1P1l9rpjuYJyD7arO428mzL+4ttBiEoeWzxYka0q+pAtNq9pPOpfUdTgFdP5PTf+2/5fl6p/rxzu+f5zdnRtetLYm192s2T+viQv0D3lxfcBjq9SW41wsaXe3lfHft1Gx37638JjsBUJZzoB2b/YjV9R7MXrN9Ga/ie/VjGfac/QJPY3HrSY3trXakvs85rTnnn/ur932fce8vH3Jdq58WP097o5OYa/3GX/+bfymb62Uc0tvuiz99sQJfrMAXK/DFCvxjWoEvjO0/poX84mO+WIEvVuCLFfiTVuD/BTohvxVW4OGjAAAAAElFTkSuQmCC"/>
          <p:cNvSpPr>
            <a:spLocks noChangeAspect="1" noChangeArrowheads="1"/>
          </p:cNvSpPr>
          <p:nvPr/>
        </p:nvSpPr>
        <p:spPr bwMode="auto">
          <a:xfrm>
            <a:off x="230188" y="-1546225"/>
            <a:ext cx="3305175"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data:image/png;base64,iVBORw0KGgoAAAANSUhEUgAAAVsAAAFTCAYAAACXnK+AAAAAAXNSR0IArs4c6QAAIABJREFUeF7svWmQZOl1HXbelu/lvmdWZe29VHf13rMBmIUASIAEIdIyGbKtsPzTEZJDEZbCPxwOBhkkLYcoirIoUStlyfQP2qZDAXNRkOAiAuAAs8/0TE9v1V37klW57/n2xXHvy1ddxMA/9Q81MdHdVVkvM9/3feeee+65NwX88OuHd+CHd+CHd+CHd+A/+R0Q/pM/ww+f4Id34Id34Id34Id3AGdg++/+n/87yKRU6KM+WvU6jMEIP/LK5zFXruJg9xDffvNPcfHaRWj5PNRMEfF0FoZpYqfRgm5OUUglUNZSONw6xMdPnuHS7TtQYwFMzwd8oL19CGE8xo99+TXsHO6gPzKhZ2KAJPF15qtVxEVAd6awRxNcuriGQq4CWYpDlH0oMRWeJ8C1LZiOjcFwCM/1MBlO8d733kVCS0JNpTA1Daiahnw6CdXW8bnLl1BO0s/SSKYzcLwAtuMBARAEAhRFBgQBhmXDhw81JkMWJdi2i/5gCH06wXA4wd7BAabTCTq9DorFClZXLiCbyePpo0dYmpuHqsgoFrMYjQco5PM4Oqyj2xthdWEFtj5GupLBzddfRCwdhySI8H0fggj4rsvbUAgEeknwAx+iKEAQBAQB+O/8WCH80/d8SLIMz5v9niBAFCXQGxL4uh48z4cs0/cAj5+Hljm6Dr3d8HcEAXBdj58z4OcQ+flEUeTnpq8goOsKcF2XXzf9TvR9+tMP/8WPjx5Lf0ZfiqLw6/Y87+z36PrRNenv4b9FuL6P/YM9PNh8gr5pYCoCjqZAjMWhqRqE2XM4rgMtnoCum9h9uo3lQgGYjlC9vIzN+0/gGh6ypSJEIUB7/xi5bAG3Pv8SWr0WBNNCQpbxJ3/+IRzLRD4dx8t3buFHv/QaKuUSEnENguNgahtwAqA9GOCTjz/BoNNFIZeC79tAIOP6xi1cWLkIWRbh+DZtY9C28n0XLq2NH0CkBUaAZDIFT/T5/piGxfchJiv8vmVJAASZ7wfdW15j34ck0hp7MC0DMq+3x79P99NxbF5jRZJ5/9q2A9f3oKlx3vs+/Z4+hed7Z/fM5/0Rrm0ymYRl2bxmiXiC19+2Tdi2za8XECFJKoa6iW/8yR+jZxooV8pYX66inMkil0pDVBQMh0N+TXQmVVVBKp0FbWrTGGN/bwuxeAynrR4++XQb3e4YgS/CHI8hCh5iigTfD5BKZpEupOFYFgajMVbXL4N2rjfpY2WhCE1WcfPGTaRTGQgS7e+AQct1bfR7PT7DalyD69K9tXkf0V6HQPtbgSzF+P3IsgJBlCArMUiShFiMvg++n7S3LUdHf9RGu9+A5zm8BqJAWCAjkYjDdyUIgYaYqiCZSAKBBNPSAdFBb9CE7RmwPRsOrYXn8hr5noNf+0e/eYaxZ3/557/1b4JCPoPJqI/TwyPYIx1vvPI5XFxewdHRCb771rdw4epFJEpFQE0iEGX0BwM0BgMIno2MIkO2PWTSRfz5W++hsnoB6VIKw/4Ig3YPkuui32hgpVLBSy/exfv3P4GekODQG1ZVZLMZyK4LP3BhjoeYq1SRjOcgIoZCOYeYKiOABMd14SGAZVuwTAvm1ES70cbO1i4UScPUNBEIApaWalB8G1lFQlaOIZ9IIZcrIJvNQRRlGIaJWEyF67hIaHFYtoPxeIiEFkNc1WDaFmzXQ3/QR6PVxsHRMXyBQCVAvz9AQkvj5s1bgOuh3WjgxsZVeJ6JmCaj3W6hVCrh9LSD9kkbK/M1Ok/IL5Rw5fY1xJJaCICBH4Ih7Q0CSi/8O+0VOhT8lyDgwxCCbwhiEfjSz6MDGsEb/TpdU2RwDniDnj/IfE2AD3AQ+HAJBPm6M0CVnoPfeVClxzJ4EOCFkSoEzxn60s/D1xe+zgh4VTXGr4PAIgIS2uiSKPL3aGPSdSUCdIfWFqg3W3i0s4vGeARTEjEJHD4U6VQK8USCf0+fGgwwJ8en0FwXMddF5eIS6ruH0Adj5Ap5KLKE7QebqFTmcOWF2+gOeiin0mgdHuGjTzaR0FTc3FjH13/8x7C8UEPguVBVFY7noTPoY3N7B/c+fYDAD7BQq0KCywC9tLSKTLYI3bA4YBaLeSiKBEmQIIkCP69MQQsCrwNdk+6Z4zgc3OjeR+sZrgNxDokDHR18ehwFS0GQeI3CWyzANE3+exigJMQioCCQDMBAS89lWRZcy5ptnzAIh+sD0HooSoyBlcE2kQj3XuBiOpmcBfrDozr+4u13cdRuobKyjIuXL2Iun0MumYQWi/F5MWwTru3QhoQSV+EHAsajEYaDDibjEb+ex0930O5MMRpNMZ1MIfoe4qqEuKpyEBr2h/DEADElhsFwglQhj2wygVxcxqufu4PVxWW+r/zFxIMeSwHHQafT4YCiaXG4rg/TtOmOI0B4dihgeG4AVY3z/uHvM6GgnwPxuAZJkvnvE32IZucYhjOBHzgM1vBFKJICTdMAV4GAGGKx8N++T4ErwMToYTjpwfUtmLbJe9NxXDi2BQQefvXX/tVnwfZf/ta/ChIJDbqho75/BF+38dpLL+Hy6ioODo7wzvvfxdqVC0iUSnBFFZ4gMaiM9DE0AUgQ7XB9FCs1bO3UUW92ceHOBjzLQq/VQr/bgTEcQ3E8/LX/7K+i3j3B5skRDNeDpKmIpeLQADi6AUnwkE5StBNwfNTA+tWLqM6VENMSfLiJAXmBzxvUsWyMR2O0TppoHrQxnkxhex4WVxeRzaUhBh5cYrsiBQMfSUFBPp6GRgdAEmHYFhRFRVzT4FkmPz6VTiKRTkPXDXTbHTQ6XZy0m0ikE1hZWUHztIWHD55gYX4RF1ZWYU6nSCfjWFysAqKH0WiIXreDXK6M3a19eIaNbDaNbDGDhcsrWF5f4wgp0KLTjiewJeYZEE8ksArfW3hICLh8+CF15ENGGyxihwzGM3ZJYPacYdIZCAExPKDP2S8d9OgrYp0RQPKe5sMcPSYE9AjY+XUS+5q9rgi8IzCl1x2yo5Cd07/p2hHQ0p+08VVivEHA60gARExgPJlwhmG7PrrDMZ4eHOKw2cDINSHKEgNtNpuFmkgwmxuOx7BsG/5kiqSiIFnIwdFN6L0ekgmVD8rO42dQ4nEsXV1n5peJabj33vvod/u4dnUdP/6VH8WlC6t012FbFr/WoWXj/Y/u4YN7H6NQLGNpYRGJuATBN3lfnjTbOG60OTDQO61WyshmUpAlGULgo5DJIJ9JI6lpHCDymSwfPsrE6FbSAWdGNQtAEgfE8B7TfQzXJ0A8nuT7QgD8/P4S65QZsOng08EmcCVgZhCfgTpnPrMITNenn9mOw+tB953Zs0QsLcHfs2wThqEjpsY4g3nvvffw8Mkm4pk05EQc6WwG5UIZqWSCMI8zS2Ku4b4FJpaFVquNPmV++Sx818NoPMXhcQOmGaDf6zKbzacTyCTiyGSzKBaKaDYaGE0IiA1MdAtTy0RKi2Fpvoy/8pNfQa1chTHVOVjxrhKIKCicZXZ7PQ7aFLx9H7AtF0EgIiBWy2w2xgCryGqYwUIMyQVdh7KpGbOlfw/GBJodOL4JN3CZEXuuj5isQotpcC0BskTgTMFTg6yocH0DvWEDtmvCcgzYrgOfMmfbhmvbkAQfv/IP/+Vnwfb/+J3/PbBdG67joXnShDsx8eKN67hxZR1H9QY+uPc2CtUiksUy5FSOKf9oPGYgiCsCJCGAFCNKLiCtZfHnf/QtLN68jEw2Dc+xYE0mmPQGGDTauLx2Aa+8dBvvP3iI1mAIW/RhxwJk02nYwwnimhy+QVvCztY+0pk45ubLWFhaYdmB7rhETFqW4c4kBX00wbAxwHSso9FsI1PIo1AtQYnJiCfisBwXSiDAHk5hD8fwJgbK2SyzSculGyMiHY8hn0mhWMgBsoRuf4DhaIypYaA0X8HC0gKWlpbQarTx+7/7hzDGNm5sXEdcUyEEHlZXFqDFJU5D6sd1THU6BDI2nzzF2uoyfNhI5JK48eJdzM/PQZTFEHBnABcBEh14Ajw6VHR/+aDN0vmIBRMYhgcz/P0wlScGGbJg+jddLwK9CGBDkJ5h/Ax0aXOE7JeAlDZj+Pco7QyRYMZWZ8w4BPYgBP4Z6ybQjFgDrU0UECiI0CYPZq+NrktgQ+yeAudgOMDm/i6O6idwfB/G1OBNazkOhpMphoYO16dsxoaaTCCdyyOQSPqh1HOItKwyS5FVFeVCAUang5jgIXADNI5POZiXlpdQyJfR2D/Gwc4eVlcW8SNvvIZ8IYvJdIzhaMSHnuSq3niE/cND9HtDSKKCi8vLWFuswrXHaPcG6AyHELU4pHgcoiRxVsZALQiwdQPT4QCqKCCfTiOfzePShQuYy+eZb9H/lP7LMZnfD2UhJJFQMIxAle4bgYMoKvA9l+84ZXK03gQsdG/p/tN75qzBJZEgzHhsx4QaC9mt51LWEKZKTEw8FwS80T4hhkvskr5HmZ5FkkUsBlVWMOj30Ww1MZiModsmZ3eW7SKVTiFFgSWmMCs2KegR2SHJTZ+iVMgjl07icP8Qvd4IhunC0k3IioiF+RJyqTgsnRi0zORJlkTEYxr6/SEOj08hqzHIIpBJJXBhdQXX1q9AESWW+EJyG76f8XiM8XjE94OYK+17kgd9L5RlOKDFVAZhAt7ZEQnPkShCJRlBEELSFYRgOxh3YDpTuAEFJYVlD8IhVY7DsQIoEoG2BEGUocXjMKw+Wr1TuL4N27GYLDl2SBxIyonBw9/71X/xWbD97W/8dkCbjrSTXqvHLPTzd+7i2pV1HJ828NEn7yNVSCOeLcCCjFa3xyyDI4smw/Qc6K4DY2zg+splbN17iKY+hBJXUCzlkUskYI0mON494I35X//Mz2LnoI6HW1sQVRENvQs1l0I8UJBKxsND68k4OW6hOlfEcNzDyvJFJDPpEATkkDF5vsvpGl1z3B3Ctzzs7uyj0x0gkUkRTcPi0iJ8QUCuVOIbTQz2cHML7niCcjYHy5hCFkWk4hryqQQKxRzLCN3BCKZtY36+htt3bqJUyvNzTsYGvvVn38X24wM+TIsLNfi2hVqtjFwuyazQti3WeXXLRavVw4VLq4gnZUzMMS5evoxsLot0Js16U5RG0j6KtE3aIuGhIq2OwPE5a6XDEbGgkElGYPv8cWfUdaanPgdbAtFw89E16YsOefgVgmr42Bng0jrMtgsDLGuRIbuNfjcMDuH36LXSn3QImCHLpM3NAobnQZGVUG4QBTi+h6PTEzzb2cbeyQmn7/FkkgMgZUSmboRasaohEES0Wl0MCBDjcSQzGcQ0FbplwDMsqKk4kqk0yqUSJMPA4PQYMUmGo1vIV8rQ8jl4roDdzV3k80VcurTC60yHZGpO0R+NMDUdQCQNVMdUn3KKO6R9pCi4sDiPpVoJDjFDUYRL+iE9lvQ53+MUnKQ1xzRgTaZQBQEy7dMAKFcqWClXcXltDUk1Bo0DDZgJ0c1NJlL8PkkmoC9aU0qNiQlHMgPtJ/pfInlhBqypdJrX43x2QQyaAhldK9Thw1oA/84sYEeUl5hfIkH7VeTzQ7UTYm2UptNjDNPgYDrRdXS6XewdHmFkTEBoSGQHgYCpZaPT60OKqSgVS9BkBcf7e9h+9hSZXInTe01VsLg4j1RchiL5mIxG8LwASiKJZCoJGBY820Eqk0OHcKWQQzqTgmfZyCRSWKzVwiBBe5MDlsjB0dANxLQYYorG16PnojWW5BgzfZbGvFDLZulNCiUuvifh9mX9mqQXkgB6gxb6ow58weN9IAkh6RMDCbYVQAiIRStQtQQHw8G4gd6oxYHAcW2+z45NEgLJOh4S8PELv/LPPwu2v/nb/zbwPQvjfh+T/gD2xMQXX30dF1fX8OjpJrZ2niBdzMIVFfQmFrLFIm/UUqFIKjN6VEiajiF5Aa4uLiNJjG5nB/1hj4nRQm0OmizBGA5xsn+Az919FRPTxVvvvo+lhTLG/hj16QDFXAmJNEVbAaoUx+lJC7WFKhLJBLrdEcrVEqeTpPMRI9N1ncXyTDqNuBTDqDtEvz3Aw0ebmBoma7zlchm5uRIz70KpyDfYtgwc7O7h1vVrIEWt2W4xEynk0nAdc6avhQUN+v7G5UtIJzWmhIRNn3z0CB+9/ZBfx3JtEcZkwgWUZEJBuVqAR//5Hh4+egbdCqCbBn786z8KLSGzHJRMp/hQyLyxw9T9fMpNm53YDoEYYRNdi0AolBiI8YaJFTNQBs4QcKNC2HkGG6aMMw2Yr/scrEOADBlwBKBhWhvqY8SZwgMfPlfEaCP9WJilpJHkQa+CHnOmSxIInxXHKGGQQQUu4s/NbhufPHqIoT6BR6mupiGQwmKQ7zgMAJPxhJMZTUtgNJzicJ8yhnBdKRWtLS8gcB1M4XKxJ5FMYqVQxO6nD+DbJjLxBBaXl+HKMiSSv1wBzU4falLBlSuXoGkx9Id9tDodHB1TSqtz0YsYjEVgQ2zd8+EYOlaW5nH19k3eR8TAx6aJdn/AqS+to2k68F0byZiKJOnSBEYTKrAO4RsuVmrz+PKrX0A5n+NCrE2FLt/n1017mdgofTHgUT3BdXmP0BeBJ4EtLTazJjWUvui+R3o/sV9K8WmpTdM6k5Giwhpdh+SFaL2pCJcgZkvBg4pElsVBkgqwtKEo4NCeJPmBnm8wmeDJ7hY+ffqY15gKgscnp7A9HxcvXEKpUMLR/gGOdnagEj0VJZZ8woxwAZYxhqmPMBkOUSxXkMgV+DHieIz1tRXYloOHj54gnkujujjPQWvcG2BlcQmVSiUUErhAJmAymcxkEcpwYwy0xGqJWUoygS/t3IDlAPqTzhEFKgJfCiaSrPD7pT1OBW16nxN9jHrzEB5CZktZDTHgwKU9HBaNqU6UTGYRT2roDY+ZDfskVdKepdPiErslvdZHMnDxc7/yA2SEf/Av/lFQopSq24YxnEBwgdc//xoqpTI+efgJjur7iGdTaA3HyFcXuTjQ63dw54U76E+m6I4mfBNyiTjycQ2LlQpa3T5Ex8f+/h7MwEaplIPi2hifttHsWEim8vjk/qfIqxLWNpbRl1x4gQAtl0MQOEjF0zB0C/PzFU53DMPDWB8hk8lw5KdNRNU/y9T5UCakGFJaEq7lY2t7F9vbe7yAWkLD8qVljIwpkvksiBGsraxg+/ETrC0tYm11BabjoHFax8riPFRZ4s3tQ8BoNEbv9BRXVtewulCDLIj8Gne2jnH/vUccIQnglxbm0W83sbpcQyA5yFezXHEmsnLv/hZ2Dw9x+fIKfvpnvoZ4NiyYRIzkfMpOTJYLW0IoE1AE5RSRgXYGrueKZSFDnQHvjI1G32OuOtMCIyCnQ0XXjlgzuxFYAyb5I9QLI3BlVn1WAPvLoBtpiJQRhGz2ufwQsTM++bOCHb92BvSwULR/fITtw30gJiGQJeiBizEVGGSFWQWBBckOVEDz9SFX1RNKCs2TNg62D2GbYVEoW8piaXkBE8FBLpvjAHtlfgF6q43tJ49wZe0CCqUSkrk8CoUK7j/YxNO9faSLGayuLiGVULGzvYV+d8DZUDyeYnDO5NOoVIoMPIauo9tu4/SkjqsbV1BbWmD5o9FpozsaQ3dcxNMpjHp93jvzpG1qcaSTSV7j00YDO0/20aof4IVr1/D1r/wYirk0p53ENpNJKvC4Z/8TEyNwEykqz4qytB8tyzzLRrhoAwpCxNrCjIiLmORw8YglW3y/o68wWREY3HnTcnIRVucJtEkOCfVhKs4RwIcFOfo+Py+Aze0tfPjoU+iezSm6AAnd4QSGbWOuXIHvBNh6/BSuPmV9NoCHC+vrSJfzsE0LakyCrU9RLhdRrJRhBCIcy8NKOon1lQU8ePApu3h8TUN5cY5dI/1Wm7ODu3dfCCUEkk2IbY8ns0IiFa00kETtOB4kSYMfhMVXZvMCabZiGFA8N9SkpZD5k9zCu1IQkE6lQTJqs1uHbk3DnwUzIuMSiNM9C4NwECgwbQO61YbjG3wNYrZ0Uyk4h2DrIum7+Ll/8K8/y2z/p1/9+WC5OgdjMITRG2Jxroa7t24xo9jZeYqTVgMUd3tjC5KaQH80wOWra4hlcxj3hhhNJ3xokikN8QC4vryG+8+esd6hwsFJp8l6UlxNYDkp4cHDLTzbasOxRdy5dRmZdIBENon2YAo7ncTEc5GKJ1HN5TnClkoVOJaL3cYJMukU5ioVPsuu42BMr5kjvwtrakBygYuLa3jn7XdxUK8jEAWsXZiHnE7ClSQk01lUy1Uu0kxHfawt1uBLMgvusG0slIpIp1QW2EgrhOWie9rEnZu3kCSdLhDQPm3j3r2n8Axgc/Mp1tevQiLBXiEt0cTShTLrs/FsHs92TvDOWx8jkVDxuddfwsuv3kZMEdjdIIsxTks9z4JIhaeZvkTsM2KaoXYauREiWxjps6TBhazzzKFAxbCZDBCCMBUDQuBmbXVWNOPr+QGnmlSkOjNr/SWwnRUhZ4WVKCWVpRCYCSAi/ZCen6I7sUJ6HtrQzIRnzgQuRwQiF1Q/+OQjPN7ZwtLyClutyCLT9XR0pzYQSyEgXZn0Lyd0hJAVKyDHgSTDHBk4PWpAH+mwac09C2trq5A0BYlCitNb1QOyQgy7jx9gbX0dly5c4f380f37+PTZMySSaRQWikjEVEyHY3S7XS62ETtaXFjExo0rDDJu4KHVbkOJkROC5A2XmRu9l5W1NUx9F0edFoMNHWjSCtOqhlqJCmZpBrtBb4CdzS30On30ewP4tovP3bmDH3vjVQZcJSYglUrzWlKWRveV0lrSIWkDCjOwJeZLzDay6VF2Fmq4WrimJEG55NMJU21i5c+/QmteZA+MmG3083g8zu/RMkw+T1Q4lqkmQpV9P0Cj38FHjx7g8e425JiKYqnMoEVnfmiYMCwH1kjHoNHjWg9rxaqE2tIc8oUcvyZVlmHpBq7dvM76cyZfwMgwMG738PLaBRQLGXznw3cBSeYskOQBOQig90hPH+CnfvonERcUSILCLpThsM9SXyKegiyrMA3KJOmdU/FRDe1vFCQoOxN8ItAM/hRwEqkMFCowkv1OkBG4oUOBfu4GNrqDDgctJjwu2eLovopQqMhOenBMxXDcxdgYQBBcOIGDgEiS68Ga2b40z0cCLv7HH8Rsf/F//aUgLskYt7uQvQDrFy7h1o0bbHM4ONhjsG0NRzg4aUPWErh28xoWluZw2umhq49h0GEQJZTjKZQSSb5RO902HMdHJZ9mv2Cv3WA/3JwGeLaLB58ewPMU/NTXv4qlxQK++/bbaHUHCApp2JIIVYtjbWERk+mEIyl8AVuHB1AkCVcvX0ZCVTGZjGFTtZb8pa6HxkkDjcM6Xti4hWI2j2995y9w0jhFKpHAhSvLiOezaE9MyFoa1UoBok8yQRKu48O0bBwcHbDMcGllBfGYjERMgaebmA5HqFWqWFlZ5eg6Hk7w7tv3Me1b6HY6fNCW4nEMBj1IsgpZC1BZLkLUJJSqK/jdb3wTw8EUF1cX8aWvvYr5CzXESEMixwEdS2I5tC3PHAShJ5JBkmxEksw/Z0cCeVJdZ1bZDv2K9P65FBA5DUL5lWS1M9BmAHef+13pWsw4Z1IFH0dKQ9mGFDkhQttW6I6YeXXpZ7MCGW3eSEOMHhcxawIsvs5M3yXgfbq9hcdbmywZkO+Z0kNKw5r9Hk4HQ4wcHzalqAQsTsi4fbIXkb9YCGBNdE7Pk6SzGTr6nT6m4xGSuRRqa0tcQEtICpr7x/DHU3z1az/JlqKdvV10hj2o2TRqS8Rcs4jLMa7Gj8YTPNvextazbQbSF1+8w1ozBXBi7Nlchj24BLbEUo8PjziAx7NZDE0LnhBwuhlPJFHNF5FPp/iwT/Qps0dNURm8O+0u2qdNjNsdVNJpfPWLb3DhlGxe5AZgoAso9ZURo4q3TF7QUFwMgxsVYsJ1pz1KTgQKtpFsQ1ohyzyUk5E5aKYJR/JSCK4zzZLXPvwOyUYkV5D3lveXJHGaTdIIsff3P/4IY33KRTE5kYBGkl0ijslgiNOTJsYUAE9aGHZ6oaNHEXHl5lVUFyqMH+SFr9fruHZtA6lUkmVAqp20O13EfODW0jJ8z8Z3PngHa1euoD8cMJuOBT76zRZ2d5t46aVX8PKdK1BVmRks2S8p2FMmQsU2h7Rakgx8et8kKZArgGSXgIt+5PCi+g6tG9UNiOWmkml2G8iCyhtflAR2FujWBLoxnZ2/sPBG1yULmhCELiEnsDDRB/CC0L1AklBArNb3uGgfJw+x6OF/+F9+gGb7j3/z14LOSQPmaIKkouLqxctsJiZDb7PZwONnT7G5u4/2cIxXXn0NVzbWYTkmBsMRTkYDOPCRV5PISSoMU0e900QxX0KjN0C1XICmiDAnE7ZmZWIe8oqMx48PSKHCX/nJn0C1moc+1fHoyTYOh23YZMqPKVicnw+j/tRkofuk08aw28X6hQuolkqcFk0tg6MhNSMQO2ifNKB4wJdffQP9Thf3P3mAvb0D5AtxrK5fxMAT8NHjLdaRL15YRCqpMuMg72Cr14OSSHCFNCErKMRVJOi1ODaM8RivvPI5FspJG3rvrXvotcYwdBMHR3VcrVQB08LYcKE7OlJFBdlSGpXaEg72Wvj43iMuFL740nXcfv0O/yx0F0ROgOf+1DMhf1Z8IkN2yFPDx1MqzjYiCtnMIEOZgbXUGQBGzOWM4dJRYw9uCKSR/hoWt0JPbiRuRK6CCGAj8D1/zfNyxff/PSrIRQ4H2tx9CtZHB9BSCS4mkVxARS6JKrweMJzqOOkPcNQ4xenpKXwnTN0mpsHeVQqKgWPj2volrC0v8Vo/+XQT+zs7XAmnmkIineRD5JkWs9Z0IoMRuRuk0Fc5NXQo6RQq1TlUymU++Lpl4eT0FEcHR3BMKojOsb+aLF2Ly0vIZdMM9MSUut0eet0u2x7HhoFAVqClMiFbzmaRTaUQUNEx0U2CAAAgAElEQVSWAiWzUsosSLsM/cYWeXMtB72jOparFXzp9deRTSU4cLDPenaDiWgQQyOw4HsZgGskBEL0RWAbyQfRWkVSAks6xOhmATjaM8/92VEDyplJb+aRnslUQVhk6k3H+Pa7b6Pd76GQz/FayakUnFnQt8ZTuLqDXptY+xi9ThOOY2BucR5Xb11FPJXCZDLFyWETiVQCV69dhaxISKgaGo1TOKaFhXwR6/M1NJon+OjJY9QurGFs6MyOs5oMvd/Hw0+PoE98/MRXX8b6+hI7IIjsEGiSPY5qKL5PdQgiHhSYyE7onmV7ckxiICWXAWVxJJNwJuY4KBXKSKhpSGKMscR2DBiWjikVApn8+Jxd0XmjgpkIclx50JK0lwbQjSFM1+S1Cd2vPlzbRIrWSPDwd38Q2P5vv/Ubwc6zbS4yURXw5rXruLaxwUI9+Ub//Dtv4tOnz7B6+TJeee0LHO2Jyo+mOltlqDCRlFW0m03WRi3Bx1wshUf7x0hn01hbmufoPxz1oU/7KEkS+p0RNDWFN157FdlsktMuy3KxebiP/VYTfkxBJpdlA3Sv20cineHK6KjXg+C6DMSVahV24IYygmWxjYtYcxwSkqKMm1euYjwYY2vnAPX6AQbTEYS4hu7YQL3RxtVrV7B6cZnTImLJumEwCMSTKYwGI8i+i7W5KlKKhM5pA6+88goDMXV8ffThA3RORrBMG1vbe1ikApsSx2mnD1f00Ru3kS3nUK3VIMtxfPj+x/AcF1eWl3DrhWu48PI6YkmZ0xOyk4QAGGq2tBnCTrKZCZubIGb2Lu4kCxkqdyHNCljPnQzhieW0f6bzcjfRrOGAwDYsqoXXiyxcxDYid8N50A0z0Og1hU6GSOKI/L/R80WgS4UW1s1mRv1mq4Xj0xNmzsQ0SPee6Ca8IEBtYQ75dIbfK63v1u4e2v0hJCWGVruL/riPYqHAle6F+TJWFmscWJ9uPsPH9x+wk0SVJKjk16aChh/g6OAQlWoRg84Aw4mBhbVVvHDzFmt9D7aeYWyZWFldQWWuik6/j/F0AtdymHnO1ebRarWgqTG2Lm5cXWdZwOYuKwf6eAJrOsVp4wR7B8fQ7QCKmkIpn0FMobUUkM1noWgqlEScZTAywHPhV5bZghjoFtypznv41Tu3EQQehFl3FGEZa6LUJDHTGyNN1TQNlmZIyiFGFxY/Q0dKWBQNYNAenmVI5z3PYVFzFgDOvNbnGlE41FLCLHGAeuf+PWzVj5Ar5DBXrVLbGyzXY2JDQKkPx4jHEmg3u5iSO2A6RqmSx8qFVfbnmpaDw4M6W8Y2rm+wK4nYd1xRsL35FClNw/W1Nczlcjg6OsTOaR1iOs1uE2b4gQdf1/HsyT7S8SKcyRA/9pVXISkiplMdiQTdzxgcMnXQqxYVdrSw75hzlLAjk8CWnAiOa7GkQDo1vU99MmGQrVWWoCqJ8PwFHhyPOlT7CISwuzL0grtwTBeyGNrJSGYxbR3jaReGM2VC6LMFL4DvWkhz74GP//7v/bPParb/7t/+k+DZ5jOktSRs3cSLL76Ay5cucXrR6w3wzT/7FvpTHXc/9zIq8yVmvNQt0p1M+A2k0xn+98nRMXdgudT+qptoji0M9Anu3FhHqVrFeEJRsAtJN7nauFidx8svvsCWCtYmSefSDbaETXyXN2wuQyBrwpnZWIgh9xpNtqm98rmXEdM0tqnQTSYrEBVWcvEE3LGOi4vLKBUKMB0Xw9EU9ZM6BoM2TNvFs90jjA0LyxdXUF2q8YJQFZwOayyZ4AO/v7OHXEzFjUsXYU8muHl9A5VSiffw5uMddE5H7FjYO6yjElORDyQcNdsw4KA3pKjnIlcscDBqtZosdRTjady+chnLt1ZRu70GJVTyWfOOusoosvOGm3UbnU/royJX5AiI0v7nhvgQSM8DYAjeIaONWOcZu501KbBViw7xDKQjIGYj/KyN9DkLf349Bt5ITpgBAWu5XBQDNyvsHeyjNxoxmK5eWMNgPMXm020uTl66fAHJdJwr96PBEL3hBCPTRndIXT0tVHJZDkgJLYELa5Ryhq3U7733MYKYiGwmg5QS40LK8cEhRoMxA/diNQ3LdDmwjiwTN67fwNLSCkaGiQdPHvKeWV5ZZu2cAISyhOl4wkyU9hL5p8kzXS4VUVuYh0ZgTt5uSrcp0xkOsLW1g0dP9qA7MqqlHDK5DDcGEYNT43EsrC0jmU1j0OuwTYCq2KRfUpONRJ3s1ICTybCnNBVP8P6n10F3jvRY0sCjLwJ7el2hD5cAI5R1wiaUsAhEEsJ0Oj0Htme/fu4vEcBGnYlRYA7BwnF93N/cxJP9PW42WlxY4M4zWjsCcnKgiJxxKZiaNvYPDjHotZHPU7FyEVoyCUnR0Gr2sLu3j9ryIi5cWIVGPnwy/E+nONo7wFKlipduXocqiSzFPdjegqHIqC0vYarr7M+NBz4HztdfeQPvfOt7qFGwvbAExycJIQlZIc2asjtqEBJZZmEWSvLTrPMyppFsYDOIkj87bH92eK8JoHVbQCaV4yYYAk3LpQzCoH5B/j32z5Jbw3C4S5U6y7j5CFSw72KkD7i4JlD9g4rNgYuMAMQFH3/7l3/js2D7r3/j7wc7O3sQfRHZdAavvfoaVw3poNXrTfzhn/xH5EizvLzKB6NUzGPQH4JqcIIsQNFiaHfamAxHUHywT5dSCE9O4bTTxdX1JSysrUHyLTROWxgPR3CGA1xaWODCE3VkkD7FFiVBwuHJCTYP9hHIIlc6ocRwMuyzkZpsVtSVNh0OMT83hzt3bvMNpiIH6WQEtlTDJ3eCM9Xxwp27EClF9qkdkjQV8izaPPOg2eqgNxnCk0WOxsTuqGCSzmbhCSJ2dw5xvLWL+VweF5cXcPf2DdRqFS5IHO010D4dYkIg3mhhMZtFrDfFUaeLxqgLUaYiArkaaJ5BeIBJI6RCz3KpgpWVKq68eh2JUpKr/gJ1IM18r9+vf9IGiVgjgS2BYsQ2iUnxAT03kyByM3w/w40aDaI0K2KpDKKzzrGwKyjUh+maEXPizqOZY4Eez0Z5yuHOA7hAzChkyATaXgA02208ffYU+ycnWFxbRaZQQP20yU6R2zduIJOKcz/9ZDxmNnvU7OC43Q1bjQMXhYSG7ac7uLZxg+4OM5ut3UN0e1Okcklu9a0WCth88AjGiNY/wPxcDZmYj1g6g6HjQrdtbsElwMvnCkjnc7wHe902lldWuNhC7580bbJq0RcRANJPCTjJE63FVWgJFUktjqQkwhp00Wm0cP/BLurtCUrFHLLFwswLGzA4axmay5FALhXahWiOQlyhbIY8uGKYuvZ7DESrC0tYWljg54zAllqII5mAJATSYakNlh4TgS21OdP+CuUgj+WViNmeD6zntduo5TqcpxH6oinAe4GH3ZMTfPjoIQQCvoUFxNUY9OmYmRtpoTT/gYhxOpvD7uEJDusnCBwLc/NVZAt5iDEFyVQWT5/ucsZJNq5SPo+AApgoonl0xPrul159FUu1Kt9rYzrFRw8eoD4Z4tqtm+hTtjEcoZhIoHHcwMsvvIxxp4sHnz7A2sU1FMvFWXGMGjvIQRZjjyt3FFKNYTYbhJtAYmT5cmBREVoOM0GqIRE5FAIZ2VQR+Uye9XUil3QfLI/Orcf6Ld0TkhyoAB+TqBFD45kJpAH3hw1MrCFMamqZjRuQAhdZAdDEAP/dL/3Tz4Ltv/mNXwlovgClENeuXsPdF+6y7UgQfGw+2cUffPNPkSwUUVuex+WrF5DLpFk3oSIHge1J8xRTfcxRgAzHB0eHiPkiStVV7Owf443XXkCqXEZa8mDpDnZOjjFtnKKoqnjt5c8jnS1ySikRcJNQ7Xh4uL2Fw9M6qiXqWkuiY9HAixg8x0Hz9BQKte5aFm5cu85+XzowVCGl7hKJrC2Oy06FjY2rmC9XIEdGfEFiEKAqt8iOWAG9wQiPtrcxFQI4QsAa7mQwgWkFgOGgfXzMRZm/8d/8NVRrJV68dr2P9skA4/EEzXYfq6USjN1j6D6wfXLE7FlRY7Cp4YPSrqmJUrHAzROUTr1w5RKyOQ0Xf/QufE1CglKUWbdVtELEQYixPO/GIrubzcUL2gCcLM1sPZFscAa6UavYTFI4r8NG3UpnOu/MTB+xX3IWEFhGoMq68Ey6OM+YKcjRF6XH/HgiGQSJpLf6Abfebj57hrfffQepcgnxXAYC2Y3SGQbFOFX9DR21XJoDbXs4wQePN1FdXIHv2EgrQP34CKKg8OCZ+VoZhmNg76iOTH4Osu+hXC5gb2cXAll/vPC5KXiXS2mcUgC2bd4j3WGP+/klel3UBSTJGPb63M1FDQa8/7ijSUW73UaFvKDk6aZhM67NMzwSxQwKqTTm8xl4oz5GnR4O632888ETFMsE4lnuLqJiCbW/0xwMTwKO9o9w4+Z1rF9egwIfMYGagVQOktZ0gsbxEaajMS6vXcSli5dYrhAkhWcJEDiQPYvngVgmvyaWjkjSJrOMHbYZqxoBjh3OUOAAeN67HRZQz39F+4SCChXaTMPAZDrFdz+9h9ZkjEqlimWSwJgsUMOGhXrzlJsaqCnHoH+3uuj3RogLInvh46Rvx1UcnZyyNYxnWuRyiMsKYnT+LAs7Dx/j2vo6vvDSS5DlkJ0b4wn+7M3vouMYuHx1nYfMxFUZWiBhe7OO2twc7t65iLe++w58KLi2cRmpZAaqmoQgUQcnBa4Ao+EglA4o2M+KuooWebuJ9tB7oQKzzZa+wBOQTuRRLlRZmgqbeYgk+wy0g0mPswUKcg5NJnKpsSGFGBXjAh9jvYORMQidD47LbFeBi1TgISb8/4DtP/31XwqOdo6RUdP4wuc/j8WVxbOhFw+ePMX/+3v/EWIMePnl61hbWUaMonwyjSCuod1pccslaTRU7G42OzhptKDFkrixusS+xjsv3eZWPklz4RsS6o06jG4Hk1YLX37tDSwtL/NmD1OicAFsy8azrWc8XEZKaJi6Dgamj8pcCYNuGyTQLy6vwHNsVAvUtBDjNz3VJ1yJtKdGuOljKu5cuzFrGiD7Bzcwsq+QIz9VZ0gvth1OeyjtpX2RSiRZwijkCxgMhvjmH/8xfvZnfwblcgmea+PkuIdOa8hMeTCYYqFSQufxHlTXx36/g9Z4hLiWgO8CjU6L9Urq4V8tlzGRFKQU4PpSFeXLV5C5VmEbEKUoNAmMB2ow2IXMMurlJnDjQsi5oxMBZgSmzICpLfSclkvvk4dxRBqt582GkURNDs/1X7p+qLeGuhd7dGfFtQjQo0N7Xpo4rx9GLcD0ek9OTphtdSdj1Ns9DE0PE9NGMZ+HJvkoJFVkkjGMDBsffPoUopbkoBRXgMCcoL5f52xAiWnQiU2YOhLZDDKZHG9wsuOd1o9RzGS4m8ycGOG6JjWc1E/CgmdC5RkZiXgSOhW7bIfZDwGW4PkhwLZa7GyRZeoaAjLpJCpzZcSTcbRbTag0MSqZAlmlJqMJJqMxS26rS0v44IMPUK7MIUUsloCYWCB128UkqCmNfa+HO3tYWV5EYb4MGrmTjGmo5ArIpJLsq+10Ozg9OsbtK1exOj/HQYG7T3loSujFpftJFX56PH2f0mYKupGMQz8/X1zlwBhtiNlkOP75rKOMrHJRtx8VGZ8e7OPh9jOU5qrI5YuwqCbT6fKeN1yLnSLUXmz5HszAhT4YYFBvQpRlVGoLAJMLF81Wl72p2VyR3+tKMQvJnGJMw2NMB1//6tfYLkXkib4oQLz5ve+iPehjbm0FE9NiWUWgwPrsGKf1Lv763/gv0Dg54O60W7fuIperQBKpASTsVqRr0HsgKYC9wpLADQysuXoOAipYilT0CjVecoIpcixslxYklqlM3USG9HnPxtQcQben7ALyXMI2C2TwyCYJmDUeQ6AbY4z0LnyBhmiRy8pAzNOhUrYB4G/98q9/ltn+s3/y94P63jHSahI/+uUvoUCtqbPuoc1nO/g//6/fR2U+i9dffwmpVIqBLZktYGBaGE3GzBjIn0faKpnD6ycnKCoKbm+sY7fRQr5axmJtHnFNgKuLeLrzFAHpMoM+7l67jqtXrjIYRUI/pVfEpGgjPXzyGK4kwPQ8HDZ7qK0u8qQhioZkjqbBFvZE575tWmhqzaVCl285kMgjZzu4fZNsbCRuR9aXcJRdWCki8Jp5UMlWNRtfSMZmipCszwTgoglVgcm+QqnG0ycH6HfGgO8gkS4gn0qi/vETKKaDgWvisNuhS3ODiEmdO+QLti1cqlbRsRxUFopI+zZqcyuovkxDflKzlzObqjUbtcgRegagkT0o8rBG/p3z1f8IdCPrWASCbP2agS3f25kufJ7tcBp1DmwjwI4KYue149D/O7OIkT1pdr0zBk3PNxsNyI0ZgY/D+ime7R3AtD3kc1nAtdA6rXNTQX+swxNC1lutVng0JW3etZVFrK2sYmpZ+PDBQwxsk4soNMiEJKanO1u8jpTJ+GOTu45o73ZGfS7KFKtlWJ6DfrvHnlA/rsKYmgxQAbUIyzGkkwno0ymzxP6AimU2F4dXlpexsrKI9ukJWienGFous2DSNUluof1RrVTQoUFFyTQXjtM03jOmMjuFLECK0xyBOLrNFhdIhZiITDHPzTkE8mSUD5sEBBwf7EN2PPz466/zQBvSAQkczwe1qLefgmCUgdBa8ohE9lKHWizruLO9Q1LDeRCOEIDYOvlWCcx7gwHef3AfxM+0VJIHMZGGnUglWbel89NhUmWxZCeqCkatDttFywvzyObLXECrNxss2ShqnOdYEFBdKhcRDAcoakncvHmTMzOWLxQaNRn6wI+Oj/Dh/fsQk3H24JZyOTjTMVwzwPFhEzdvbSCfS+Pehx/i4sV11Gor0NT0X/J6UzGfLW+CwAGJ7d1CqEVzu+6MPCTUJNspKbtiF0hAGjlJmTTnRWAJYawPYXsmTxkkycCxTTh2gJiQ4vGvhNpUdBtOO/BgYTyewrd1yM4ESZLZBOBv/uIPANt/8mu/HPSaPVQLZbz2+mtIUGsq2U4g8iCab/z7/4Cl1Qo2Ni6wKZjSQRq1QKZmSt1N1+IhEuOpAao8U7VwThGxND+HjmFh6vtYXVlGJqkihgRO2ic43tkFDBNX11Zx5/p1iNQtxZ0toWZIB5VuRK/XxYOnm9DSKZx2R1BzaV4smjVbnqsgm4gjMEzYxhgyMRfqkaaOEcNCTlYpz+ICBM1yCEEprMiGVpiohfF5dxal7fT84eSrEGhDSxUnGaEn0bTxyb2nMEYWHFvH3OIKUpqK+r0nSLo+Jr6Ng26HpQM5EKEmkhyIyOKzXpvDgPSr+QKyErX1aZi7vorqxiIEJZpbELIPej5KbQlw2a4y6wCLHAJRkYsZDM9Hfe6RjUA09OpGLbjPZ+OybsvpJt3zULs772yICi/R7AS+xtmkMjJ8k88zZN0ReJ+B8iyFO+96IOCma9DAF8fz+fDC87jD8PCwDpHYfjYHh6w1cQ2ZZAKphMZ98koshq29A7x7/z60fJaN5QvzYUffw90t6NTBo5vQTB/e1GRfKAHs3RevQ8uq6I8m2N+qo98fUysadxxRUKW03Lds5FJJtjdRQcp2A+xu7cJ1AuRzeaxfuojVWg2BbXIn4LPtXfRGE7i0R2QZuVyO6w3Un0/T3ej1UkcSV8UVEZIm8YQsBWHWQtYmicb7xRSem6BIIhdOaRhM97SB4WkDL1+/gS+/9jokotgzdhqBZdTlx8N8ZqBKz0X/n3eRRF2DpO9SkI6sX5FNkIOFTANqPD67VCd59+GnyOXyoe5JLg9Vg5qIY4Hmf3geTjttnpNAvlJa91Gri5gkorq8BAhUt+mzN5c6Pakll8d9ej4qmoor8/NYX1nlWcTU3EpZBK0zp+88SMbBO/c+wO5JnaeIrS4ucDBOqzn0u0Nmkdc2ruD+J/Qai7iyfgOxWGIWVML9OxgMwnm0FDCoy1T04ZIVb+Ylpn1ELJbmKRDARhkIvTeyktH+JFcTBB+Go7NdLJp9EDoSAshCHMVcmbMfGk1p+VPo9ojlS3PUgxZYSHJWKOBv/uI//iyz/fV/+POBMTJw9dIVbGxs8LSsEJCARruNP/3jb2Ht4jwy+SSypSrUdAq65cMiMOyTTYIsPTJHQxp5aJkmMqIERQgQz+TRGI+RzSWxMFdl0z/pJUf7h2gdHuPF6xu4s0EePNKIwxfJ1myK6l7IcPePDnHSamLq+Bh7PkSFep59JLIJ7jVPiRKGzWP4VFGMxTEh5mY7yEoxbrKoFooolQp/qUU2bDkl4A0HsbDm+HxnhyyBq47Rhg/ZAhWkjKmF995+yB1NqiKgWFtAkiSVBzvIBQIG9hRdx8RJvYFCIgtBVLi3nFjRhfkqW9WPRn18+Yufx8cffIjrVzawfGsNiUqW0x+OxLwAJP6TBWjWtTWbP8ssdaZBs3VrBqhRenm+WHbmQJhpuJGUEPlsz8sSzKDCStysqyasmEd2owhs6ZBHlfGzAtrMsXDGxM5JD/QYAnLSKGk2QjQgPTKfE8BSECQLHk8s41SXh+eGtR5BwNsf3MPWyTHS1QrSmSw3PdC0N1dT0Bj1YHaHEPtTZGNJnLabyNfmcOvOFQSKg1arj259iGa9hZEz5eBHe4z2KQ2PISvh0uICV9Tp2o16G7s7B/zctC/Wlhbwpde+gLlSDk+3d/Dx/Yd4trePiWEjpsZRKBUw7A+QTCeRoyFDKSq2cq8LtLRGhXIUs1nekzRFLpZKQKcOME2FSKP8aEaq67H0RSMjB/UT/Fd/9T/H/HyJ92YkAUVZSgSkURClFDoKxGeZCgHxTHfn+3i2X567R2g9iNnaQYAPHtzHyXjIXmHSWOeKJT6LqVwOsqqgz+6QNk6bjdmgKB+B5XKGQs1Cw4nJIxXJbZRQFVy+QE4biYcKzeWyuHmFxlyqXMiaNTlCpvdPPIbPYYCnu9t46949jPQp1laWoCkSCukSNEXDd7/7bVy7fp1nZFBzwcbGLe4Ao3tBs1So+D0a05Abh5tSyAFEH2zgBS53yBFB49m3NnlwBaTiqdD2OJtGR+SBpAQeCmTrsFwDtk/zK8I5JyQ/2KYPMVCQpfkIZAGlgUqCgf6kjW6nBX86QkJ0oTGWENj+AGb7G7/284Frurh17RZPyRK42k0ptIj+sIvvfPstzC8V2GqTzJWZZXqBCJOmJk2n/EboBo4HI+7wosV9trkF2fP4kw3GpJ1mZKwuLkLLpOGaNrsSDrf38NK1DdzduDIrsMyq2HTgCFhmk6ZIzz1tnGJr/wgNqv63OlhYqSGZTyCbSqKSzsAdUQufCzGZQs+y2D6i+gIPD7916TIz2yi60yaldINu9PPJWWGzbAius08f+P6iAsMvjaSz8ea3PsK0N0Ixn0J+fh7pVAK9h/so0bAecwQrEcPO9g5KiVw4as71eDpatZBDKZfBR0+e4vWvvIpH209QQQrXX9xAZWOZ5wWQHYkNQNSfTQBPzHY2//S5BBc2MESugbO08ayLLAyqUbfX+cr0+cIYF8tmFqIIZM8/NiqC0fXZijZjsuGQ69AlEckaDAazQMCD0aPiHLeAhswhPPihJkyZC4EvT2ni7jgKLuF74uEeZ/oi8Gdvfg9d00Bmbo5/Tq3ZIlU6E6EBv33UgNcdYbFcxeHREWrXNzBXK0FQfDQbbYimAHdqYmt/iyUpBjjaZ44DS9d59izZ0JYWlzEd6Xj86CnqdRqhR5KTg7lKCV/74hdw4/p1dHsDPHj0BO++fw+Ndo+zPbJFEUkhpktpOUkKibSGdCGF8WTEoCRB5EJuvlxGX59gNJ2GmZLtcIFHFSXUckX4ozHLIj/+5R+ZTQELJS2qttP9pa9wjm1YxGStNuxF5J9FNsDne/u5HZAjPc2JmdnFaJ1aoyH+9M2/gKvKWJib44H3cZp6pao8dY0yhWa3i5PTOtrdDtczSpnQ0UHjTD2ZZkB00Gh1Qv/sxTWUUhloUmj3opGWuTydA2LgNNI04GuTtZP2AA+YEQR0+z38ybe/jXqziYXFBW7jXZpb4ulff/RHf4BEOovFhTUIvojl5QuIxeKc+VFrN90DyqipzkEbiRpc+oMeywj04QMsXXhUi0nx41zb40+AYHfPLGOjs01yAn0Kg+nq3IpLe40bIQiOqIHCpRqhgrga57Uw/Qma/WNMhn0ojgVNcBBjG6v4g8H2f/65vxukYgl84fOvIZfP8mLQwlHkMMwJ3nv/YxjeFL6mIFdZgJrQuEJKzgPaJPFkgg3jlK7QsGTqIf/ow3tYqtWQTWXRnExx4VIVpXgWyWKG58dOpzY2H27i2toKAy7bl6hARso1HUQ+COGglCiSk+b3vY8e4NHTHaytr2HhUo2p/EKpAslzuANIolZOIcBpq4NCMg3RsPHi1as8zCZMiUP/KgEtfYUfIUNDOkIb09n0rGgO2+zTCSjVplSRNsV0auHbf/YeWgfHuHxpCYWFGmvGnU+2MR9LYGTrMBIytp5uoZYtMzgTe+iORijmMri8UsPbnzxC9eIcCrU8ppttVJZLWP/CHaj5JN9/Si9pILtAgMazDMJPdogsX39Jg5tZsc47Dr6/UBJJDt+vu0bTpmgzMiOOxtBFDRE8fT4cPH3eghYxqAiYo3kJ568ftflGFjK2l9HYxVkBjt5T2DkVMnX6n1gIr0I0dNxzeSD87/zu72GR2jmpd567+lzEybOaSvFA78OdfQRTE1fWLvJQ6r4icNMCzWE+OT5CEhLWaoto99p4svmM+9h59sIMrMjne+PGDSwvL6N90sTJYZ1bQ3tkGZs1ZxSzKXzliz+CL7z8IhMBmlL1+3/4pzhptbkVXVRoPkhYRCtXSqjMFVCs5NhiRs0cpVKR76UaT3DL8ubWFrRkgovDNCN6Mhihmsni0nwNgWnhc3fvsLZL8xLCFDecPUD3JpJ3oiwmyijOGk5m2m20PhDout4AACAASURBVOzJFUgaUDmN57kuNLoLIj56+gQfP36IfD6HixfWOBOcDMfIZbM84L9BU9GOjtA8OeH5E9evbmB9eQ3f+L3fQ3VtGS58HB8cc8Hy7o1rSJL9KxbnATTUPFIuFXjvkMxI7590arK7kV+Y7GHcUCOIrJl/9PF9vPP++0jlMqjVqnjh1gtc5H7/g3ewXz/F8tIlLM0tI6bEea4EWfPIF0tWQvJOJ2hEKxV1hQD9EYEtSQrKbIA6zfiVkMvkcXrahEbe+FyeW59JRqCxjZx90Yxaz6JpCeGgHvqcDpfqEgEDLHlyqYmCWHl33MDp4IjlqJhrIw4XCmfAGv7WL/zKZ2WE//av/5fBS3dfwhuvvwZRJnpBZmmq1vpcdbt//yk29zfZGlWYW0Iqk2RNjY4JbSIaUEEzDEjjoWaDT+7dQ0qRefQhFSVaEx21ahp31zZg+zR/NAHd9HF63EQuFsMXbl/nogJogIlvwydw4WlX0dBpst/SpxQEePjsCH/4J38OKS7h2svXYNg6aqU5JFIaFDdMv3uTMQO3PTZQy5dQy+eZcVCnDovmfugTpa9woHKo3bJ3MQgnY3H6ega+M2gJSPuUMBiM8M3/8CaOnu7gpRevobyyjGw+jea9bcyLGsaOATMh47R+gmoqj8lEhxBTsb1/yFP9b26s4d2HzxDPqbjz8jU4h1PYsovq+jLmLi1BUGYfq0LxgNkk93+dadnnU8ZIDqBDdNYB9n0TwiKmc6bbcQ/9zKY1016j5oXvlyCiQlqkFdKdiNjA+cLN+U4zep6ooy1quqD5rlSkoO4x0kvZT0raYNiNysGVHktklTVzCm4+NZmAGdMffevbmL98CZ4scQVf7w1QyGa4Gr23f4i97T3QB4fduX4Do34f7x/tYGFxBfNLi9jZfYZaLoUrq6v49NFDaHISmSLN43gL44keuhSo4WJtjcdwbj3ehDue8qc0dAcDniZGzQ7pXBHpmICvvvEqXrh1jW/g1t4xfvt3/j2Ojlr08WR80BPxOErlPJbXFlGs5nnIEHWpUUCmfU6AmS9XmMkNhyMks1m0ez2eHNbYP0RalPHKnTu4ffs2e8l5QibAdQqyd1GhlqdyzeZnRGtDf54HYd7H5+QdKm7HFPqUEgIOB8ZoAt1y8I0//iMEMQkvXbvJzoNWu8lMnRwJ9U6bRyke7+6zZe32ndt4/fOvonVUx3feegu1qxd5DKtgueybL6ZT0OIxdPtDXL5yhclbNp4ALaw+MeGQLYpsXSQpmDamNBqSdGsKQqrGuut33nwLjW4bcwtVvPHq69AkCe1uE2++8wFy2SpuXrnJYEuvkfzPhkEuhCC0xfGkvFCrHetjlnJUjext9MkuBMgm69KKGON5Fcl4guUFIpYZas4aj+D4DiYG/S4Ni5IgBkTOqJAX1k0oe6cOPsoS+pMWBmabG100mp8LFzLnpXn87V/6hc+C7S/8nb8TfP1rP8GaVfiZaTOtkkVkBx98+gnuPX4My/cxv7iEuYUaFKbm4dAM0q3ogAyHYxzs7fNHbCxkVciBgM7YxGnfxs2bl1CKq6gUUvyiSaerdztcxXv1xouYpzRfnOmos5cYDlgJWU7Iknzopofvfu99vP3eB/j8l16HS10USoBaqUrozP63CX0wpOlwF5lvGLh7dQNLtUWWKhyP5qmS9kIsmk5H6K+M0q+o9M/WILKL0Md0+Q5HREGgIRo+dvYO8c0/eJMN6XdeuI50NY9qvoSDDx8j49NkIh9aLoUeTZMyR5AtBXIqjk93dtnC9PLNdWxt7+BZr4+f/qkvQhgYyGtpDAIThWuLyJbzPN+BB33zJzrMJAFyE8wq1GeM5pzGSn5IrkbPCmJn+t2s4SE6eFGxL3IeRHNTI0kgsnhFbDVKVyPmHLEo+v5ZAY5Y67nxjzwvdCYDRLojP/5MYw51Lf48stmHThK7iDrSoo/eoec6OjzF9x58Sn4szC/MISlK3ECTTVJV2cezzT2cHjSQUCW8/NJdtDpDfOuTT7B85SKK5RI6zQYymRQ7RganTTSNKfLpLEa9IWcfFKgofaSxiLlMFru7u+wmyOcLzFLpY1hC6xV5WmVcWl3Bz/x/dL0Hd5xZlhwYmUiLBDLhvSFAzyJZrCqWbV9t1N0jdY/MzI6ko909krZlRtLMSDurnSOt/sj+gV2dM7tje9qX92TRO5AECO/Te7sn4r6XQE/XYg6H1SCQ+eX3vXffvXHjRnz/W5ibGFZX+tnaNn7887ew8mxdwbsnzBI5jKuvXMbIeL8wRmZdpPNpSq8niFhvXNnUkweP0JvqR4iNIyldZbB+7xESCOH7P/gtde9dl1Z0RVa8vM8SWiFF0B1ODDQ6rKg+xSENPWRmwPQ+YzYMUKyeSnP8vGxycdptY2cDf/XjH0vK9MXLV6QVu7u7LyEoFlLr65vIpDOYGp/A81euYGFhHolEDO998B6aAfpwVbH8+Cmmx8f1h3xdWtlcuPicDh1+Rl4br4HBkc/Tj3NrzLVtRpZkU/gm7fb+Hj785FOMDg7h5Zde0Gemc8fS0jJKxQbOnb2M/qRBANRUkUyoM3IUS4MTo8UcmkGqmNHVgomIvQcbkdSdJbzJapzvn+pPIRaOIKQpspZYBumCQRDaC23mttTNNeNTg2CoQtbBfn4XuUoGwXoVvY0KIsEO2kEaIAzi9/+P//03g+0v/p8/7UxPTqoLJwKamyiS/mi9gfc+/Rh3l5bQCARx8uwZjVyWq/QsiqKvP6mubDqd0QKgKpImpZolJGMJ7GSKeLi6j8WTM7hy5iRiobZScw4OsLvJgYLT0ydw/uSiUzmyQM+S2Qdbpj4s9+mY2gmEkc7k8Ytfvo3DfAbPvfQ8cpU8JojlkT9KgFvq+RVk9g7QyBfw6qWLeO7cBWMf8HWJb8l1wDikMtgjBcXpu3KdenyS9BDx9DosR+hM2sKNm/fx/i8/QaBWwUsvXUIkGcXE8ChWPrmLJOXIg0HEqV7W7uBgZw293DqJOO49W9Uh8+rzF7C3f4CPHj/Gd7/zOpLNEAjjHJRyKIc7mLt0EiNjQ4gQTuHD1sTRMQUvTlc5rQPLAu2Z+iDpGydqaDk6kKEiLuN0/E2vw+CzTx+cj7Md/LQZF7NR4ezLB1z99zG80Adgla0u8/ImlIJvnKQjyzUxIQjh8OLcPL+yb4k9Gx7MsvP23Yf46O59nHyRsp9RdKg3wOxwcEjaoZ9fuyOdWzayXnzxCj76+Doe7W3j/NUXVNoHWk05BrD9VjnMYiefRTI1qM339PFTtBtNYbZs0HE0eGNjU5Na7JbTvJOflTYxTbo5MGtpt/D116/i2197Q7P+pIKRD37j1m1cv34L27uHGhE/sTiHS1cuINprnmvkozOIcyKNgZefJZvJ4vGDJYxOjCM5Miin5vpBFpXdA8wsLuBb3/ymPWut6RIidIAOhURV45w/s0E9e8dG4bV6vm23WUnYQYpUbBZF9b7supOZ8OHHH+Lzmzdw9uxp9EVMl8D83gaRSPSrMUaK1tjIGFIDA05juYkPPvpQ8OH9R0vipy7Oz6NZq6K/NyGvPs9U4e9ycIJYra+SSIVj0LPqh6aMMafXy8AbkfjQZ59/jtHhESzMzXGFoNlqY2trD4VCDQsnzjnjUdP/4Pri/fFNdopDkbbVEwug3qmLz2sOKg1dB+ETqqrFor3SRh5IDZo6W5D4b0OjvQfZfWXFfP1wTwTVcsPEyFt04Y6q0iGctZ/bUYMsQAEaav1yK4aTnGHFv/uvXxBs777/bscYCMTNmi7YsgShkVoNb733Hp6sryOUSOC5K88jQUsOqpGnKCASMJuKWlXuojRJZAbQ225gdGAQ2XIT1x+sYmFxWqITM5PDaDer6A9FRKHaS2ekDfDqSy8puHCjKeQ7jqbPwkRF4veV3UFjlZ9ev45wIi6fKWaSjJz5YhEtZoKBIB4/eCyVpSsnF/H6yy/L84iBSw+HrAbrFDgL7yOdVk/7UhBTgGaQ51hjD/LZJt5/7wYe319Cs5jH1auX0BOFPuv2nRVEGozUYaTGh1AlHzi3j3i7V0Twpa0tFMsVfOnqC5o8e/vWLXzljSuYiCYQpRsogNXdPSTnRzF3YQYDyT5NXPGzUIZR2Sw1Z52RYjfo+fFYx0/mM1EAlWebNaVU+isTtakvn/16ela32eaaaj54++cgvPVYULfZczOtdISBLtuDpW6Xh+vhIGfFzcDa1WBggHWfSfit+6NMOEp7k6CGRt778DNslMqYPncG9UoREfo8VSsYHp1QlvjuL99FOVvClUuXdC1vvf0BemfHcP6lK8iX8hK64fALx0Uj9RY++vwGTl04j3BvDJtra1h7/FTkdjIRGJBYypLyxIyMmCmHFe7evYvCoU1NksI3NT6Ef/wPf4CTs3PyyeoEmpoUfLa6gWuf38ajxysoV6rqoJ+9dFL3g8GWimbErWm3JFZHvYZHd+6JGTE+NyWOe6TVRqRBm6AkXn/9dWWH3FsMsLxfzLbZLKMrLeUQ+SwMdrEGZff+ixJhiQP3FIVsCA9SFIrvy8Pmr3/8VwowlJEcHRrB1CR1IOJdDo6CTYSuvGGjbUl0pYFPPv1YEBcPmJmpacmYjg0Pg0mbZ8t4XuuvJTIahY6aQL8T0pEhZZ1Ze1Cc5K3dXdy4cwcn5xcwMT6mrhTXYb5QERYaDvWZU4Ocssta67w+/75MEGlvE6YVVa1g1uVyuaBIe0twgpwqevvRqDbQ10uDzl6tS8II1UYF+VJOWTFjQYTuD00gHDQHDSYIXLY8SA5yO8iX9xGsVZAgITYYRiAyhFY7jH/3X/74NzPb+x++22HZLNUpbiKudscz5U344ONPsLK5qZHbudMnVQ7Mzc5K+JoLM53LiOzPWe7DA4qC1zAai2FuckpCIL/6+Daeu3gWY8RN2xUMJRPolMpIROPIFYpIF4p445XXNL6p4QZiT5qUMgqSCk4PLSgLor5pUBYpS0+fIlsuITzYL5uPXUITfAChMNL7aRxs7uLKiRP4+pffkFU5P513F5CNtvPFssY+hTgIlts4JP+flHzUMeQYILC1kceNz5awtb6KRrmIqckhjI4nRZdJr+yjU6HvUS+GZ8elLtUoZTESHZIQy7P9QxkGvnrlsviNb1+/gSsXT2N+YAC94V41w9a29tAIt3HhjQvoGyX+1St5N0IaXR2CYzKKPrD6jNJnkUZTMwlG/h8/FxWyLJuw8uh48+Q4VvtFGa7/dx90fRZ9HM7QZJLjA/vmWBeScIFAQV7DEJbNemaEn1Kzk8BBKMLXW/jVux+ib2YOuXYT5XwWs4MpFDKHSA2O6N785K9+guH+JJ47/xxu3LyLpScruPi1lzF1akGddHbIqUeQIvUnm8fNO/fRjgQxPDku+cb7N25jf3cPo6M2qy+eN+fbe+PKivo5MFOvYuXRug4AHhiNahnf/eZX8Z2vflWTgbynZFbUGnUcpvO49/AxVlbWFBTOXTyj7I5rendnV0GXAe3kyZNyGmHZzVl9NnsCQWvo0DZ9fGQKZ8+eFZbIjc2AbPzXiMaXmaUyEBIGY5VCCCCRoGRjVQcyp83UKFXH3rI6VnH0HuP9Z9Pr3XfflWsuhaeo7sWKQs4gTojciI8cDotJXIdN8FyGOgW3kM4VtH9PUEint1fCQpr8otMDM2cXsv168r0DBlTSRD32z2vifeK+Y9B8sryM3YMDnFo4qbFnJhrMSisVWvQk5ZYg7RVRHkMatLIs3vjfaiIHO6i0OANAlkhYB5xYLIQYy1VVtf29KWHY0VAM8UhchxIhI+K1pTrxbAoTcdIsinikD5UiheLpT2Z28jxEDrLbKJb30UNzBI5i90QRioyh2e7Bv/2TP/rNYHvvw3c62hQKRfalzUjnzVoNn352HdsHBxidm0M7avSfuZlZVJstrNLeJACpa1FCMZ/NSt/g1MQkentCqLQC+Nl717F4ak4yd7nsnhoc2b0dBKo1YSkHuTy+9Prr6KXKurML4YIWpqeb5EpXiWEbLsu5Kv5foVzBw6ePkW/UMD41i2ypiO39HcNmm0E8ubeES9Pz+NabX8ZAijqg5MuyRKUtCTMBE+AW99PRkTwVRA9NkIYSYDm2Lj/axObqviafmIPnC/u4cGFeSvRby3tIBHsxnBzA4MwYcpUKmqUMZvonNX2zsnOAdLmIU/NziMd78atPruPCuRM4MzGORrEhOlK53kK2kMPg/AAuffVFLRTpk/JKHP/VPx9tJJfF+qDmswWd8jozeVBwM5regZTFOCXGIQY3iusnvfym8EG4G3Rd91vVhXyvrBHUlXV0jr2ehsZN1PUhc3ixx3Y9o0HVxTHBGx90/edR1i5NhgZ+/PNfYebiJdxefoJoALgwP4+11WUMD4+iB1H84ic/xbmFBYyPTOCza7fE+pi/eh7j8zOCA5qVqoJBbySCZ/ceSqVuh/qraElCcHdzB/du35OTCC3rKbGpib92S72JeCwiYaZaOYAH9x8gGmYZXsHk6BD+6T/6+5gcGlKVVK2VpKNAXQM2VKg1wPFxlvsMfAx4zOiYeTLwDg4OSpimo+ZvSx3tYiGHx8uPcVBIIxqI4dKli5ifnTdHYjeG7fFPJgoSpnGOuwxADMRsUivbC0W0xmUC6WADfp/BiV/Xrl2TrsSlS88JLvH3vstocBRIrpMojRRdBnq4t40nS0tYXl7F4qlTUjubmOCEKJXR6PEV0me0AQpbRb5E57XyQGBl52mFYka0aRHUq5N2Z3dHdDg2spjRU0OhWCgLrolGU+BwHqECq55CSCZTeg9i2qzc5FrRA+QrGTRQl3iRZbcBMQ50aAVCiEcT4DQZA21MwTaMcqWIQimPWruCXClj4789dN4eRS5dFNzEeCSVtUAH6ewu8rkdhFpVxAPM2tmkG5Vmw7/8T7//RcH2rY7oEsL1PP1JdwjVZgM3P7+pwBEbHsJeMYdZmrANDePJ2hoODg4kuMwSnSl9iZzCZB96aQ/O0qNvAG9/egexRAhfee0N6T3y4e3ubCCztYXR5CAO0lm88cYbKvdouayNKPM6aybYprSRT8IIknlzmCVvILOXZ+vriPan0JtK4f7SPeSKWfTGU3h47zHGov34/ne+htHhlCaVAgGWHJwiokqQfV5xhX1a5UTU7G6w9CbBLoBCuoK1J+tI7+7b6RgKYi+9gYWFCWQyhyhmW+ipBTGS6MfI/ASytP7Y28SpsQWJZy/v7KPQrCOV6FO29OmDx7h4bhHnZiawt54WkN+m3mmoB5uHm3jjO1/B9KlJbXpfYvugejwz7TauXCHP/80NJvUuZbDGwPCHKbNFy4CtMcis1/M3fYA9/reyVSdOI9zWuUB0f6bbUDWu5/HAqf8+itrdaTZ+v7upPZ/W4bx+ko3VFUdc//rnP8foqVN4vLmGyaFhDPclNRJO/dhyvoqDzW28/tLz2N85wP1HK9jPpnHi1ecRH0xidGhYojPsI5DeVTrMKGvkUcT7nSnmRQH75MPPEKwHEOmLyDqJ4+dUfKJqFP2zEn1xDI/O4NpHn2nMk+uPScXf+863cPXyc6I9NamZKmohx3C5znh/TSfBi5yoAdMwSEelb4DyJdZoFG7XgcSrP/zkI+zt7uPsmTN44cqL6orzvnDdkjlB8RgGcRloOjcNBnpCBAwofE7WeHI8UgWtsKbYiMkyuL/11lsYHR3D3MxUN8E6PkXom5VkjjCocTnxPYqZQ9y6cUMDTafOnMPM/KwgFyUDztPLVMps3Xq2hEaKXeA1nrsplsm+RoeCy9JbHelJaHy2h9VnQI1HbkNltaW6DszhoRHh62r+RaPK2n2jrdYoo9Qqq3nO11CwBV+XGgplBduBPgpDkYpKKlpUh0ReTst5FKqUSC1bpU91sMQQspkSkn19Un5TFlwt4fBwE7VyBqF2Q0pf4RCHWFLoCcXxoz/+gy8OtrYwvNeVZXoMePV2Czeu35Q3fLvXxEDOnjtLdhhu3Lsr4Ybx8XGxFnhixCIhNGp1DPf1YpCNst4+3FxakzUFA/TIUD8ohVSqFbD68AECJbp6RvGVr39N5GWWE2qMMdi6EU9Rndw5wGuSGR7pWpxTp+QbraErDTxd20S4P4FYfwTPnj1FsdTA9tYhAqU6/u733sTEKPl+tCkhp5TltImuMCixnHCi+K4hYVm+GlSdhma0nz3c0iBDq1rW0EcdLaxuPsbQiImNjI8tYOXeCpKBEObOLSJXKSN/uIP51KTkH5d30+jEwgLouRgzjQ7GBvpx6dQsttcO0KG4ciKBg2IB84sLSOf28I3f/gYCccIaNujhcSlPu+pWIV1BaMsiDEYwC2gueu+aq9voTP88CZ7f62Kz7nWON948K4E/Z/ih8aC7MIQbZxbMcSzYHg/Yx4OrBhycAaEqFVUW7lB1v6TPoIyvjV++9x4CqSTIfBxNJhFsAs82N9HTaaNabOJrr72G/OE2Ht59hHYgikfLTxGYGsTM4gl10aeGzNUjX6QgPLC/u4l+OnGkkljb2UK6Usa92w8xOzCJp5srwmXJtwoyq+2NKdhyraRGJlHKFrCxso4asb5EHHOTo/jdH/492RwxC5c8Ypjdb9vcUrZiaLauo+6ZmkONhihcRogJqsRnFUn7GbpK7G3v4mc/+wkWFxcVbAUVNHlINvVa/DnuG874M+DymcpOhnhsparMVv9dY7ZnzUoqkhGy0O9GI+p7qLPu7JN8UOTekiW3hUarcpn4uFK8XMjib/76L5HsH8DLr74qLYXjMBQHiPi6pUKhOzjEfyfUyOuxe1CWwwEDuapZDcGY3qzcRGT3xIGEKPLFnGCTQCCEaDSJWo1OC6yerEHIvcfPSyEqNcGbTeQreSDSQk/M9gFlETUdRmiPTiftAHojfUj1DYo3y4yVQbhaLSNbzKLaKhMY0oHbqgN9iUEE2iEM9A8I++Vap6tDOrONajGNaKeFaIgNvjhanT40WwH8wX/7k98Mtnc/+FVH2ZFX99c9dthmq4MHTx5jid5LkTCq7ab4iPlCVpM0o2OjyhBE2+FJFQhIQJw3IcYHFA4rwyOfbW9zEyOjA0rZ+cGfPXuG1dsPcPH0Gbz8xisiO7P2FXdU0n3m+eOFgI9DQD57UmDWidpBoVzH6ua2/Ozl69Rp4tnyCtpV4Iff/zsYHR40F1JH0OfvUM7RFpkNN9jntkzaaiCyF4LYXT1Aenlb1CrKtoUY8Ht6cO3GZ+AOPnfxPHK5MtafrCMWCOLCc2dljFnttDCUJx2tgfWDA/Qwq3DZOili3Dzn5heR29mXI0WIJdZhFqcvnUMg1sHc4hSmzswZCd3qre5kFjNeXqt19o8YCT574OYQN5DOotIM1jBsF5PzGbEfl7QFb5i5BeUjC3OfoRzPqD0G19VMcNvT48f+Z/1G9PxgiYR4URwPJxybfPKuEaxqyFH95N59pKlTHAmKv40mcO/hE5TzJbxx5YoO0c9ufIZYTwSjIxP42TvvIt3Twguvv47xsQnMDg+j06zL+I9W2pT3p3TjmVOnsLq6ik255+7h7NwCPv7kM+kbIxKUywgNRnm99JfqpQ7uQQaFdBHDLJspor+3g+9+5cuYnyBOZwM4dnCb04b9zXLa614wKNadLb1ln2qU1WwKygwfo9r49+/e0b8vLCwcKyLc/g0aJiu4xkBulOhE4pqh/L41nmwcne9B9oCGeRjcONRR53Uc2Sm5h66/xCZRtWuBmiaUXE9sLFMN7K/+/M+xePoUrrz4gprjngHB3zW9CMvA+fM6pMOED/ocpl8XjEAc1pS/jEFhVZv5hKnpR+ZjxAwMWJlVq6SHUSyKwjGkV3EE3PvlWVVA3LpYK1pzKwxZEll1xwOtpmtVJYAepOIDym4TsYQCMifHipW8/pBryyYbhcF58PRGBxBqcZgrLAyXB1munMPB3hoahV1xgSkuz8OPdl/1Vg/+8L/9ty/ObP0G9Q/Gg9vUitzc28XNBw8UNOvUi4xG5EE2NjaBSJQnMfl0ITVguE8HUxwgAILMGgMB7GazmBgdB9tTuWxGVAs2iKh5sHzrHl46fwEvv/YyWYOqpCwoWPnJDeeDbFccRuO8TrnL05AcbsiR3YN0Rtqb+4eHuvmRYBTfefPrSPaZ2RwDLju5XHR+ikj0Lz5s71TgaP+8W6VcCY9uPAIqLdHWmO3w70a7jfc+eh+9yRguXLyI1bUtHO4dSrbv3NnTSOfSCERCCK/nUGsDq5TqS/WjFYSoNYfpDCr1GmZGxtFTqYtms8eJpWYbJ88sYuHULCqo4sLLl0DFeTIpungRuco0seN9dqOXPuAqALuqwJeZdEo2NoM3lrTSVoePU/0/mp/vFv5HneVjeDGfj2lL2Ljz34Yx/L8fvx7/PZ9xdRtjXeqOw3A9hU3mk/R9auPa/UfYr1XEreyhg2m1iWuf30GrWsE/+53fwe72Op6tPcPC3AlMT83iv//ZX2A1n8ZzV69ianoGkwMDiJL/2GrIA4sjpJ988jHOnzuLfC4vOGxjbROXTp7F6to6nm1tiuTfP5DC8PAg+voTKhkn5+ZQy5Vx+8YdBCIxTExOYpx4ZSqJly+dV2BiqS7eskwErVpU0egEjVhl+HKaAEI0TCtxCwS8JyLmU1+2VkMhn1U1463Lj7B0DhORwkXxbD9y3hE+TFlRT7vzk5IaMqdWbzxuzdJG3abRvCqb47H/ek+AUJQZLPLz8MBhtcOMvF6p4qc//hu89sbroqzxMGd5zs/F58tgawdIVVk29xyzeF4Pv0durLJQGP2Nv29qZd6aifeD2r1sObU1FESUpVZrSLqx0SQjo0+DCMTFmZUy889mMlIh5ORXMBJATzSIaDwiCIzPgdfHz64kohPE6MCYBlyoiSAWVLuJ/fQecsWMBIT4fMjvJaU1EUkhGuxHPMppNDsgKLiTPlhHp3KIqFfBU/SKIhhO4N//ly8Y8+qvUAAAIABJREFUarj34Vsd3kgZCDpMRZNWnOoJhKTsdevBQzzdWFcD6jCXxeT0JKZnZnSRkosT36+txcLpED5ICmvw54u1uoYKJgdTqJYJjFPEpoVnmxvYeMiR1gF8+zvfQpSnglODUajtmiFaBOZ7WYPGJmP4kFRWs3uqbNScRTltxkB47cZNbO/sYn52TpY2UXYlnaMtDwZ+QtK6DGh3mYc7ixTsST2il9K9J6gcluTcyRFGYsaDw0NSOLr/6CHmT84Lay4UOe5HhkYGqf4+YXP9Q4PorBzILeDZ9hYSQ4NSwSc/maIkB5ksRvpS6EcPMoU8MsSMCiVMz0zg6pWLqMXbGJgawtTctARNLF6aQovBLcYq8LCBsnzvJ8YhDqcUxiBgmarTffDjsMzGNIpsAyQeEzY6lw0deAjgePD0gdlLQHYhBWeTw1LueLbNn2f2onI2Fuv+G1/bB26fTSuzcvqrRJo/vX0H+Tb1UQc0ZUVJxidP13Bichxf+9JreProgdgi58+dQyo1hF+9+x4+f7qCxUvPITU4iKmhQaRiEVoCCqoiTH/9xudIJkwO8da9u3j6ZBlXL1zG+OQE/t+//Cs0mQn292F4bAgDg/2oNSpYOHkGfdEYbt24g43tfTUeR1JJsUueW5hVRibBHWGczj/O7yeXLXLD+wyfzRwGDSYoDFb8Xd4brlEeklU6j/jM0z0P3hsdWA43tHtshyYFnni/fDDXaC5lBB2XXIR/DWfUDR8+9uWflfm4GYRnAjhGE5TTsRpebclFvvvOO/jGm2+a666zb2IQZUOXwww6XNsGbXDtGTeV2bfpTZPRxEOeB4AxWKhMRiZGTNfIP+xrcF/l8wVlvOTOl0r0rgsglaRKWxTlUqWLF/PAyhVyaLRrgmcivREddLyX/JIetEQOuIcCmByZRqQnLt1pwaDNGnYPttEKUMyGjChybptidyQiA/JCi4SCymzrNLwtsE+zg2A9J36tKRbyxSMIxwbw+3/yBcGWMIIFWWYpZrEhqhHPnk4AtWYDj548wb2lx9hOH+Awn5VX0Pz8nG7gyDAtdAxrkWwarSeqFexubCEvSTliWzOYHRlGKNhGMV9BhqyBzCG2Hy8jVG3gt3/4A6TYjVQm2+mS37W4/IN22J7H93jj+G98qCQ9c9yLUx18uOzUrm/t4MHDRzh1ahEToyPaDBy3pQVN0HkU+RzOabooe/SlNB/+9to2Mivb6CfwLXubupouFNG48+AeSvUqTp45haWlx+oMk5Xx5MljYUqkyswunkT5wToO8zms7W5jeHwMPdEI4pzQQRBrW9sa/qBCWb5cUGbNzmu7UcHX33gNoZEYOr09mD+9gJ6oEwCntoDtgm4D0d8Tv8n1vx2NyePxCrSWYmmBMyDyoOLG6tY7xzagoBz3Ol37cldJeHbB385qj4+HehjBH44+2PpZfx/YfbD1I8RW2bjqpt3BzQf3USTuHIrg8CCN7GEOmVwBLz53DtFwEMXcISbGRnH6zGk921u37+AXn32Ok89flora7Nioegj98RhS8T4UqjW89/4HIsyzv7C8tirLlTdf+RJef+MV/Omf/QXuPFhCtC8hm/SJqVEi3xKrnxqbwLOVVdy68wDlSk2NscvnzuJrL1/BQGqg66zBvcPM0O8nfibZMrmNT6yaDSLSsESkdxCCdz+2zjpbZwbn+HujA5MNUHFfyUU2d2QGQWoRkGJmzSUo6eF61uRTjzWPPIwgTTvn6+cpAzw4bYrP7NlpU2TZj72nTQQGsLa8gsePH+KVV18T1OczWmbhVNvyWiZ+jRGj98pl/Jz5Qg518mwJDakCs4EDxhJZjTtxGAu2ZlVE7YlioWT3nGpkFLqJcjKN/Y+6pr8YWDlsReoWRctjCQ4qMOjbZKoPumy6kqI1OjSBeCSh6oJZbZYeiYU0AmEjfPIZMK5UyiUM9U8gER1EoEP934QkH9OZXZQLuwg1S4i4CoZjwoEgJwgH8ft/8gUwgmG2Fmi1QdQOMKzGyr8Onq2tStx3bXsb5VYDEzNTEn1gc4x/CCMQxCYO2ZdI4DBzgPTeAZrEXEMhzE9O4/TMNILUiGwAG/u72DrcxwEFPzJ5/N7v/q50RdkAU7bjjAh5PRK15gSMiPkuwLgOJlchSyQ1spjp6hQn6E4p2yay+ZzGMDntoQyQIhKhiDUFCHSL6C9SrYUZ11jiKVUplLF8/yn62hHxaCvNuhp401MzwmNX1lbQNzig8eWbt2+hvy+B0eEhPH7wSKPLidQATl+8iIPrj/R597JpzMzNIRgJSaKNlJ/l9Q20ay0MxuIC3LmAesMxbO9s4vL5M1h8bgEF1DAyPY7UyIDur2kKBMSz5PUbHe7IM8xntuIUq8vntionBN3Ir7IJCm67MlQZjXsNHwR9OeqDpc9mlXkeM4H068RDBT5zOx5sfcBgl9xrOPhs6rj+Qve9RTuyP9t7e9jNUKOghnqVzYke2e185dWr2D/YRadVwysvvqByn9UIbWj+7N33MDgzjUAoiDNzs5gcGVIm2xfrxdLTZ7j2+XUpeFG5ilS7h3cf4He//wOcPL2AtbUN/OWPf4JMqYRmoI25+RnBL9MnZjE5MalJrrv3HuHZyppGP9kc+5/+4Q8xPTUt6pPHIHlPSZ/0zBlWOrxvlglaZsn/bc4WZtrYFVx3nKm/DcV0n4HYBeZ0YJOAVqEwU5QxI6sSp6vBoC1dW5br5JLr/VwmdkyqUyOv3BvMznWNxtM2+MnWGa9x5ckT5HM5LHDqk6PD1IDtQIkW4QL/DPk+CuDiIVsPhANQMlR0B72mvhzO3N2DLnsnPZKypKVSRZ+JTUnuPwZbDiVwpJj4eF2WNAZtVetV7SO6LcR6Y+Iu8z4xfHJkWqLf1YZ4sxOjk3JHiUViymKJweZLGXR6Wko2eTAwmFfLZQwlJ5CMDauvxEOnXM4jk9lBtbiPKGqIcBqVrhAdMixiCMeG8G/+83/9Tcz2zge/6hiEcJTfkNZkZafNX+/t7+HG7dv4/O4dNHqCGJuaRCTag4mJKSwuLOhn9/cPVVbwa2d3G4PJARwWS2oOzU1O4tTkJPriES2+pZUVbOztoJEtori7j3/8T/6xzbq7xpyNdRq0wQfCwMATSYMOTmDcn4Ci0LipKk3BSXzcT1xBC41ZHYMqA1A4zBlx+lWRC2jlMv9NWCezEUoaNltYW1pGI1NFfziBWCyCp08fY3aOAsgJrKyvIpKIYGx6Qm6xdM8dHKDQSAjra5tYX9tC/8AQFk6fRfrGEh6vrgDRHpw+e0bNFl77IOlz6xtYfbqqZiIzIaqkzY1O4sHTh2omfu3Lr6DYqSMy2I+J2UlZrdCWh1Q0igBZ8+mIRqVN5kXElZU6GUZnj877Q5K4siyn5cmDkl92Hwzz41eXguWy3ePB1gdW3yQTjOGEUHyw9VNpXYiBXlkULnJlpw82klMkjOE0WHUtPqNutdTUuPdwCelMDoPDY1hefib4Z2ZyHI1AExPDQ3JA1kHUE0B27wD/989/jhgNCEM9OH/iBGYmxsTHjPZEhMneunMHs1PTGpfl6+9tb+MffOd7mJwYkfze8uo6Pr5+HUvPVnD2/DnZw8xdWMTk5KTwxc3NHeySN31wKH+uf/CdN3Hm9Gm5L1DUnEFBSQADh7uvvglEnNIzX0hHE1ZKSp2fqHP3uwvpuMDrmSg++LEK8jkCUyQGenqBaTpL2XDHdf8hqhRfj2U9g6NJPR19+WYo9ztZDmpiUoPP+aDx2fuptYOdbVOBoxwoOdiuyazhi2hE60e9kkjEUa4sgaIcK39PKl3Ksg0P5r62KTijdxrhskdNdjYdK5WacFsZL7qRY1650biqgg1ZITDbZ/bK7JaQAPWCqfdC+I+JIW1zKOjfrDUxNjyGMKfReqISIuIwyWF2H3vZXTabBCMQgqOaWK1awezkaRkfaCgzQN/CfRwebqBTLyAGyiraYUZXwzA5u/FB/Js//i//f2wEo1OZej/pKhZ8+EHI8WMqz2zi7Y8/RLHRwMjkBPr641IlOjFvwTZfKCISj2NlZRmJ3jiGB4eQKVewly+I63hmelpEcC4KChHfW3qEULWJejaP3/rBb4l/KuUtlljCPgyLNMqTLUZpoWryy/An3y3V1JcLLt45gEFFnXIFHH0itOmcEI0psxVYruk0w7z4fhJzofjJ6hr2V2jvk0QQYWzvb2Ggr08BslxvKLMdmRxGPNmHpyurCuaLi7RhLmF3/xBLD59iaHgMycERdFb28GxzXVSixTMn0RMOy0p5YGQI12/fwcF+BuGeEGanJtGuNqUV8WB5CaVaHt/60mtITo0g26hg7swC+lJ9YjC06i0dDD4r91mgH1tUsHIC6EabM2aFNqpKWNtsPsv0285nmZbkWwD1gfg4fmhB3saAdUi5jJUbjVlI93e8MLurUI5vcF9uMtja4KBh8e6Xncuv+dFdv3lTIuypgRF88OFH0jtlA2U/eyDZw0FagdPMD23UimX82VtvYa+QE1H+7OwcpibGMTo+LldW6tm+/f57CowsZze3t9GsVvF7f/eHGBk2kW8S6LcODvDzt99RJUTmw9jZWWlWMDsn9Le6sq6saHN9Ay+cOoFXX3lFfmnWKLYKjBFEzrSqBIz5IjNV57XH0VKuQ0ICXMsMKL9xz10a5KsJDxXJLcJNM7Ha4e8R85QUp1xIWqb3wdH6RELvQRiDYjHkWvvnydezQ5OaxRbkuO8l2tKBIC+DnywY0oyTCU+zwxK+ps/HfcN+Db8YVH0G73FivhfhIyYtdDXguvENPv48P7utT2MViJUQiSirpc0Vm2P8fJqEVHObmWcT61ubgks4/Scbeo4hc18znAXaGBqifkYQ4Sj1GariILcabQynxsSx5egus2PyhwvlLDLFQ6l96fkwU67WFMCnRuYRC5HSZnbx1VoR6fQWgp0Sou0GwjA4sx1oIxwl5XUIP/qP//kL2Ajvv93RAuJp6BtEwjSNAsZAx+4hs4F3P/gQzWAAw+MTEro+MTkpTiitSUjPKBRLWN/dwNTYOAYTSYRjMRyWS8gWCxjt7cPC6KRtihrN3B6iVqyoY/ntb39H/MLu2KZvzmjRHEn2aaCBi8IFGk2auZFeBeQuvckU1j3e6/5Bf/HniDGb2I2Vge1Oy9mJhyRgs3L3EcJ1e6A8uQslSvCdAJWTDnMZZZhjExOoNqqyP+dbc+SRww0cyXyysoWBkUlEWiEUN7fRqJQQjkcwNTstzdPd3R2cO38GDx6v4O7Dp2jUWzizMK+stS8WByptPFh5jDMn53D2/GlkUcPCc6fRP5REhxk574kbJjBrRgtWbFB4/qwffdah6cpNNcKUPdhPMWCzDOUmJLfRjwRzA3JDGBn8N798Y8tntoa92VioF6/x18S/rXFkEAL/XaWty3B9c04Vhe+Qd5dpUBQimiouLJ7EwUEa9MXjXHs0Rg+wEVy6eAHRsGlB8P35ed7//FM8ePIElVoTi/OzOHNyAeMTk+hLDYmB8umn15HPZ5FIRPDg9kPEgxH8zm9/HyPDI3JfZWbK27G+voFbN+8hmyuhMRDHzMI0BpMJxEJhbGzvaly1P9aLSKOGN15+BTE2ljwjgcMKTVOkUtnumo1WvbHS4gBPUz8jaUA2PelT5rnOvHFOoMcfRMLRpXthz02aBRFTpGKmp38LGceWa5e9E01nsXEd4URZS5+NnHh/YNrbmK4wA7JGg51Tr56ZqzKODkcT1RZF000BchhHz1MW9JbJ+sk2Xqt/Xd5bDg4w8JLRw7hC7zBPLRR05SocrlI+e2a1shKnYI0UzdxIdbuN3f09QQqcxhMvW8LzDeoFaY1zCk39k1jcMFgOU9TbGBueoYYRQmE2vCKqbnLFNPLlrDJbvg4PR0oyhgIRzI+flDYCk6pSrYiDgz0US1n0NPOId8i4II/XEpoIs+zYIH70H/+3Lwq2b2lc1/NMfaYnHZZj5fna+gY++OQT5MtlxPv7UayVsTg7i5NnT6PEhdMCNjc3NZdMAeJUkr5fQam886ZyhnxuYlLyZJFQB/ub6yjnCqgUqvjq174mu2jjX7osU9mZBVs1FjQ2a9muncb8hjcetCBq6/TXsy7DC498xliicOF4RkOIaa7YD5xIKuPOtRto5ssINk2FiIt1YHAIKanNV6Qalhjo1+z8YeZQCz4c6UEy1Y/DgwMpoN17sIxEcgQ9daC0uYOB/j6EYj0YnRzFyOgo1tZXJVKy/GwD127e0/jhqflZDA+lsPr0GWbHZ3Hn0QMM9Mdx9aXLqEY6GJ6fxNjcpChM0hXwz+yYfq3PbLWBHH1OYt0wHdnu5J2Ln3KBcMwOciK5sXy2yw3MTfFrm9JNBPlg63Fdz4Zg1uShDDsErQus13QQB5+voR9HpazWHL/ljTi7lkRBbc5bt27i7NnzePjoMfb20yhX6pieHsUrL7+o2X5OMHKziTtKDdzMPv7qJz/FYS6P+flZnDt7BmPj5hpLd92nT1awvPwYI8ODWFvZwEC8D3/nG19Wl1v9gZZlUixB7z9YEj578+lTXHzlMkbHh4XhZ3MFuULQ2XcgHsHi7LwGd2zww8bAbXrMdJONpWANG95bfd8damKVqOiwDFUtGlGULLgex815r0MROsvalJqCITVzCwVbi1K54sFnPmvKIiNRo36RW+4CqX+utj/seZjppzFHDHO3aUTfBOO1mPazCZjbpzMFPWKshBF1aFBjhGwG0c4cD5x9lFpFgjpkMHn3iVwuozXoOcdWObSN4VMoiGfLsX7ePDOvdJVCp40crXCaLSRTAwb/8bra5q/HyoLwibAcQijVqu5BD8LojfL7JkLFg6lSq4hdwKmxZsfoYbwPzGw5+DA2MAU0qYfAlyPzKI9CMYNmaR+het6uzd2PeGIAPfEUfvSH/+sXYLbv/qpjm8FOA/vbwwjWheQDpa3Fvfv3cfPuPZ1g2VwOV65cxtTiHAot6lXWsbO1jf6BfoyPjMpmmqfl2uoqeuMxfTCWdaneFGKhAEqZfext7qgj+OJLLymzlBqBy8S6J7xXhHLX4beofs7btUhv1nVOXQllH94NKLiPbaI2BM0JaBNvakjTlv9NwbN71+9g9cETDPT264TnfRkbHcPI2BhyxYJIzvG+XjEDePqTlcDTkZlDtVbB3t6OyNfXrt1HoxlEqA6kEMDIYAqtYBtj02MSqF5bW8cCp8SyBXz46Q3haLMTYzh5agG3rt/CaHIUu9kMOo0Krlw8h9TUMErBJs68eFFODhy7tBFQw+085uazR3/kCAMzYNqGP7xtjcNIZSsiDzATfdGItGuM+lLQB0GPxfr38mWtz3hsvx7Zr/v/7YO8vyYPGXQxyWPdgu5ruwaZx5GfPH2KkeEx3LlzH48fL2utfPObX8I8zQZdFsWAy662KqFOCz/++c/x4MlTjE2O49SpUxgdHRV9jE20zOEhHj58ICHozEEWp+ZO4EuvvCjBFfFJOy7YgMG+iMdPlvGnf/FTzF0+hemFGYnbUPz68dISBpP9GErEMTU6jpMnFqSTwMDKjMt0eT2tzsZ3DXoxgX5udKNqHVkcOSKQoDw+D0JkvA9+FFVwQS+5pdRuNVoT7wEzW5byDLbawe2OJrWYLXONRGNkMDAjbitjO96M83uN2ajRw+x1NaXmArdUxnigKUN0AxHOKopJCZkI1juxRiwzJbIJtCZYTTrmQjFPeCdhrhGtFjKZtJYn39uL4BM6yuVzgi+peU2eOCEEmjQad8uqg7KabS3Ee4m7mlwnIQFivRJy703I/oZwDRubid4+CdD0BKLi2rKBphHkUkGOunRpCPRYhBFLpN7C8MAY+mM2QcaqnJrWhTyvK412+RCdWka/o4OA3OH+YQSjSfyrP/yPXxxs+UCVCSnbYM1jJSUzS2UqrpRgSv/uBx/g2bNVFEoFfP9730UgGcN+hcpFZdFP+lN9GE4NSK2IvkvLT56ocTQ2MSZ2QCqeQm84iECjJvHkMyfPYuHkSWGuwlYVXM35Vaerw22VJbhyTMeCY0/wmo1N4TmhVqZ2M1rdOn+IsGFmUzsagSV+qVwVqBfr+OCn76Ceq2AolVJJTmbF9OyMxm2bnbZZAFXKiCfiWkij46PI5dIYGh5CoZBDOpNGvdbCu29fw+FBAQPRXjy/MC+vq0aghdHJYSSSSbkQcxKPVJYPP7kh7HBksF8+WIf7GRxspUFEuVLM4fyJOSxeOIX17B4ufekqYv2cBCJf0MjahnMb1ulxVl+W+e8d/9syWcNJVer5/MSNdfK+mX2JydbpIHI82eO4qg+MPoDzgfnAYG07K08Nj7ODUJ5Tx7jAHjfUZnfau/5xqbkkgaAelZNsbnzyyWe4c/s+nn/hBXzjG68jxoaMoySRXSIREjJUAKxsbOD9Tz8Rx3lyZhqTUxMYHhxANG4KdXQUqZQqCAVCePHyZXnkMaDwcKBjB1+Ea4XXzibNW+98glvrS5g9s4Bkok+Nr6dLSxhNpRBCE1OjE7jy3CXDPnt476zp7IOtD7LW0GQWScFUw3bljOKMLkWDUv+AeK/BLRKTobGjmAU9NmTAplXVhiF8oqFGmNMd5veJUTJPlrMDveBc89Rj7R4K8MGWwZRBTQ1LQEHR/rcNXIg/79gMnl3Bsp+BlkJKHp7iM2HZLpEnh19bIG9IrIrvRycXwnjZXEbXZZRA28fk4qbTaakK8t7HY7wOjiXbwcK4REikWC5rXdFqSI1xNn/bze40Xz/1UshqoEtDqYrB1DD6etmHselKSstWqmWxp8q1kpkJOHIA12qz0cbkyAyCHTajGWg5FNSUYFC1nEOgUUCjeqgAzASIPxNLjgPhOP71H/2nL2iQvfeWQnl3wTuWo1nGWFYkBoCCcQCPHi/hww8/wuHhAX7w2z9Alk6yhRyKpYpKqP5UUm6i40MjCHYCWFp6pL12YmFOJUgpV0SrUkGKNJx7D3D1xZclSE4nTAUNl4X5KlNOBU48mwtGwtJOp/WorLFAI/yRdsbHyjEbZ7SsS8GIR4B7TaNrWNDiqO2jzx8g3AoiwlOxL44TJ04o2y5WyxgaGcHewb64m4m+hNSO+Lq05ejrp7RdGXmWPYcFfPDODezvZcUtvkqYpZBHvdPEyMSoTPLoUnr2zFnkCiV88unnKrtiIeDEyRNI9Q/hg3c+QiAWRSGbxuLEOOYX51ALdTB5dhETC9MqRdW9lQWNU5R3QfE4FYvXRzaGD7aec2gTOwEJ8Bwv532g5aY2gv2RsIzPdkys2aiBPhPyGJ2HIDyEwQPN1hDPBm+lzgHo4+XlUcbts1//t3nx2WFPB4EPP/oEG+sbePPNb+LsOVKP+PksUDEb8voRFsSB9c0N/Or9D6R5fGJxXnoGs3OLCKKBTz/8GPu7GTz33AVcOHMGkR6qaJFOx6ymps/mcWVWQweHefzsw3dQD3UQjVHdKYKdrU3MjYyiUSuiLxrHKy9e1f1mVcRZfg/J6YBzlRafG9ewHQwBVUXWhbcvf1Cy0vCZK4Mrq59uY4nZN4Ogw039ocjgSKcI7jNmc2TceCoaX9tXPr5aOQ4l8FoZ8EyO0YK41kCQ8ExDQYsBj9ch3QXnrsDXpLwp+e38nj/Ey5WSAjOzY5bv0pNmAlGiqIxZ1vPfi8W8Xo8jwRaHILguk06LKsZAyWBro/m2j5n1E+8u0wGjQ/3jqHPCtaqGiRsbZ8yIzc69hXq1gYkRau8mJWkpYSu2VDttZLKHqNYrMkJgpSrXhnZb8ovJ+CA6bVO54yRntZJDLn2IUj6NCGoIdOjC0aYoA9MXRBhsQ73413/4h1+Q2b7zS8NsnayiG1NymI0Xp/Eat5AHF6006Dbw5je/ju1CBvuVEhotU88aHR/DSCqFqaExia7cf/JItJyTJ+ZlBseMeI/82kINWysbuPrSS7jy0mW0gm66w+F1JkjhMiHiPg6Xs43reZjmtKAmu2MqsMzwUzT2uWwRe8K4BhuOWZczr6Vi+ydvfYT8Th71Sl1eTGdPLYouwtJhamYKO+kD8Y1PnzkjFSh6SmWyGUQ5bICWQHNO0RweFHHnxjJymTJmh1N4/qQ7ZOo1Zfe9ySTWNjbw/JXLyGRyuHHrjrLsRqWIxTOLmJmexy/+5i20wz1oNSoYiSck8Rcd7EfPYC+ef+1l4eJ8T/6ez1L8xukenO4AtbFNy5C8qAw3J7u9viEhjMqJjx+neHnRGH7P31MfgNQZdpmS19H17008WfCB07bQA/B8TWXlVqodL1+7QcbBETrk2XARhxoKsj/76c8wODSk6aXBoaQyIAV4Ymb1hjjIOmzo9kAhpVoDt+7ex70nj5EaTGJomLq3V9BuVfHRe+9jbXUHb775Jk6fWRT/OxikbQsPJ9PLsEu2a+Aa2ckc4Ob9e9jN5aVzUchk8NzcPLa216Ra9+pLV815NWR9AfYn1EySTKUpXak6cLrRcgxwurOiJjp9BQYuTpix4uGdkuC300/wLhaG+pmYvMeANTofjYtxwPuh4FA1o0h/v7sH4t8K1Px3D2vw2fpBFl4L7wczWz4jUcucaSczbr4nm2BcAyz7aeXOqpAYKcW4GST7+/uNg+vuA0t/3lt+JsJvbJYRlzVIioyWshQFidcTN2fQZID2VQ/vIzm4xHWZ5fK6mSCosUnKaNiqgTBFgRhHWjyUI0j1jSDSE9PEYamcVxZcrhZlEcQmGQ9bHmw6rFttJGJJ9Pcy2BISoeZKEYeHWxKxR72MCGmZEerKENKpIch+VL8F23/1B//hi2EE/yH8+KeNdbopE5eZ2OInz7ONv/npT7G8uobnr1xCrl7CeiaDRicoy/D5kycwlOjDSG9KeNH1e3dRqJdxdmERo4k+SZhtr24hs5XG1som5mZn8A9/77cRIrWvZdoFvvHiO5sSJ6FYjARzbNBCQcHhQT5QKPP1Qi8cGe1msK5Bxk0YtBHbI8PFAAAgAElEQVRDcWuJsvDnWx0s3V7Cz//8Z1iYP4nh4SGEjSyGk6cWkSvlsbO/i5n5E2JN0OBRykXNuriFZBEIry1XsbG6j4f3N1DMV/Hc4gxOTYyomcHR5bHxMYTjcaxtrOPUyUV9jsfLKyKaH+7t4NILl6WmRF+tZ1vrEr0eCEdEYekbSqHQqeMr3/8m2qKnuEzI6UQYXeUITvBNDy5Ek+UzXJ6BkPQkBcJjpHbLko9837qZkASl6c1kwdUaJ0d//O/5Ro4Wqh9ddHCCKiMXTFSBiJJkvQCfiXPjMbNScOX25rN0jSa+5tLDJbz//vt46epLuPLCFYTIamma7CYngBQA5GTdQaPdAb1LNZsb6MHSs2dYWnmC3kQYV668jnajgA/f+wD7uzl881vfxMLivDD7RsPsno7jynxGaqiysUR8r1rF/ZVVPN2h4lMJg8EIemI8LKv4yutfwtjoqHmr0XFB46yWaRqH2Q4DflbCCAy2FpQtOyeWKvlFsUpsAMFj4vwdP7lnGbMfYWfwNsYJs0iqe3HEVMwSTWfVfi0D/qJga6wSazCbN5itBT4HrhPCK5yQ5Jc0eV3Tk8+LLrd8d8+IsHFs6HAmtskgyMSEI/0GR5l8Ij8PM2bSwWjB4yEqHkq8ZkJtykBbhFy4Lozzr7y2zWDblFg7D1YGVq5PZtbi+hN+CrBH1C9OOicFe+P9GB2YVJbLCbBWuyZ9kUKZHnN1lCo2bjw4MORkMHsw0DeISKhXa5eTaQeZHRTz++g0qwq0sSBxdSZ0YcUAqn5FUxP0bMCP/sO//81ge/s9U/06ws8sle8uelfeaAM4DiHVkv76J7/A+OQwEKN5YxHFRhCLZ05IoCPV14vh3hRQbeGjOzeQrZXEd+RILgPw+vIK9tf3sL+ZRl+iD//8X/wTDA7xIdkJaZiRYwm496fKjyn922dQJuSEWOQT5nBenmp8KMcbOr5E4++yrCCgT2I8NxKHVVs9bWkb/F//558i0glhZGQQvbEw5uZmtRh4+g2NDqnx0ZfsNy4f5afQIx/6druCw8MdtClY/mgLTx5voVVp4qXzpzE3PohmvYZaq4HxmSkEQhE8fvIEC/MntPG2dszNdGNrAy9efh6pgQQK5Rp+9fZH8qSaGh5EfyKJseERrOX28MYPv4V4nOrzAWlAyC6ImSs1bN0B5J8lPzcXIhe2f54GAdjG8pmlL0cNN7S59m4mJNk7C4CSRnSHYTe4OhaByblbMBfjwD9B3wfwHXY3usr3FPvBrT1tFKfI5oO5PhzFU2pNXL9+Azs723j1tVdl/Mi2AnF0vqdh0EcDHMr0nJYvM3hufMJf3MBnzl1EbzSAzz/7ROXhl7/ypqRC26ijWmFwM/Ejf29EL3SKVOIJdJgVVfBsbRMbW3u4eecurl49h72dXbx69RUsnjhhPFQFMPJUE2qeHOlU2Ni3dd9ZmRHfPXLU6Hb6nfYHf46fR0wLN1VnAviGjBuXXDdeGR7dDXi4eiUu/r6N0JvgtibbZI3O0VdjQHA9kE3A1xNX1UEW3pmDXFTP9uBa47NX6c+sXIwIxwTSQJFl0cSLCQdo4CJq/HWuQ88m8tdDZoJ4xg4qJF2Nf5jZksUkc8UeswASDtxpoURFMUfz4oHFta/rblN60YIt34cBXt5rwRiGUmPav3yfUrmga0pnDtBoVgVHVMV3DsvbrkP2WIAuEElEQ73iWVdaWWykN6Ug11MrI9JuIqrkTdEItWYL4VgSieQYmp0Q/pcvCrZ33n9LbATfCLFNdpTZdss9Z5VjoH8H77/3IXb2txDpD2FtL4tstYVLL11Cb18Cqb4EJlOjQK2FD299jhxJ+ePj6I/HpUxEwedapoztNZbeFfyP//P/gPmFcVFI1CDrOrMeaexa08ACropochh948W8x/WQibuoLHa4rd80vsxmhhwJk/xtpG+WGRQZbrWCeOevP8CzJ2sYHOzHzOSE4ATalPC0j8TDytzJyuCD5Xon5kYoIRhsIJ/LoFUL4vG9DWQOi+Cs3AvPnUEyHsbW1qaaa9Pzs7xAPHq0pEDOTZQXj7COtY01XDx3HqNjg+iJxvFnf/5TNRZnRkdELO+P92GnlMaL3/0yhkYohB5EvdXQPfCcWFM1M5aFr0x8A+t4APbZpP8Zr1/rf+b4ZJiyLC944tT7PT1PQUnBzmhlwsSPCUJbpu3YEN45wk286XA8dpDzEPAb+Tj2yx8p5Et4/933hZW/9vprUl6z5+fEiNwYLEu/47AKr6c7ttpuY29vD4eZAoYHevHw/l309aXw4ouvqoNP3WJmWhJVdw0Dy9Kts8+PwUyV2aYGBvTsC/j402totIvCfC+cP4+Ti4tdVTpKCDIY+IatghKzzVpdmCWvj9drjU3L8hn8iqWimni8Dx4X9zCLVSMGj/kM3D9HyhgycPPw9j8v7Jn0LTk4WHmt0VbnA8afk7RjxBS4DO6wBjPXJQMx8VqeDP51pQRG/QT2T8iY4JSm1l4TxXxB94qBktg1S3O+R4GKXBQvj8cty3fMFWKr1gS3pjzVyzg4kMnQKcFExTWazCqn1ZKYDXsn/H3CE2qshayxp4a+tF1cUkW3imYbffGUslQOR9SbNY1fk8LFoMssukR8udlQVTA0OIp2o4NoKIpYNI5Oi/KOFezlNpGv5WQ2GqyWEUVDlScnBlvtBkizDcdSiPeNotkO4kd/+AUwwt0P3jY9W4ctuWNSp65/YMomPa9TeKfRZ67fuIZyq4zlrQOkKw2cf/6cBhmY2S5OzKGn0cHHd24i36pJ+4AUsFArgFo2h5H4AFYerWF55Rn+0e/+ABcuLuoUlMOAy4Z8l9WXMzoUeKP8NJnfrlYzuwPeTZ45p1afpRhOxn/jSKt12hlEheUSoQiEce+TJWytbaM/2YvhVFK+9Cwx+Lek9solE/pgMyHeg/2DtKyd0+kdgeqFgypW7m8iHAghEYniuXOLKBVz2NjawtDIEGZmZ1FvtvHkyTLm52aQp0+9HHxbeLaxhvOLpzA5MYxQrBe/fPsjlKslLE5NacMle/uxV8zg1BuXMbs4rUEKYaUU43G8RtGBnGqSz+Z1WLrnq7t0DB6y/7bbfby68XeT7yv4yKuiHXPSZUnssdfuYAKDm9SiDAryDg98jr4E5ntKva1bbti0Dn+G1+6bOBrjdY2j3d0D3L51G1NTU7j8/EU9Q981tyap2fxoepCZmnOTUPbtRsA5OMDwxGe28vQRKhy0GZ/A2fNkEFgVxUCjLP7YJBtvDqEK7mRNHrpuvLDcHlrO1HHtxqcoFgqimHG4heuThwG79F6j2QdV/4wYJKycruoZMoAJrmi3NO5Kk8qj+26B1cNr3crOcZf5famGxeO6Pma1ymD17zZQYnvcuVe3WmIy+CEBZoPWsCJUYZkpd5P0DYI9XS1aBtvjBzG91MhC0Lg/G1vcHy7QMwvl4cTMlc+cwz9+RJf/W+O80aiwXb9m/b3hQUBqaaNuYj2UU2QA5T09PNyXHCmfN5MfQiemaRLQiC6DPNcAoQ9x6oNhDCVHZNzIoFlrmstKsUTMlvQu4saUiKTz8YDof7FIr+xyWEEQkiEtbDe3iSZqCNYb6ClXEA225NbBZE2HVCeAWGIIvX0jqLcC+NEf/LvfhBFo+NiNWT6j1I8R2Le/j4YCvCByQNjH6toqbt67hUdrWyg0gfmz86LWjA4ncXJqDqF6B9fu30El0FKHn6dcqNFBT62Gy6cuYOn+Mu7cu49vffureP7yWXsn10k+SnsctctZeEs3wWoOKxX/FtzAh+Kz2W7AcWwEfiyjl3ABkrBq1nacqS/lyihsldBptNHbH0WjXkUuxymjXuG0PBG5wbOZnJgIlN1jdzYap7nkFiKhBPaeZXHw7BBJel5Fwzh7/hQ2NtdwkEljZGQIcydOIJ0pYPXZGk4uLOAwnZa5IDcz9X1PTs/gxNwUKo0m7i89w7P1VZyamdb0zAAthHJpjF86gXNXzmpOWwZ9OpvIEDgS+z6ChI41OB01zGf49nxdiazfdfip6HYuODobHOHg7mbqAHY8Tv8MfHDifZfItBcHd4GdG92rfhFG8sMTx7vphmna6KcqF5Wr5IW28OTJCjLpLCanJnHixKwLjGYKqmtxYiu8RL2Pa/gqY3QHhQVb1T64d+c2dne2cPrsOUxOz3SdguUurTVhDT1rZtl9sjFRU0uTyZBU6EzgntUNOegzM9NyVxDft0NGR1y2Kz6T9FxSvoEfDWew5ZdGbR3+zsas7Lkdjctj6x5e8Rkxf49Bmv/uG1heiIbBTApeFBl3ND5lrM4VgYGUerDiKXeVuVhdeHzZ6YX0MNjSUZsCLOVuM477jswjCiLpcKVCVzZr0IYOVwvaPACY4ZLGpWrUjWWzmqBFD6swnzGrwnIOwZRW1PRXlI05varoeHv7u9je3lFfhb/P7FPQBEVvYrTNoRccHXQ5XEIXhgH0Rfs17FIs5xFNRMQ+YKC1g98OWmpv9CWS6O3t014LtM1Bo9GqYedwHYV6gSg6ApWKgm1c02fW+9DBjyASqVHEEyOoNzv4l//+3/5msH3wEd11jewsS+luwLXmggW9o5l138lvkjRdquHTzz/DOx9fQ6HTwejsOPpSg5ifHsPs+ASC9Tau3b2NTiQovVpmYoOhOIbicbx08XncubeEB48e4/LFs7j6wnN6F2Uzx6aLPFboA+vxf1dQdZxZK6tcbeUwsKPAYkeGjxi+MSHOHk/7HuDpvacobOQw0J9EpnAgKIVOFATcWQLRfXR9fVMPlYpC5WoByYF+7O1taeS3WQ1i5e4m4o2QnHyJ9c4uzOLp6lMtpsGhASwsLmJ7+wBbmzuYm52Wj5Os2zvA6vq6stizJ+eRK5exsZvBwyePMD8xgRDLvFBU15E8M4mXv/4ywiETneE95Ya3MtFGljUy6wcMjpXqynK7eYvnVdttIYSjIRFN4tikk2/c+AzYN2b8DLvnYx6/zwSxjnuaCdIRDs/sy0R+jGXgVK6cdi03nahoxzaqwVsBXLt+Xfj64uICRkeGuh194Y0O1hIG6jbq8XFgxc0uPm0sA4qGP1tZwfzCCWWfcs2t0/vO2ALHG7OCDDjh5CazuOSYDRlThvfTMFPSlCR+MjBgdjQM2hwHZ+alZ2L8Wd8EdPFcOCTfnwI1gtA0DVaUcLqvNnw2yd/1KlrSFKDaFgN6jzWJiGX6phrLb43KUsfZ6Vzw53lYiLOqCSkT8VYcc+L/Gt0+pqPL71M/l0GFv2s8W1tF5hZhWCq/r+bXMUEhwVu8ZqoCUjNB9D+33hy31mfdxHOZ0XMtci3QgVeHRZSjtqxyLAlgsN3c2tSQC7PmZD8NHy1jZ7+mWC6qWiDOm0qywRUTFMCEoVIvoR2kRm7GVXsm68h7kc3l1Zzm+6lJVmuKpZAt7iNd3FMzjbSGIEfv6zXEqCjm1rGa7cR4B0YRiQ+g0QL+xe//m98MthQPJy2CWKYXrtCmJG6rDqDHQx0Y7zMp3rRmANt7O/jLn76F5Z0dBPvCGJuawYn5CY0udip1jZ0G6XukyZoeTMT7cfXyRQwNDOHmvUd4+GQZ50/O46XLF0yAxgcHB/V1s1TP+XSNsO4PHv8PF3w9Bs2AoUDhg7AT0yBm6325CCty8RV2M3h2fQkhmtYNJ2SLwg4lidMnFk9iZ2cPB4eHmJ6ewUF6D0MjA5Jcy2YP0K7VkD+oY+PRDmYGR9AbjwruGJ4ax6Mnj9BoVKT/OzUzh5XldRzupzE5Po5coSBgnkT0g8M0ZoeGcWZhBnuZLA5LNUEL0yPDaIsGB1Fh+hZH8OYPvyUhY2sSmJea10Tl/fLTRr4ZYRvbVSiuEnD7xd09oX+u5DQcUffdz/G7ZpbHh32GpbFONy7qv2cymUeb185NJwHphMqVAfvGjrsCZW+OLcFNzU3MS+AE183btxW0Ll++jEiYdi0MGCb5x0xU2KbjDKvbz6ksOVZ4mUDrsquxw+kvWtPwvnHU1LMBmNTCJqfMM8zuGelFCpCEnTRdZRlbd4bf0aCYsHiogpmt2BVsxOrQs4B8NE7tJqCcQDivy8Zpee8pK1iSLKhgHBhFSjxP19zifeJ1cE2w/DcrnZKC3pFWBiek2MQyhgdvL4Myr43lNH+OSYBvdNq1GazhD087ZIPqg/Dn+D508aUFjHQoWH24HokxGGyUV4eDEh57Njww/di4h7HoNmHSngYhcW17rFiSivQrAxtxFBRnw9VMOFlF7OzsyBGCqoPUNuCziUZMppTTYKRxUXc2mUjJhJGJRLNdFwyQLR7qUGhxHL8ngr5eZr0dFEtlMRc4CNGf6Nf7VxsVbOw+RaWRlyg4o2ignkOs01TyKA47G7U89EMR9A2MAT1x6W98Ic/27vsc13XYnKyvjxbakff7kQ2N4UAUrqkjFLBJqo+v38IvP/4I6XIOg2OTuHBhEcNUyMrksbKxKnpUtEPtyg5OT0zj1atXdFI+eraBG3fv4+TsJF574aIsL7SQu804K9d8YPDlne0If6G+X2CnG3/GFqVNiXkOov2OgVHWAZYRjz3Edgt3Pr6GUJZE5h6ptZeqZeFEE1MMrlm5Ppw8dUpcPkIHsUQYBwTqWzUR2pdurqE/mER/mEaB9K1qIzE0gJXVZdQqRTx38QIGhkfw9MkqitmiRgxl/JjPa6qMwXZxbExVwe5hGoVaG6vb6xhJJhUgKpUGSvk8ehdG8N3f/T56glbm2YgqRY2tnPKBl+U3O7cqdY9xWq30PoJa+BomS2kbiwHKB0JjFxhWqBzO3T8F1mP6q6ouXEmmlpjDgoW/u9vuM1Bluq6j7XHcboPWBWV/cPB1t7d2ce/+PczMzqkBxc3JYOsdWBlF+JrMnmyK6Uid33fTuRns0DXxHa4BjX4GzEKIza0ehFBvG2apQRGR500vmfgfJ4T4edQc1ZQYxWMMVmDzU1NTXvOA8AcNGhl0OLml4MSgbboFrgaT/Y0+K6UnXalv2HFLJSoHE4ijKrASwnAW9JZlmxiNV+viz5mGiEFD3NPKKiNRE9jWkAZdsKlfERS3ldkms1t+2QSXmTH6LwVdBupAUA4MHMDga3F6jpDCce61D7Rd2pggAdunHGHWYJKDu3jPE339XRnPbDbdZcww6JOvy/chVkvuqlTqVGV3pFlLpgKZAoneBIZHRgVp8p56+/hAT0DWU8GOBXqTu2ziILMrJwd6FDKw9sb6hM1yD3H6i8+Z+hh+X+0ebmE/t0mDHISDvbL6Qq2A3p42okETX1ISw4nAWC9ifYNoB2NSjftXf/AF7rp33/tlhw0jlZLOPlynExe1O+HFY3TjsppzFn7qJTg72NlP49Obt3F76QkytSouvXgaJyankdvPYWd/E4MDSbSLQRnm/d3vfQPTUxPiiT5e2cS1RyuYHx7Al17hRjI4w+NlvIGG6/06PnuUa1uz5fgEDrN0T0hXINHis8xGp63KHOrWWrZBN4pGp41PP/gI67fuY4D6lpEgUgMpjI1OYXt7H1vbewq0XDP9qQR6+2JSds9nM4j39qFWamLr7jPMD05pTpoCxLFEUm4N95eYlYVw6eJlCfjcufsIsXoApQ71MpvYz2blr0U2wzmOlY6NYu8wDS6f5d1t9FM+MEg90QZyuSqGF6fw7d/5lhyLzXHVNiE3rM8ufZYhdXovVOOEYY7j2Z6epWArGMkR5amqpo1t2LZniHAjCw5w1u8+S+F91LHlGiUixFtC677sPzR44HC5LktCfmP0fPI0JNM44DNkg+X27TsSOLp0+TJmZyjkbWpafJ72fE1B67hObjdauOEVy5oN3dfndCIwHiPk4WxyhdZ4Yxl7/HckyKMgTOqbaW70BMKS6AtG2I+waSiPrfrDSoeJVMCowmXUIk+7U1WiEU9mvPb+lkNYysANTIohf4DQgIchRN2TKLfRpfi5CBXwvc1uxqoIUt5E0G/bRBY791oXDOQRGheGxWMVLVCHitG3PIxg99AqHh4Y1BWgepbvD9TqFZX9NAwlLmvBlOO85hThm6YG85nQjAUmsoqoW0B9WGvoptMHujafyXNUl2sgEo5LWpOPj4cLp8bof8iDlo0zfp96tDxYlB2z4dxoSVmPn9uzUTRtViuiUivqQOUBxzFtms9SdpONuEaNtleDluzJPj2LncMNFCoFdLgP6ALTqCJUryDBoRXHVbc1GECsL4VYvB8NTqj2hPDP/+0XNMjuvPvLjjzlXcmgZojKOXvgxkowawkjJNj4rp/nFg+y2cbth49w9+lTPFhZxsypGZyanUE5Q4m0AgZTg3hw4xHOzM/ie9/7BmJRYnMdLK/u4FfXbmF2eBB/52svi1jtVaGODyQY3trduco4rTRywjWeZO8U7Lsyg15FTA+f3EvbbMbdc5xdWje3W1h5/BS33/sEA7GEmViGowLN84USJqYoz9ePgcGkCNpcvLlCBtVGDYl4Hx7feIhBJDAYTyEYDqAZaGBk3CzMHyzdFoXs1OlzaPeEcOfOA0zEBrFdSGvxbe/vYaA/hVathtNTUxgaSmF77wCh3l5sZA7RG4mg1WDHliVUEcnpEXz3976HnogFHbNFsXLN43la7CR+SwXLAo1fyMfpVj4oiT8rAXVXMcgS2spW/p5vWDG4MxgdFxz3TAfPr1UmdMxV1XBeFxTpA+XK4e6ory6Iz9NRrLjhHWmes+vvvP2eSuSrV1/GyMjIMfjH9Rg0ou1YJR0zQDTM0bV2fVbuhl3UIHLqZixtuR5s2sgmpXQocDrJ0ee8XQxJ6602syveJzIerPHVQxuV1lEj0lcKfqS5EzBheB+8hFu78V0GA7O3MQzbboVxeRlQGPyJoWsizFlo8z3Z9DKKWkBTUH4aUFQtV6/J9FMcWPP28+pdfAvBKaGwslPPwfa9GI3F6ov73Sbh2LewRpSXMeUBUJMqF48IBltjkliV6Hm6fn35fUqM1TOB/HNiwGfp76EU/ixhAgo6JXqTEvwn/56flQkAB4l4zcy0uScot8nAy8+uiU5No3ENMFMNmyFlrYx8KQseENQ+0Mh5q6NgKx60NCiiZgSr2NfCfpqsB2K1DXTIFqFuQqOKKL3j2JdwfHJbXj3o7U8hHOtHnR1vBPCj//BHv4nZ3ua4ruOuctOpWeZutgfWTa2ID8FrJZiTrm0Sm2ZZ397F8tYmPrtzB8G+iKCBWr4uCcXsYQHpnTS+9+2v4uVXLyHMcrfTxsbuIf78F++hPxbFP/v733WWNraJfNZlTR9npuY2kMoC58hg6ZNhgLI/l9e9G/N0QL8F6yORG59dSUeUGQbL8XIV7/z4l6jnSogELQMhZDA4Mozh0WEMjw2jP2mCGAf7hyjTvK7Txt7mLqqbGZwenzdX1WiP3D0HRw2vLVezGBhIYe7EaeQrVSw9XMbC0BQe724oI2ezZijRj3ioB2Mpno5RHGRziKaSSDfLKlfKuaw2YD5XRmS4D9/9J99HKNqDQPtIc983GrhYLbMiidzwN9/4Osozj5qFgrPdNBnvnQUqV/67IO3LJe+X5RtxXkbRl5u2KBz0o4PP/M2MPNJSJs710h35lc2J2db765SIthu7ZUX1k5/8TOvha1/7urIzkyvs0c/YSKm9dtc/zyUNdrg6ANnBKJZt2VrxQY+Hh9S1FGwNw+Vhwc3rYQ472FtoBWw0O8Q/nBoi3EAREsNO3K6xDF0ZkiYee1zmaZms3Us/Jdnj3CuYfNgzMxlEZtY87KKCKai/4VW6+LpMBqzqM0zZsxyI9RIqsHtsEoxHvGMPzxne61kcYkZoSMEyT3n6yYLKrHeoQ0BcWDKHXYjIY8sMttb0Y+Dm33xmfprs+Dri71J3lgFcdEutTwvY/DleN7Ndwhrb27uoVmroJQtC8JWZT9JdpNFqmJaIY2/wujiQ4SfbdIjzQCJLggJT9RoO0/vY2duU+y6fu8R/AiEMJgcxRA0XPX82FDnqDVG9DtL7ghyEuYd6ZOrYqRTRS+EbQkPuOfJe0q8tTnw4lkCd062tDv71H/3xFwTbd3/VpX4puB6zD7ey2045ZVCuo8+L8lmvx6BK1Roer63iyeoanm5v4MT0GErpkkps/inmKnj91efx1W9clY0E2xMH2SL+/OfvCoj+0T/6bcTiNq/v57IZUD2WdVxYmuWtUYVsk5mthmFjR80ZOwT8Ke2pTlRa8nqdxND4I2y2sOy4e+0O7n58EycmppAc6AM1bPuSfTKiDEVCskYuFIvY3tzSoMF+OoulW/dwYXQew4kkymQExELyGRsaHcMHn36Avn4bhhibmEWuXMWzR6tYGJ3D3a1nynx72kFMJJNI9UYR54IPdDTokBwfQSnKEewq8nv7qgay6QLCgzF8/5/+PYT4PrTcdfHEjB1t8smy2I74gyrPnJ6s0VyOVffueSpAs4x0wdagl6ORXGXOTn5POOSvYcBOfNrpn1rAsLFp3yW28r2DhhMx8U08j2mqTHdNJ4/p8m/qhv7yF7/SYfFb3//+USffe2O5E9mL3HhKlIlxWyD2wc0fIh7394c4D09en5/k8q+hOXtHk/IV3fp+VnDA4tSYml9cN4EOg4uVwJ414LFq6/KHhdUyeIsl4ih6BucQazarcHt+dtDxkBS0wWYf+bASAXe4c/ew8uOr6IrG83lLhF/QhA2jUK9D+0POxuzss3lX1f7le1imTMYAy3WrXIgVM4DxmthM6+vrM+sel+zwdUnLoq6BDqpICKVC0cEC5KXHQcsf7VG3Cb2yF7v9YtE0Wwq0hEr0+q5PQz2F/b0DwWaRKAVsmPlbsDWtYcPCPSzBZ8/X9FgxX5vB0aqHBvb390W/3N3fkusD4wXjB+lsnBYbHhoRvVM29NEw2oEWDrOHyJdzOliJnrKSU31XLiLOZhypoyHCa9aYph5F/P+j682D5T6z67DT2+u9374B7z3sIMAFILiTw304u2YkS239mucAACAASURBVLJkSR7LGskjOVbJ8laOK6kklaqkkqpUOa7kD9kVl6KyFVmKZFujGc0MZ4bLgOACggRBgCD2HW/fX/frvTt1zv1ud9Nk3ojC9l73r3+/77vfveeee042j3gipVFx3p/f+t3PkFg8o8zWHjx/te5iKHp8cwZlLEsUbIXLzyrgFvxuYthXb99StveT48cxOlTA9moR05PTSPflceL4e9izbwp/4+dfRCaeQjPaxtpWCa+/cxqz68v41te+ikzGHr6oOOE9RRMKm9UzUj0szW6bViZLBQUZNfpsfFA4b2952imNrIlkpymDm+FLVFp/58RJrFxdwER+ALv2TmJwZEhQAW1wuDA5oXPjxvVQigDnPvgI/ZEU7t2xW+XbZmVbwZZUmfzgEH7y2o8xOp7H0OAIsoVhlCp13Lx0C1ODk7i0RbX3EhLtKKbpzNpuIMchilYb61ubmNwzg0qeguYl3L16HTvGRjF3dx4juybw4s9/AdEEgyPTUm9C8ZlY85IbnwtB00BhHr/DyOi0Z8JIczihNXseyCCOp3ojzEtMD8KesbjluAcJBXvntXak/owHLDwzOCR7d53fzxLV9Qgc3+P3MtixcfLWm2/r3n/5y1/uOAH7Gdo5gF1eMtDAXIMg9Hd6MnV79jbYwnVuWZwfLDzYJb3Jv6dLB9dV6GVwrZ0487Eyo6P7qc6WU+OGzhlsEnfgCzvxOnxTet7x/byUdtjH4B1rTNn7uyi+TcYRV+WkGQ8DNb6CWacqmBD49EwDx5TBnNfGNWr0LDtVNWkXxpn1+fQsjCHBe8CGGNeL9AWCySF/nqU5M03eB3tPa3J5dstGIe8dM0gGHgZJWQrVa+jvLyiw8XN4M9Qy0aYaW7xu4sscEuJaI7ygZ16rKUgvLS0b1UvKacR3c2hID4XPhgEuCPoEqyFmtxIcJ+9djT5yZMuCI+7cuY2tIt0gmvo37nkejpRPpS8d+yWEYXjvYn1xbBbXsVUuKuiaulhL7Is+HjTUDKbuLn0Mg2hOhQ1TDn5QqFz9I4Mqf/v3PyOz5QSZNToC10riLd1utZ/AvVKHKreCe6uFXhuRu3F3FrFkCm+cOI5GrYxMPI2HjjyAbKYf/+E/fA+ZQh5/65dfwmC6gGasjfmVVZw6ex53ttbxK88+JzqHBVTDZ7SoVLqYpJqfrJLuQ1vB9ROBIUAaPjXjQcF/9dLO/myCKcwkKQXJh3vj+h188MpJ3DM5jVx/GtFEVOZxFETn99++fVuLJDdQwJVrN7E5u4r7xvfImWK7uo1GxLrPuUK/pkjePnUCIxP9KOSGNDe9UdpW0zDViuPi9gIOHTmMDDPzpQ00S1VlJQzA5Gsm+3PI7RnF6vI6Pnz3A+ydmcLawjJ27p/CM19/Ptiue+lpGSsXptOLWD7ZgdPN7T2z9b9jluAwjDV3WF5ZWchOOZsAhtl2XQQ881NpraYYs2vHac0Opbd87GUkCPMNWGjne4g1S3jFArWuIzT1VldXcOLEmyoZX3rppdAI6W54b0hZwDRogNdl1CNT9ue/yVY8iOjI8DA0wyzwWsOXGR1HR0VpCoLk8tgKDsRsvPz1WyeRSqbwxOEDmpLUiCYDgPRVrUC0kdHuhBypS/ys7mDMqze7JUIo5o7gUAhhAwZJrl82xShMY1Wl2ddbguD4L+lncR26qtSozCUrcSPj88us0wWGG9xHbQQ5KHRFppz+xTKaa4YVGw8Zc+mwQ0LVYzB/dNjBG4JmDknNXFpclYXXDg4P6ldCC/x5DVwE4SHBCNGommu6xjrFaFIdjd719Q2sLK+IdsqqgDc0nc5rXFcautIbtl4Fr12OFcHCklOcNSZHa2saxS1tbpmbL9d51GhdfH78fDxAqETGgEvNZP4cZRapa1uubUvblr0cfl5aCpH2Fa8zIcqq52M9LqKT9kxyedNMcS3ff/BP/+vPgBGOvyKHFaXxIhx7oPUNHCaUQpnnc/SyXg4tZ4MYIrg5N4tEJou3j5/A4vwsZnZO4eknH9PJ9JffPY6l1U387M88KWtzelHempvFh5euYrlVxZcOPSD3Uv8SrtIzQaPpHhek7ggmmyqRbzoL1Ia/+CGhDxVO+c6LB+xJrgeRlsY7KSqzXarip3/5Y/RV2mqIpXLkyzaxWVyTghFPwx2Tk5hbWcbFy9cxFMnh8NiMMLSF9UWksymR32n0eP3WXaxuLCGaIC2rH5F4BncXFpGNpVHeKmJrAPjVv/sraFfLuPrOOcxfm9emmF+Yx649exDLxPHAi4/h+vXbeO2Hr2JiaAiN7Qr23LsXj3/hSbSV8Zvgug6kkIER5Odi5uJR5tfzoZ0t50IzXISz8/OhbORcOA05qcdqav/8dz5nb3JZo8uaUBZsDbbwe+24qzrTIevwn1W1EjIdNab8GQYpRUYcgzJCEzMel4r/8RNvifD/hRdftEmhwHhw7VqXJuT7dC1YDKe2Lr4NUbBM5pcLujivnAeSZZdB0CVsIAYtNqm4gXxK6C9eO4H+XA7PHrkX+SxFWOJgqCGbxe+Di/Dzz1ZlBCnLoLdsHX/XorX7x8/O+2FWN3ZY8LlRc0BlPeX7AnTCjc3rUcCg91U4WAhVGEMhJBJB24DZph3EEa1NqwpNs0JjsnXDP/lnuhYwYG2XKzoE6HLAB8IMmxmy0QttLNpEYuygZJbOjJbNLv5dlgdRwybD+Fl4zU4TI/+Va4j/8b7ze6xHw8+flK0UAy41chmYS8UqCoVBZfCEHqx5yaBmWs4M5JZYGGTkMpaUPKRWLpurclXpSyKXJeZvCRyvKZ1JqxLgWuEAA22utrY3Ualvq7Km4wP/LcU9VWsqqzVhoWB5FOhs2Wxa99AEzluCaX73n/2L/79gy4XqHvF6NAGr5Ubz7erwgba1CNI6kcPEF0+i23PziPQl8e7b7+L29St45OhRPPrYw4j1RXHy5Dkcf/1DvPSFx3Hs4UOINCK4RVvp6zcwVy7hS4cOY/fMLlP1cpeGMFRh69EekJoc4tt3/bKcv+fBllCI2bNbV9qDgWkqGH5lf9ftoSiQ1FuYvXUX7751CpWNKsrNCrJ9EfShjvHJEQxwTLfWxOzCKjZmV7FndCfG+4d1gm9VihLhoZBx/+gYTr7/ntmBJOJy5E3lCrI5H+ofwGZlC89//XnsPkSTxwbqxSqunb+K6x9fxdytOezcM43d9+7FfY/ch9WNTbz56ttYujkn+snjLzyKA/cfBGenrNHQFfM2SpOVhFRC85HJ3vLPmiDkY0ZwdW4eN+YX0KIwSjKK+w7sx2BuQM/fxj27QUQHXWB/eLDtBtrgedbTWHP80jDT4MwaWAq22UKzSjzWwARQoLNnzNdeXd/AD959F7m+JL7x7LOQX5w2C+3PrbFnotLu1hHWd6B5mX8ds17LFvkrJ5PMHcGDv0khOkba24x1IW2uo2arhj/57nEM5vL40tPHQPNPBttEqy4eqjcRGTQFb8Vo85JS1mWHm4ukWzAUj5TrQ3Qzs/NhBt4LlUn3gkLgZGeE3oQFY6MzMmAw+3YdBMdgef+cemU8c2aHGRsCCfeYr8nsk8/Cbcd596ocn61UdeBKbCbh9jsRZb28d94A87Kc958Mna2NdR2WDLa8Hz7e63onTA4IZXjXn2uKwZZr1SuqxcUlefJlswU1nlaW15DJFIQ308q8o4BGIcOwRlUhxGNS+eLBzD+TwcHKgK+v7D0RE6OC6mHCycmw6DAXIM2E5bVlzC/OK7MVNtwKerm85loDqWgCmVwOoJi4MOuq7sfg0IggLvF3w0j33/8nn9UgO/7KJ2AEw29NsMUMRoK0U8hiLU3kQzMnTL+RGjmdnUMyl8eJn74pQ8cvvfiChJnb0RZu3lzAX33ndezbvwMvfv5JJKIx3Lo7i9NXrmK5UsHXjh3D1I4dhvkFeTyn4tgmN2ESpzIpkwmsA1ksuzWMPMZsGsaw5e5Jb8HVMmEfKXXurYjjxOCaLdy9dRfXrt3E3NwsUu06CskYUvmkXDs31rexNr+NydwQJvqHdK2rm6tqJrNbnikMIJbM4P0PznSaJtVmG9FEH9ZWNyTtNjYzjq/80lfQjJlgeiKaQLlYwuWPLmB1aRWZQhZHHz2GWJqZSwvrixvKbslXfvy5x5AfygsvtHOwZ2InUIg0dCJc2vmu3fxWjSIqS5WreP/qVawWt4BSWYaT+3ZNCY/iLevlreoO9sgudgJLyHJF2hfv1a5H2UMPE6CzRsKIq+OGYpAEkRTvB9j3WvW7srqGVz44g0yiD1956gl9r2GtYfAgcKz1jENXvYstBjsfTaPx8A0Td8F+3a+VmS9f1/2vbBjE7hezMWZ1hvECf/rd1wmC4ue++DT6SF+M9SFBh9weYR2bgqStOJs7cWHPFuwto/JgyezH8UUJfLu7iDLcZIffrDva7fSGhMMOCFUwckMIlUidjr02yeWJh8FsZmsjg0kdwsYMEWQSDlRzZaDXYEWTZ/yzUwetwRaz8Vx9ppoOLUpTmnhUC9vbRdliGRZsAVlj2mHwg59DMqnSmc0a/BTUwfiznvysrKwGG568bORNs6Bfhw3NOr2BStsgy9KZmSeRz+Vkb89dz89FzFi/V4Zd0XokLYwYs687177m4UVK2drGKm7P3cYmRWoEV3AMlxVGDIlaA1kG6VQG0UgfWnVziuB03fj4DkE0GggJgle//Y8+w6nhzE/NqYEZEheFaFMhUNnve+rQzkMP5WuHa9ZSF252aQl92Rxe+eFrSMVa+NLnX8TgYEFg8/LyJn7w/eOyoP7qV19AKhHH9buzuHD7LjaKJfzs008jlzPTOO+wd/BbcUCtHPSN5dltN6u1cppguXjDIXOygYauqHanO+1d4ZDlanHQVVWPCBInXlpcwkcnT6G6scnog2KxjPLWNnb0j2KyMIhkNIaVrXVhtZlsBiN0V01lsbC0pmEIfhbOq7e4UCp1lVyNaB3PfvlZ7D9yALVWTZNLRqavocFyjQ2JvoQyYk0S8feRGM6dPofxiXEMjBQQ64uh3TAetPGSgw+VO1A4EtvjSCGrct+4LWB2eQXvXLuKrfI2httRPP/kY8Z/ljKUWdF4We/wgQ8GKCsMm0i0oWDeF461cAj2Bgm7p1b6GZvB2Qd2sAafO1eeC9UINQJ++N57iDSa+Pqzz1iAkTgN6T89TSm3TXK6mQvIBB6tjeQaXVDPP9gJOabteK8ySXHK7Z5Kh5YKWizRoxH86I33MDc3h69/4Rnr+hMjt51jsEq4fteHdcjA1qU15PS6ZDEo8tr1KKhpkMFwcz+AuBGY7boqlhwJAgThgxgSyQlNbcoPevBkgOX3pFM0IyX2a6/FNS5PsjBsYM82HJBBy5gZudgIobHn2gd8H76m2+aQRUDmgmXfhFuo3NYNiDpYgj61plQ1Eh4L7AOrLs2ufFPXzdcl3sqgTFEYWvyUimRmcJiCso01xQCTquS+rotJ0V/IayKO+4j3x/3PdM/D0A+HS3rvmeGtYSiIWWyDCcgWbs/exsIK+bVBP5jwSyyCJBkahE2odJbIaQKRI74cO56a3qVqgNm0nnU0hr/3Dz9DiIbi4bYJrXTzIGblvD34bqOpO4qpJoYehgH4FU6CbG6hFY3jlR++iqP3HcSD99+refF2tClDyB/+4HXUmg185UvPo5BL48MLl3Hpzpx4tl/83OfUmXZyu5X7YXgipPQicgdBaV6nKfnb6ekBR9NwYSTUTzDPGuy1uTgtGCs7DuOTGtNk2RACGDuRpBZ/cPJ9fPj+GbRbURRS/cgiivFCqmPDIlwnHsfI+BgG6VNfa+HypRsolqroHxqUK+9GsahsgapE+ZEsXvjai8gM5TT6STlGXi8bcZG2BRDNOXICpk0Ygp1gUngoxUdqnhkhtulSIOGgbqn/X+KzTpRXNmvJogW5FnD5zizevn4NpUoZ94+M4dEH7pWwhmJyyNR64QK9RjhsDRsLKl1hmIIdeXsDwx/9qyNK06Fr9QT9kOn1Bl47FOx7uJH/0/E3UCmV8AsvfT5s0hjqNXNVNS6pfSovrX2ww7zSutdhzzkQBTSIY6W5rX2DlmxQx9aSXHoD3UqbtE1RpUu4M3sXjx+7H4P9BQUFVglqjTmlN7BiTIAmOIp0KsXuAcT7x6aSZXy2zsV+CHQ+/pk4LD+fUxU9KyZG2eue0KVNbXUqC352ZtfEcRlclbiwEVi3CSpmYDbMYnCOY9b8PmaApG8ZxYrTb1WJ5Ftvx7LWDm6vwRozT2Szy4Vquvi93QP2bVh2k2alppow1ohEd7ZLxrUlT5ijunzPVCqLeJzZNXsE3K9siFXEHOB+sDVI+KtPB5/xpoPhZzAJMDiRzVHT9JW+BdetXFqMGsbPYq4RNeG2dxfuYml1Uf5k2gqEuSJtpOscZoiRPoO+vpymXem7GE8kMb5jp+H71brt33Yb3/79zxCiIRvBTsOu5bUtAAY2GxCwr94u0ye73LwqCrZsbpdRqtbw4Xsf4vPPPYmRoSHLkqNtlKs1/PhHP8VWuYQXnv4chof68dOTH+DijZt45PBBHDtyvy7U4AALDcp4ArbK8kfAQHAL8Kko2a2E1F3eT1GC8V4eGX+y9/X4SRzP4gM2vMt4oOxcKiyFTdpgttJoYnFh3hoDxTpunbuIyua6NivLC4oTj49OYnB0VAth/s48lpc2Uak2ECMvt25GkHTgbcfbePjJY9h3737RTLih2RJy0N82Hee4yfaIS+lLE0VRC6wkesuUUDQX63zyfzZq2uu2Yc0iPnQNAATnAm0ARZcIzl+9iZM3bmjjPbF/D+7bu8vw7WDR4g0Mx7ctIzPKjeOKfqiJNhTER2RkGK7JNqcZbGrc250FgpiRnrE0LOzAsMCn/28HaKOF77z1JjaWV/GzLz6PkdERdcgrZXI4TVjaRV4+0SgL72nwR1eAh8FMJXdw8nDxFR8i4GeV40VQ+vITSpljq4UzH18SDXBm5yR27dyBRMzoUlqzSpV6GSH+eYLRqD6f6/oa9Yk8VRsesPJaCm7EqsRSMDqSc3NtCs32IIMDszaWzb5PeNdIv7IsmoMDDNYpBRhqxjpcZtoPdTR6xovt3nfFctgIY2XlWTIhNh4MFrh50FmzWgEzVCasOphBS4LSSmQ9TPOniyLf3x/GbMmztSyfXzwIilubur9kKDDYUlOWE10cf2217LMoY+X7RsmWMfcR4aNNo7zZ2jGTSlbIhtHboAQlSi2O2SHLn7WDoSr6Gfm+xa2SoJD5lQVVnIm0/bwGgtp1ZGl7w/cgdJTIoi+ZR3G7pux7enoXVmTJTrZHnzLc3/lHn5HZfvTm623L/D45OaTwGh6ale92dy2D7Gp9KsMlb45DDddvYH2riJGBIRw6uEsathTV5WHNJX/8p++g3Kji0L6DmJwYw3d++CruLC/j5557HNN7dsn63HFWvo8wujCWqxI/BH7iYj5G6rxIdVuDOZ1lXT7G2n1NfgIH1a3pQcGPgHd1OsRmZ2JaEBHNfnNasNpo4M6VWzhz4hRa1TpS9JciTlvIa25858QOrK1t4vaNOcSiSSwsr2K9WsQ2ahgaGcTo2DAO338PpvdOI5FKmjiHDjUTrdZC6viiUcWqD30qmQ03Mg1V2nWYFgSVjazzGgj5Pr4sVQV+TnNG5aLqbVb563106TreOHsRFO342pOPYsfogMkshntsmV6XieBNF+coc0MqAAfGgiu2cfMYtsog675W1hDz17Nf/bUtk7SN7Y3L0Mhst/DKmbO4c+smvvr00xIPr9Vs/JKHrDLOUHmZIaA1RN222xtzJrxjWJ6sXEKWbpVR0zauAiGdBDLKMN0ZmAcFs9S1YhFnPjor+uL21hYO7d0nqyJi6sxuTUXOph3t3DBAivim+XKZ9rJCf7utwEIak9Pruo2vcGiGjN0PN39d4rxGZ7NgrOtu8J4Y7su/1z7oGX5wl17jXPNz0nnXVLscRtBzZ1bLJhMnxujuQPU0shYIFTSa6t4z+2RSYomRJUWqOAMHn6/th6Zz8en0kM5SeInea2TLdF2bif0ys+W1MOhJ8UwauZxqy3X0bMX3pRJaIiH7ca6BNk0xgwCPDYKkMDw8rEk188uj82/W3CnCfAAPHh50hCsoaEPGC5XMlLhQ3rK8BUbVTD9FyzmVGkW8VUOuXkGUlWQkjlgii0RfP7arDVW1O3ZOy01EwxTNhg633/vnn4HZfnjcMVvHjLx7T0EGPkwLtNyITN8NCw321GpMUJTD8L0tTjuVShgu9COdCko/DCp8wADePfk+NipF7J6ckdHj937yBmaXlxRsd87sUAllp6wtWL68ZpDVCSfB3B4SN7ZRTixgOv+WWax1belb775khhN56es8UEtEgpAN+fakCHFiThxf41rqY0odKoJaJIKbV2/jB//5e8j3JTGQTiGVjKlZRa5etN7G6uI6Wkiiut3ARrmMlcomZg7txtGH7sf42Ih4u4gZtxKtqOmmooFas2YOqOL9t3XfKWKjLLxuWR/vfbPWQJJW1Zydr9Pl1OxoDHN3Ln3ohosiZcpnHsw6jatIG+cv38BrJ8+Kp/mLX3wewwNZTaQ559OdA3h/vQliWgwG26iMDAFZeGjIRj3TU8DtsSjyslHZMTUBPjHtF4CDgKnycyuIt1r40fvvYfbuLL7wxBOYnJjQ51T5R6nDwBv1Z2uBqWuE6Iso7DO9CWEtFzI32mAItgFS8kaaZ0qWdUZx+qPzKDeNc337xm1Mj0/iwO7diPcRz7WDhevWp4os9bMK0TFVZfbhPUWnahgu6OvTEuQAzbHMd3fhkJ0b+8SSHgYwSUiGPVGmLxdHeVPp0GA2YR2toR4jT30+kvXrNaNdBdUqDbX4vaN/V5YKX5QitLFofhEXrdWrXU87hQF3cbF/5+rrteWxrn9G8cH4rawSbErORmwptmNYPmUW+bMM+O1WHJksZUwJZ9ia473hoUIOLa3SGWx5vxl86Xk2NDQsaubA4KAqXMPijVfsTT0ecpxQo3D/+sa6gi33ntP/yvUykrkkhsYHA3MhJvGZVL2CRKSNJoNtPIt4YgD1FsXyExgaHu2Md3NT8wD4vX/2Gapfp19/ud0Zvw3EA91ZxVmbYxbZPdiLROiRHsoZzx6dSmNlfrDYsYK8Ux6y8Hj73XextLaJgzPT2DWzC++cOYcrN2+qOXNoZrKjyE6MxfBBW5zWsDMMToEjjOdaU8HHiG0qyBW/hEsF8jY3nfCpHkNE6+AGAnxo9EmgJOB2moUPrq02pkwi9jZ++uPXsX53GYVsCoU8lYsg6sfC7CJa9SiyqX51ate2i4gW+vDS11/CwADVi1hTG7nehwu8ycSg2ZmyIr+SGzhhotN+r/m5pVYkd4ZuJ1kHRCfg2gHh+Kxt3B6xnvC9fNVrt+7iB8dPCbD4lZ95EYOFrAY7dJkhiKpC6Cn9JTsYZud1YLiKWsBDjWplNCYLMh4MbKOY2I1NHhq8awePoJOQWUinI/io8UB8491TuDU3h8898hhmxsYUpOusBqoGo5A2ZhNzvl6c0mfz9wpQQZDIBxiYsXGtWJZnk0d67rE2otIrisoENEJaFK1vGk18//XXMDo+LJeOhfkl9EWTuP/gQfRnKQrDxl0XbvOGkU1PGUSgJ6nM3faEGkts9NGQMIzWWtVowyIdxqWt4rCXjB3EZ0CjVNcC8fLYDrTgpkJIii4ConKVdd9M29b6FrVqRTzkDhbPgzYsnhYbd0G/QNcUqlpnjPjP8PNwSMCn38i04fUzaBKaYdBkZikRncADFwxSqZpzrnis1hzlF61zeGjw51ptUhgzyOQGUK/ZgaiDsUbLnGVsrK/pQDa9jqrW2szUNMbGxg1eaTu0Zpg3r4lw3ubGhlTkNotF3RcGdx0kwVGC+tLp/jRGdg4ru+fxka6HfgoM9ov25RGJD6LeIHc5hZHhEU2aMshWqZXbquOf/PPPoH598NoPJUTjzS5bFroztkC0QW3KphMAwybzrq7jQcJYecJz3DGMI2pbMTNstfHu6ffkHEvzx507duDyzTs4f+kinn/ySeyZGFGqbwvLsCnDIf0auo0VbaJAcna8lv9qE2WG33RnyW1TdxZS4Nl6Y6zLwzWyuRPLRVlx+geBd15XC7h+9QbeO/EuUjFgKEeL5j5srG+h1SC+nEA8kcZGuYj0QB6Hj92LyV2TiFJ2URNvCUEzFkKtbFXzQxdhf8dgRF1WK0k903GHVzts6IvmAiO2WMNnDpWGZ3Se8dpN9MDNozMimOM7Pz6B9c0ifvOXv66GJbtvlIP0TarnHXBkBUQG04BRGgfTDkXvh4lt4LhuGILxQGMZVpDLtA+mg9Jw9gAp8O8DNMH3Ir3nndNncOPOXRw5fC8OzsyoiVcnwyRULiot1em2e+UNM2VqCrZWDblamTd8lSmFiTWnE7ZoTV237JgME9J6KTBNYaDvv/oKdu+bwcjYCJaX17E0v4LHHjyKicF+tLSxLbgxc5aIUY3qVOZoG25+J9D6YIFYFSHY2pr1Sa+gX+rPX0s/DOeENeJULTaP/HMrEQlQlOG29NraEn2N94kNN38fqnb5g7ODzpvfPeJGEg2PCkboVLQhPGivBy6xynRxew3Wsskx0s1MQY/VEZtbpGjxG8RA2GRTjNZBKSUXXDccr9VUWKIPjWYUySQnx1jBWkYrXLe0gcWleRSLGyr/mdEyvxsbGxVPnzokvFccydXrNGhdXtZwA/3E7ty5gzt378oGXdVTgLzigrzYdY9gaGIYwxMDYv0kW3WkmZHzGaiS5CUVgL4hVGot5HN5HSjMnEkfY+bP/f6P/tlnBdtXf9BmJslnyWDnHUcfgbNDuYvdEa9VoAoYlDe0HOvT6ce0v2O1YQ+v3mzhvQ/PqKu5d2YGA4V+XL55C1du3MBXXngOI/ksAiGG0GUPU6Ab+y14WMDxyTGHESxrMeK6L3DPHN9WYAAAIABJREFUTju4bod3a6/JazZKii00NVDCBJbrpHJBiA7EzR8zG+q7t+/i8tmzZICjUaE6lJ6DJNvYCBjYOYqxmQmMjpskYJ0aqMzC4uaI4T1yx80cy3OYJKmT+ZNeanaf3fLGsDb/j1mLdVrtffzZdTBMZwI4DkgaTaWOl984hfdOf4Df/3vfRH9/XgdBQjJ53LTOTjEYhj/K0t3xX2WkjhnyUHKTRKl4xW3Th/UUYmhorHhvwIKHsL9gxR7IDF06WxQSl79y4yZ2T03jofvuU+bNPjHvnZ0fQfGN01o9uri9Y63cVPx+b6i58Lm5LgQvMbmythClZi21ZFs1JKkZEE/i9PmP8c777+G+Bw5jeGwEG5vb+PjcBeyfmsZjR45o5Nt4tMR3Ta7Rgq1ljuEytS6lEUyBepouhgCi5xeqEG+Qcg/5Dwa5d60bh4S8+jBivv28VQSm22z3wjr8rDb8+oxt0R2E8SOYj88y8ZiJUYkrbBoAxCDVPO5hmWiSLew5/kwHEgiW9UwAiH87xux8YL4HA5M5QLfEueVrMS7Q/VgJTos0L8J6DMQ0sbQ+BPHgxaU5/Uf4gb5mDLjxRAzTO6cEIZBHS7olgzAF+nnJplHcUOZ88dJFmUmKdaVrJGMjoeydyUIqk8b4FCmWecRp59VqINNqCColbEERmFhfHuij1xg0xGTQVE1EAMXHGPB7//ifdPLWzm9e+6u/aHOqyRxGQlOIi4IdQEIGITIY7mWBtsNZDEpF2kxe8NqKMEBa9CxL5yv1Bk6dfl8f/MDefRpFvHbrFuYW5vGlF55HnjPLQV2MR5XK444tD/eUlViO5dpCtEYWT2WnonQzHMtu1ewIuJSCdK8di3Q+2Z3u0odsk/oIJelfJulmP2slHbPKpTtzOH3yFDY4WpjJI53Nyepn1+5d6N8xjGgqCk5t80RscOiizQYerZ+NjylgxGGNHg4s34cUOI55WhbLxkDcMF3/ClNAWvyRiEo5XpvPq/vh4c+k+4PhOQmYBc5cvI7v//An+Nav/YI6/Vw0zOY4qeNlvmUwn7S6F4SgWXvL2WwE1lYBPxs1Bmxz2KHQxY7N48669uYOrNfWfDnfI+DOIaMjtnj52k28f+ZD2Qg99dijWluU2WMwMqZDd8xW9zeU7A7V+NSgVUBhnYhra6poXnoLHyWliNq0xPiadcnosTv6lz/+EZbW1vHg0fuQL+RQqTVw+cJV1DaL+Fs/+7MSm/ZhGQZbVwBzloPDA/ysLiDOrj7LTvYkPDPktXO/EJNnK8IpXVY52rCAMRGsAelNRe3JDpPHFL/4xWBOCyCf4+e9c0iFv/qesUAf3Hvp4pA1PFjwFK1yWG4HnQO3QTLM3hgPvLfVMht0wb8sxAILZimjmnGooC8pxgQrHGa5vE7TjIgocFKhTPqzlRoqFUoXMung57TGNtkb165fwurqEra3t7AlBsG2AvbePbul4MWgzwyZ9ymXy4v2xetgZk344NatWzp84sk+7Rs1A3sYOOTLj+4YxfBYP/oScaTQREY6ydywHHxqoh3NoBEdQAuUVqQ6Gg9ZStNSNY1NxSZ+7x//008H23/5v/1P7WcffxLx0KnUqzKwUDGow+Do2tO4N5QH2F5xk85m4c8GvqIIyIIRWjj53inNKR/cu0/B+dKVy/KB/+KLLyJHryF3ZBC4bdG0kzFFAp/UO7q9Qwmhs++NAAu4hu36YWEKTrZ4LJU1HVVmGuwoe0nlTRaXKTTZOe/oW8ks2TVEtQBXVtfVzGK3lZtTPxfnsdkC1VzJZjAojKLshmO7pgBfKKBxXWybQVVTODZz7geE8YOJSQeakJTKbDrK/bdqNbNx7h5IVgF0g2/IspiBxeKYXd7E977/Mp5/6hE5/5JSw/LcBGosWCobC0HMKVouqsJSTM0LLsYABTBbJJdSGQVPe0FRxs0UTUhKcfappVQVrLZttDh08jvyjm0sLK7i+z98GVM7d+KF554xiKrjcGCTgn4oWdAJLhyhK9bFwoNSXY+YucZgwxCNGr19MURbUU3DqSQGsF1r4ruvv4pqLIqjhw6ikGXDBlhcWMHZU+/j13/pl5HPGyeVRHduXgYRX7f8jJ2GXA93lhmnfNF4WGqu3t5P+LPG0S1b8makvyaDiQcpoyvayC2nuRis5IWmNQJNdHXgph62kT9b46GyIrI+jA76eFxj5/w5WejwX6QxbLZAatZq4IUj4YQBkgq4/Dw1Zr8BCnEetk+38VdO03G/c02SFcKGmjexyAxgJcDvqVYpOkVbH+oemAogB0vW1pZx9twHWFycU1AjXYvXPjExjj27d5vs6dIS7t69Y04PdKvQJJ+ZYXIgZWlxURxilv76d3KZQ0NWWH4ijpHRQeycmZBxaybSRl6GCtxL5grSQhr1CIcubCxZQy8JHixJ9XlK5S387u9/hsTi//gv/+f2cF8aD99zCBliOsxwiaVxwbu6vRPaw43uWCyHhgkfntEkTEhEMIIRcSyzEd8OeOvUu9jc3MDRIw+K0H/t+hUt9mef+pw0ItXRVhAMHmGhbLHypXdSqidXC3iWY69ceDLbSwYbjuC55SW3QchGy5HalJxpQ/kdymy+ukY8O6r/tthYivD1eYOZRfE6OUsuKlpgMvAhiy4WzAuVrVi000gf75OwaR4E/L6Af/PfjW5mpbFDNx26VJiCcj6tl8bODWUAY6PARpeNWcJbY93nHpEOHmAE+Wkx0oji+Il3MDaYw9GHHhLjQ6VSCHbugOAZkM8beMCnvBzvhwsv9zo0eICXEHgPed6pdwpOznTgQR9EaCzgegVDq5ca/vTP/lxuF1/+8hd1e7jgpUsqPzE7AI2PaipeOgxC81TskkDr43vy3xw+4J+tHDY+pd6Xzg+0hOJda7axsLaBl99+C31jI9g52I9JYrSS+4vgnZ++gS+/+AImx8fU8OK9J+3KxnAtY1fJ7NxT98cL90NDDeEQ9fWpzZtKKqAbn9UOSBdXcutzz1414RbUwmz02Ic3iLE30GwEHrBXCz0DLl4VaN1pctBGv/n+1mBWCYVo+BmX69ThG2zcuTZYivPeUxvBJ9yce2wULDuwSe3i6zsEwoy0L5FU0KYAjfnpcZ/H5P5Sr5u7LvcKP9f65hrOnDmNu3dvKx5sbFD4Jo5pNdxntM7WV1eFyVJ3Ws+X9wZRZc78fo7UUnxmcGgQhf5+PSsmU3ZY1BCJRxVsJ3aMoD+XQj4eQVp70lyniR+3oznUWib4zkCeLdBPja4bMYn/057n2//gM3i2/83//r+0OYq2Z3gEh/fttZFYNnNoiUFMrtMA6ZaDKi1DYPVRWGcOaOGGEt8CrcET1XoDp8+eAf2FDh48JPLy7NwdjA4P4ZGjDwnP9MyvN9hqESpom86nOp+BEuOZr4XOkLWGrj0hD22kwEsVZSk0DzQEILX2HjuYziY322N7wIbDqQwO9BRbLDGzQOb/OKLIklOUHrOJjjE1obcZYQ7CH6LHWZebX85PpL5EB8AN54fumYjbdBV16UALCJaxW7ZvXVhjJyiAaerJuuq8RrdRYRBj9iiNVmWXLJcppMHAHMOZsxdQLq7j6WeeURjW5gyHpB0sRta3oG//OawhBxBm+UH5ye6TnRf2cwYryHgzDD0IghIo75WLZei2pux5WU/JpAEr1Tr+5P/5UxDH/sY3voYkR3YDz62jDNdjJuiYveP2fEZ+v/iOLGWlfxAmBTvasGHUlHYxxsFo6/FcvnUbr7z3HjJTk+iPR7F/cgfQaCHWl8Spt9/BsUOHcP/hwwqqvj5d1MYbZQ4j+K/dMr+sMt/WmS0FrskUJQmDaJIGX4JwDv/OqFLu22aB2OQQDTYT31g6uRTB4SCMKW/1Nir99/6rUefMn+zWrdtYXluV5xubkcr4AzzkMCPvJ/FQvhGHLfj+/NrcWBe+K/goYEXEQh3i6KUF8nCjbx6DJeGkjXUOZERQq3PtKn0TJYoZdIU60TFq5m7ggzOnce3aFd2HMt0cMhns2rULM9PT6jeQ5XDtxg0Ut4qCiVhJ1+s8tO26eFAzq6bF0uj4mH6eB+XK6oruVYSOKePDGJscQn8mgXysjRSXcpR7jLBVCq1IDmUCthFjMbhZJpNTNQHRxDd/6zc/DSP84//hv20PjwwiFwXu2TGF0aEhO0llYWxZkeN3nXyyx4ra6Vi9uJSAYv5PC8A8bDlBduLNN1VGzOzZh8WlFWxurOLofffh4L59hnkxMGm0kWIyzlv0iTJTkRc+S2uLQEnz97VMytT5+bMsM3yySiVNgDU8uHUWXyBj9xL6zeTQsk7PClXOhZLcXYe9KeFlrL2HObN2se6udqhFS7uLXt735OidhhdP145JIJtqPQ0Qfd4w38+Si5tTHlRhfNabGI4L888u3NyL97nP1wdnP8J6cRMHDxzAzrHxoOdq91xUOZafypjsuZhmLg/GbrOS96lWtsGAdoBpOFLs02SELJTNM4vn/QnPsBXm85lROBQhZ47QwVcWgQb+3R/9MSrVFn7mG1/F8HBevFa+p0lw2qQjH7zWqR8Qga9qhDDLEhk8dC9DBsfrFdzF0pfZMWX/4pyGqxt+G4ngzIXLeOPDDzG8e0raERPkkMMMCy9duIiJgUE8+uDRjl6ATy5x/biKl0EKTuS3YQyuE2KH/OzGOQ5sG9KpUpyyMj1e1z7gvuA4qWHVPeyN0IjmM+ZndO8yySaqyutak/eutd7eBfeTHGapaDe/gOMn38bhB+7HgT17kOJhrcl9vlFMXXzSqqiLwPXH6sJ0CaKaBKNjr0MovgYZbBlobUIusIuiEaT66JAQFxVsY3NTr9tomra0khWJ2dhhzHu5sbGGCxcv4OrVq9hYp2tGXXjtnj17lNlS+Yv8WcIF26Wy7hezWWK7bHpKG6Jl8MLg0DBGx8bEJmAiR3iBtK2+dBo7picxMjqAHC1wIvTcI4TAcV96omVQrrPJx4ZrTIMe5nsWhpToApFJ45e++SufDra/9Q//q/ae/Xt1Q8fzBRzcOYUs7WKYGQa+q2WXdur6CWwBw5V3DLfzWMKFKtCZ5RbLWkDdxh/95CeoN9vYOTWD5ZVlkAr/5GOPYHR42IYRwit4U8aqGNsuVHoy3dzeQBVKv4DDWUOGlCGjqTklxsn46vT+F269XQy3Ox+uUt1P5pCpa7MG92FnE1iAN6ikm02GBRWiqpHZuoaAykwDT1iZY8jSdV2BM0x+n4l6kIpGBSizXHH8zTMj/3y+cXgdNvUTRjbD52UA489SUq9XM5Yz6ndnZ3Hm/DmMj47h0IEDwn+tvGb2a9NA1oix7JYZvYjiPVbm3BSV7SpqjWpwL21hZWldEol9mQTGRkekYcygq1I1jFfzfvLPnJnnM9LrM3MN64yPnuvy//3T/4TV1RKe/NzjOHzfPgVL6hIwm+TG2rNnb7hGayiq6cnEOOi28j4xc5O4uAJ+yLqDSIl0SAO2HNeqJC2MVL4Y3jj1Pt45/zFG901hcJCBlmVlHENDg1iaX0Q6EsWjR4+YdKPGfY20b1WBT+R5l9k63tQRsM9rz1jViFPmiGcqU3W9B6u0+HrmnhtEe7j2AiSmSisMawgfFiZKZ10zX3QQ3wO69q5rBwd+sw7WRgulcgUvv/6aXEcO7D+AsaFBjAwOSVUrRyvzCq2W2sroPNjayHsE20WKdVeNNdHTb+D7cV12A7zZLMWjCSUKLOHNvicmCdOIuh1AuUrbcVMSI6WKidrc7F3BBHfu3DUh/1xOeO3evXt1aBGqoK8f1cvW1taxuLSEzc2t8P7mbML7Tl3dwaEhiX6Lv1vZFnwyqIx3BLl8CkkOONBvTg1hQkP9aIETbGXzfkvQlYXuDzbAYxVzDAP5Av7mN//Wp4PtP//v/wXrbQySptRo4oEdM9gxPIAW3SQlktLVQfAGhrK+8KCt89q1G1fADZxDF3Xh5lpYXMLxEycoESx6BR/azskxPPzgEWTC1IvM3ULntbfUsQBpAH1vVugkcXYzPavlgtK0mZoxYUQyQBGmLWrNH2WlwabFMtRQE/NRhyZUFz+1ZpHTzbQRPyHQY9dlVLOmOpb88vLd30sYZQe/1N3sdIS99OJn1Cgsg1IQW7FmUxd78xFVBl3HxDwoumiJeJZhQ9k9MasZt2MxHC2BWqOOV19/XfeK2cHYmJVWHEeuVyjKbFAA/+N7dbUkjE3A8mx29i5K21W0o20kktSmoD31Bm7NzoqvOjo8iL1TuzAzuRMFLm6Wpc0GEqSIx6IaPeazUKc+ZAgyfmw1tO1e/v6ruH51FoceOISnn3tMmUi7FcMHZz5Qdvi5p57sWNWrkdhx+LDD2XBeC+Yy/Avyfn4I876IT8zMl2spwBgMyt//8Ws4ffUaph7YqxHzysYWku0IJiYmsLywhMF0GkcO3iNmgShE/trEjwPs0mVMGVavAz4MdGidy648BPwA35kojuflDFamrqWJQdFw27p3DkEIJgvNKf6dGr+07KEaV4CgPhFse1g5gpjE97bs9cSpd3H64/MYGh5WVZRJppHpS2LXzp2Y3rEDfYG6JoiKDJbgKcaA1YtPe8LjME6XQWGDO7zRXIMMkMK8QciAIjkmGMN1wedLKpUcrTfWcevmTVHEFhYWxaGlpQ7XLYekxOqQel9LlRRZCTdu3JBUp6bEUqalIQPNINTDWERGQSadxNDIsASl+gcKYh4kaiVQHTfalwGilIXMCq+vVItWOQc2hahyEYhXzAo5m07jV3/jm58Otv/6D/91++K1a8gOD+om7soWcHhmGnFOg+jRGn7mP/nJsr2bPVqJEnRw5SJgpH2fMuMHv3L1Ki5fuy1gOZ/L4qEHH8D+Pbt0InWz2m62agHXx01NENm0NY1O1pkO6km3jS1gFjo+GWf/HGgvDLA+7RMGJvSZrI0VXttK5g5HyXmqoRz1rm3vfbGSyRTQZIYZmmyu3apubuBOejZspXOQlAw1HhekuImBG6pSV2LRQaEsbE4uYH6f2apYRudB1SlGhqF2x7A9A/fPqQAUj+HCxYv48KNzMqkcGx9Ffy6PqclJaXa2gn2L+KykLoWGkhnvtVDaLuPmzZu4cfs25hZWMDwyjoMH9qEvFcXaxgpu3L4jnQdaHl2/fh3PPfU09k3vUtblTVhudF4/cUY/NISRo4lEJIZ33zqNV159G7v278KzLz6hhT4/u4KLFy/g3kMH8ejDxwxjtT6kBdhAS/OuOF9XJHYyULjRxT0jQdqqEul3MBBKBItjmDHUqw38x+/8NT64dh0PPv8oCLcVV9cEI4yOjWP29m3snpjEPbt2mS6BN3bVnAs7wp+BzuMAiYWJRmvCMllp2OBAsA+3Q8EoS/ZsjQ2j5xvGZwnjMND58+deYKavQ1bsD3KLg61PD97vWadDEQrSGkYxVw5ORF28fh0/eeMNRFN0HRlShVovl5Fot7FvegYPHrlf65GBmIeigq3EarZ1jfwzsW82UG3PGm9b99W53gHmYRWyvr6mw5PzWc0GLZbawlqZ1dY4JpukwtaWSv3r165L04A9H0JI/YUCdk5NyWUk1ZdSRi/xqWgE83NzWnP0NONeGRsb0Weltx3pZfwM/cODGBwekvQrfyVPno4sCca88hYi9aZ4tZE4QQXaFVVQ2V43F4dEAtlc1uhxbFTGk7JYH+ofxC/+7c/IbP/tv//D9vzSEhbWlrFv717pNt4zNYXBPCO5n65dEW7f9NbkCVEudK/5AEUlCZ3g3tOW/l3EWy5fuyXhlh2TE3jq8UdUmjEwUw/X6ENB3DsQ6V3yzjO98KadwGhZgpXzXLjCiBlse748w+bDFp7kDR8pThk2y/FYp1IxKPoiFjwSNoxjtFxAvqj98FHWoBMpjDcGSTu+HxeydXdDRh0CP/9ema7m4G2Siic+fzVDPW4Am7v3jMGbLwqYgaZnflvWMFNGHQz8PHD1Nkc8IDunk99DXc5XT7yB9VIJu/fsUvbZqFSxd/cu9MkI0jZi733QayvzMseDrUoJr7z2Dt46eQ5jo4N49rmH1NGtlOuYW1pCLJXEmydPYs/UNJ48egwzkzuEA0u1rcf6W82aoJXLngED8vXrc/jTP/8uEpk+7Ds4I67r6soGkokEdu2cxNH77g0UOnvoLcn82AHl2R5xQG5gOiDfWVpQIJ8YGcNwPq/sWdkdHQOaRk8j13lro4i/+M5fy03ksc8/iXhfDBEaGiazGJ+YxMLsLPqTKTzywAOmFyCIy7rvvM8+8sr1ZqakYYDCcfugMsZ10HHV0Gh8tCsITkJ+mN1XUzT4izGYGB3Mfd9MX8DwYOPYio0QhIIcBrTMO/DpAwymxhEJ/RSxSfRhaW0DZy9fQrFVx1alKj4qD96NlWXE2lS5G8bhA/dgZmoKEWaRHFQg1zpw2omj2jBFMGYMwdbvi+0da6YyCHLYoNEgpGJNMWa5PDgqMq5sqWIqlTZVDVMn4+rVaxKSIdWOgv3jExMYKAyYv1iwOee9Wllfw8LCAkrFkgSjhoepmRAVDYyNN2buYxNjqDYr6g2kMklEYnHkM1mkYgkkeFDUmVCm0GqZLGu5soFaZRMRwmnJNLKFnBTvBL1xoq4vhf5sHr/6rb/z6cz2D/7vf9sm9jE3dxdjo8MYHxuWr9LByamOzJoLUXTjlzs5dIcZPFsiviHV/uBS6pqzZ86cwc1bN7FVKmFwYAjT01N44PAhZUpNpSHE6mzc0PzQupxQL/09tntmyNXtlDPDO63jL+aCppLC6Ck77O7H1Rn/Nf6nfj44ALBU86zZqVMK5gFD9M2rrn7Irg3isGu1GX3Lqn2CR2V94AsbHcYI2rw+36DKkEPWyPfgQgt5UcB7u1S0/xK+6MVthcuGeXcnyusQEp5kkIVEeoK8nhglhOqaLVy4dh1/9eMfoTDUjweOPIAkscdGA7unp9BPweSOCEoYxgjjxXY4kpXRxOpGBf/mj/4caxubyBcSePHFpzEzsxOLaysoVis4+9F5PW+KuDx+5CjG+lmudV1+eyEAw43jEty5cOkm3jh5GvmhfoxODIsyx8qI2VMmHsF9Bw6qGeTVjOrOoNdqdNsISuUqrt24hTMXziOa7kOpWcNIoYD79uzFjsFhvRbV3SLSA7Im5OrKGv7iu9/H3c0i7jl6D9qxJrKJPmQTKYyPT6K0uYlorYHHjj4oFS/n1GYzGXXaXYBGLiM9qmd+6FolaGI43lRyh2Tn1fI+8Mtx+nLJBGe4jlwTgh1wZdbkGMtyngLhDP42Pu3v52vF94+/h+ha7YgOL95b/sSl2zex3W6i3GyJQUQ9Do6JkwYWJRZcquDIvffh8J79QXmLe75pWWEiIeNSSVWKGeOzoZYUcWzYDn2TOGWm2mzH0KiRvmglAe8HG1Y8VMqVkg5CcefrDXz88UU1yRjQSQ2j0tcAHaojMekf+EQes98OD7m/H/lcRk1awlxj45PYf/AeyZduFFdQa5StQc+DLpbCQDqLXCKDRpXJgE/nbaNYWkGrSQghJSHxZDajeCebJppuprMYGx7FL/zqL3062P6bf/dHbSqlV7Y2lSLv3r8H1VIJR3cfQCplkyj2dEMmGzZZ7wO0WGOhjhuYKbb6S6GbzxLpxz/+CTaLmzJSbNdbuP/wvZr6EA/SLEmtDJeFebcJ5pmJ1Yi989ufFLO2LmcwQST5WHhnzwAASfM9nS3PiF3dysZzDdfjl3fSJU7T42jaW4rz9blQvVTlItLB4J1PGdRxLs6aZPZ/FvT4e3ZhDVs2bQo1soL7rE1aWSZk99oaJ37fO8E6uOGqlGPntm4Bt5dtYQMb5iumTDrQgxhWWnR8QBTLm5t4+fXXsVUrY3LnJGZmplUWVra3cc+u3bJ3dxUp57Nagy/AL6A1fRl/9lc/wt3FVRl67to1gSMP3qvMhN3mza2idD/7szlMDY3g6L6DKORylgEJXw/lP7nITVqtVHDhyiWslEq4emsWYzsn0T+QR7PeFNxRKxaR0bDBIUECOmiD060ClETijTvCQPvjV17BraVVpAbz2LlnBjtGR5BtR9AolnDPvoMYHRuQN5s2e5SczXX82X/+K9QyaWQGMsgP5JBotTA2wIxoEpWtEiLlGqZ37sT161fVjGqw7JSOahr3HDwkGyQPpl4VqgIk7klIoAvoBl1m0wPxpphXh1ynzNxITyJroncs3fU8HJKyZmhN3XIF0sBU6e2DKPOmKWYY7GCwpYusaHrUjo1F8e7HHyEzOCCOKic9mfkNDRRQ4YhsC8j2pXDk4GH9HIM6PxOnrkivM2aEKXt59Wd9gnjHcoc4t4nEbCEa42czpwo2+7jntopb6ikQSiBDhGySZKJP2eq5s+cwP7+gPc0eAwcaBD/I1seeO3+eq4r/RtaA/M9IU0QEu/ftx959+1XhLK/Rd6yIJisPRJGMJVFIZpBJ5KR5ompCRo5bqFQ20EJd022ZfD+iibiuUYU+La5iCYwOjeJv/+avfzrY/qt/8wftvkQE1fIW1tfWkM8WMDEyIi3a/dNTUrlx7FL4uaHzndNVTSpFERdPJgxGBLSFNmUBEcXm0hq++73vIZJOIFXIoRBP4rGjxzAwNIAmq1NmggF+sMzWsk3HqT6BvTpFRpHXMFYFs6DV4Avay3rHdZUthm6J09X84XeA+2ADoqYfA2WYaiLm2Jl8CvgoP695x4vJaZSj4Inktiek6Xjp5FmFFnxQXuJn1d8HJ2GbrAoi3cEo0MWZOVHWmUwiUyHABo7vWbA13Na5mCodA2vAvs9ss+lfxsBNiT8yAbQ4IxG8z+pj9i527J7B8NCwcMv5tRVUtss4OrUXY/0UBrFDgAvWg62VhXFUGy288/4ZvPrmW9qkhdFBpAsZDA7ksTi/gNHRUayvraKQzmB1bhk7R3fgqQfvs4aWzjgCACI1Yn5xCac/PIdmIo7lUlHW1hQv4u1Lpolpt3H36lVaQjxjAAAgAElEQVQ89eBRHNg1jRarDVHkON5p94Gf1yfTuLEvX76M77/+jlTERnaM4cH7D+PQnj04eeIk4tEUvv6158T+EKwQi2Fzs4T/8Gd/ju18EoOjQ8qsU/UGdo6OIV3II1Zr49al6yK6b26tYt/+vShubePOjTsKSs8997Tm9j2LM5zUDk5NVAXmiPcAlIWGgQ7BTwGn5f6S8E843K0JGvKgnqku6nqwOWt4ujXoGjT3dDWxHh85X5cWCAktRJBI9WlvM3tMpjM4dfE8VirbKq1v3LwhNsDePTPI8vvqLeRSWQxms5gcGRO2Hu2zcXSKM5W2ioJtum1naNLK6Jh2CFBvgRVBqcQAmUZ5mwem9SwIIRGb54BAjZORrYaCZn9+QPKK586dxZXLlzXFqYagBMaboGoXP0OzVsc2tYT7UhjM5tFMmJraQDqHSDKFvfv3Y/+Bg3LXXlybRbm2aauvTWeGKPrT/UjHM6hJ+8TgvlqtjGarinqjimi8D5l8QZKpPNgMj44h2ZfGxOg4fvGzMtv/7n/8X9vTUxNotspYXFnE2soq7j90GM1aVSpLg4UC8wXdRLc555QNrX47eKU67wbMd0S32U1XXI7gwofn8eHH5xAvpPUgDu3ehz07p0XzadGlN0ys8VxzWlRH0jHgqpahuHi5sQx8kELhLgifKCsOFKKetp468R7cLD20LNNPeyvJDBKwySTTTWVgYmnmZZxy+E8sWpd9DFNbPlQRprdMlT6YMlq3sUMX45/0vp0xZaOfSew56D7w+jStFma8vQTkhmLGZCZ+JkLtTITebEkNEWdx+EABjHytReQi4fEYllZW8dY7b6ERj2Kas+b9gwrOZBUwmN03sxtD+RBwNdFnFYiCeJiv3y7X8cf/8T9hq93A9P49aNCcsd3E7OwcBgcGkE2lMD48jFvXbmFrdQt/88ufx8jgoGF46qi3cXd+UXKcW9UG4pk0Vjc3lWmTR5nJJOVysbq0jtlr1/Frv/DzGMqljTolap7N9HtjkvdY4j+hUfj26fNS8IplUxgbGcCTDz+ExdvzuHLhOu49vBcPHXsQ/Zm0Pg9NMf/9n/45lqJN7D28X1nRWF8KkxQNbwNz1+9g7s4cMv0F5LNp5NIZCdSwkvvGz3wFE+PDIbMOkFgP9u8sHh83ZgCy8WYbFLChFZsgc+642A7a9CYfGqBXi7rekA0Yqje2eV+0nsPkndZvCL6djFMHJx1fTNdB7iG0uV9bxYUb14BUEjdv3MLy6gpGRoYwPTWJdDyOPLPJah1TEztkGMD3sdwUKG1taX1K0yCMGDMo8vdGizPGgckx8qBkZmuuyUoSRN8k24VW5BUlJOz1jAyN6gC9efMGLnz8sUZ3mbmzoiBtbZtNOd6fah21SAuDsSTysT5UU1G0E3EM5AfQPz6OA/ccxo6JSSWEi2t3sLW9KjojMRQG24H0IBKRpCpFm4ojTmAUVAmk09Y8m9EhwEOFCSEbZHTwLWQL+JVf/7VPZ7bf+jt/v53NpTA0Nsy6C0vLCxjqz+O+ew6gtV3E4QMH0EdLgk6gCA2pMD7rlCsuAh/rFEbJUp68z0oDx19/A9uNMmqxFg7O7MLB3XuRproWy3wfnOD0qot4Oi0x+Jzx7ncaHS7d6NSVAC0oe5CAB3m2tC02dXwNGoTSSGIkPa68HnRFAaPaFRtWVOYnTzNkbqJckabDzCKMHjJjNZyLoLip/cvzqqO4ZSUay1i+no352uHEYKCmUDg8lI34CHGPlqvwywBfGObaZUt4wLWpNoMxHNuzlKe7QZ3H2f0ZZjImZMIvdZR5QIg8zgmim3jr9HuIUv1odFwLp90Xlz5vrN7CPTMzGO8vIK772lRGHGHmT9Eh4eVRnDh9Gh9cu4yJ3dMo9BewXipifmERxc2iGl4H9u5BcWMLVy/fwM+/8Czu5eSinh+wuLqG85evSOe4MDyqaaCpmWlk0nyebaSzaYnErM+tqqT/xa9/TcR74aIBrnFtXA9GgoHCgbNRrOD/+uM/Qf/kKNi0HhsYQL4vi8sXrsnb7PFHH8LRw4e03IuVKv7kr/4adysl7Dq0F5lEAmPxFPKpDNY2N3Hl/CVkcwWM7BxHtVTG7I07svA5duQBPP/cU+pwO5PEq6feg9DhITvwzQiSwZfrhpCQCwspcwuDD/YcjTkRxo1CqA2d/h41OA+sXIuqZMTVNrUt2y/G4FAPoc5nadOAxH4lCtNu48qdW1gpb2N9bQPXb95COxbH8Eg/Du/bjVQ8hkqpjOH8APbt3oOUnGvN8ZblPKlnfB9pDoRK1bN1PyBE+yJOS8faJhMG834LhbJsb7gHmVCl0zkMDY3q0OXY/+2bN3H58gUUNzfk87e9WTLbHjQRozZCs4XBSluC++WRPFrpJPL5fuzcfwAH7jmEbDqrNbOwdgfFyoruZ6QVQSrWh6HsCJq1Nup0wGBSQ64vx9O558gEyqbEsTVpRU5yJjQFy7hDNs8vf/Mzgu0f/cEftI+feBuLayVE+9LCLeKxBn7h576K5nYRe2emMZBLm8mgMDVTZ7LSyLJNBcNAyRImyQGFoLEwN7uIt0+9i74sVb0aePGxJ9TtI66lSSiL3R2KmS9GDw7CGNXJNVxT7IFQQzFA6hoCM0KQQlhsXDTsDhqeaqWVn+S9+qcuVuPlvZdfPovODcCMw9wFEgFXs/l8H+RwSleAZVVSdBgBgSNL4jzfwwK5dadZCjNYOyZsOJ0xF7y0FEMiYQ4UxisObhVh40i/wAcMwqCJQ9POiTXczhaJcOAAf1B4m1YizPpF7Fc238Tlq1fx8vHX0e5LYmh0FJlcAfnBQaUslfV1jOWyeOTwYWT6aDdigkUa7a6T4xrH/Po6fvDmT5Eo5EQSj3Mkst7E7N05rNCBORZDIZfHjWu38OCeGfzMS59HklbQlSrOXLiEy6SLpfpUGamElm5uS3g/YnEsLC+hNLeEl559Fvfs2Y2oy2CGzNgpdY6VO0autdKEMu/M2DAGh/uxMj+PqfEduHDuIsYmJ9GolfHVL3xezslL6+v40alTOHvjBmb27VJzLF1rIZ1M4vbdWVSLFfQPjaAwmMPFcxeRaEXVxX7+mSdxzyGOvnNtmrOuVyDeCGPWaoep6zYHRbrQ0LMMtjug4oI6Dpd5s9WClg2C9wZyL321XlotZOmEK662MR+c8uVrUglE4IFr/QSIa624hStzs6rwzl24hDorLzTw8AOH0J9JobJdQXmrhGMPPIixoREzKo1Sf7aMynYp0NDM1twrQt+j3Cdbm8RBaVeUU7AlTm/TgW5n1QqNR1q2pzA4MGLOxu021laWsbi0gLt3b+HmjevYXFmjMAvIUo/NrSJZriFBBbvhEZSnx9BOJTEyNo69992H0fEJDSmRnsbMdru2bupiMTZA0ygk+1Hdpq5FTb0sE6yqCy9PJAkh5DT4xeEJq544pMH/YmoSfvM3f+PTme3p4y+35xfWcOLtM7h47Q7ml1fRbFcxOJjDV770EsYGCjiwi9M/wU1XdalhtDqlQgNCUEDwKpNGLPHPZhvvn/0It5cWNVG5b2oHDu/dZ35NITAyCGhaSXy/IMwSSu0OvtljRR7Q4k/MejsG25up8vcsx7zBpEaWL6YgWq0mXg9tTfheOFLtNLMM0HVc2fnkP8uWRaW7ubFaEOuO4jp8oYwkTBR1Nk5QGuOcmWekJrvnlkCm28nAzQ1pWq/crNas5PfxtSyTNbxY2Fxo7jmWx+3Hhp2zErjRxFTomQTUdFqYGDN7aj5aomZRXL52HT95923U4jHs3rUXYyOjYqeQ77i6sIBYu4HHHzyG0cIA4lJsNKyZpXat2cR7H53DjYUFxPNZxDJ0qohhdWXdBEFWVkWSpy18stXGP/0Hvw26KM3OL+GVN9+mgAFy/QX0pfqwubqOqR0Tqiw4t07rpa1iCTsY8I88oOBGjFaDCYFF4J5bkmAMGhi8d6oWEMU7H57F6cuXcPTYEdy9fRNDhUFcu3oTO9gUDAnG/fsPYnZpGe9cvoA7q8uYoP/ZVgmt7SrKtaoJrK9vozA4jI8+PI18uh9jg8NI98Xw7DOPY2Z6UtiejRx31bIsN7FEhdkQ15IPCzlMYGpenOXn4WVaEuqXBMinFzYQEyRgir3VS++wA9cKKxi+JxOGaq38CSqiKkDtXxeDD4M/eq4t2d7PLyxgpbiNi7fvIJFJY3JsAJNDA/LwW1lcwqF9+7F7xwxatZroWAxiDLa8Dq47WxsUAXKPMrsHGxtbqFYaSGcKaDZNQtL0dG098d5wHUt0hln10KjGmVlVUgdhbW1FDbSVlWXMz99BfG0DmevzqN26azTQSARDDx3DwJOPIpJJSww+PdQvyIRUN7JdljdmsbW9JgAkGScTIY9IjWavbSl4ccDB4R56ETIRyxYKGhNXEqUeE0Vp4kqeqOP7zd/4jAbZB7TFicSxtLKGMx9fxqkPP8bdhSVzfk1E8cDBffjS809jenJECuRcwK4ha4ewkNTAK7TOunp6kQg21jbx/sULuLG2hGwsjm88/QwSSQtg3NScWOGcO09UZlS9C8oxN2t4dS3HhX8GqoxnuHa2d2f1PfjyBkiQQ2IxVECyctu8m0Kg7cFQLYsOduI9mYLDD54ROwbrmbJn+M448A0laCXIE1IvoTcDp3eRl/4OF2h+PJhvKqi6K4K6q4GjG8phPyS6r+GjyM4asRn7RJwTM9ROtSxJ3x8gH7mYqjtLseYgx8cGByUuG8Dl+Vm8/MZPsV2pYXJqSrJ0kt+T+2sC9VJRkMLUyAhyyYz0BHjIphIJLC2u4LV338VyvYpYhg2PJMrE0WpVbKysoLS6jkw8pWzkN37ll3D/wb148+2TOHflKnbsmsbwyBAWV9cxmM9jx9iImiWcKFpeXkFlq4yXnnkKQ4WCdBvUCBZE5Dxtq2b8y+Ef/bndxLW5Bbzy1knsmN6BTKZPoiVrG1tqCm6uM8Np4ZmHHkOpWsE7Vz7G0uoKhscnUNsuo1Vvos1DtAEkt1s4f/5j9CeTGB4e02fbsWMEzz7zmDidjWoDdU4iCWbxHoNVJh4MvYrh2nGXBz4jlsNE1awPYiPgPlgSkt8g8CKM7RONWDEDxHhhD8CSBeeAM3C5nbnWr1sUkQLJ6Tk3GJV2MxW/uHfayiDvrK7g1KWr2Ko3MFzIYrSQRaGQkw7BULagpndWJpxRbLOcZ/OV2gcUg6GcZuiL+AQdk4nNzaIJ76cL0rAVpCVdXHt6ZHWkUyb5SNYCmQ4UwRGnvt1EpcbJsjUNpbDCKZ46g6UfvIby1jpqulEJTDz7LIaf/xxaiTjixErowED4jFkrqljemMd2rcQaCplEBkO5PGpbnGqkzMAWEhSljhhfnsGWzcNMYUAMKnJ1qTDGA57j6OJaxyP41m9/+9OZ7Qev/4RHo7rMG6UKznx8Fe+d+RiLy+uocGHVynjw3gP4xldewNBgwcjtQclLjeMwUuhdf2UXLN/rDVy+cg0nPjiNzVYdTz14DE8dPCRvJ83GR2ykUEEo6N/K9jgwEey0Nfymw30N0IWX7RZwLNT6l1+PW65YB76L54roFARlXBfBG2VcJDxZfThDSlqBniNtgGA14nAFr88cNTkK69xYC4pqhPkhJAcEDi2Y4DOxbNc78GxVB0KQArRJI2fceVfdKEzOTnCMXO8Rxo7ZSDCmgDWuzDrFsm9hSyEj1oKIUQ7OBleEK9Oih/xb4qKES6oNlNkkWVrCuYsXUSOEI2m9qGAFDQHUquhjkdOsYyzXj2w+K4yW2Ga0FcP5q9fwyql3wXyands24ZB4FNXtbWwsLKFdaWBzbRO7J8bwO9/6dXzne99DM5HAxNROlIobWFjdRCaVwhOPPIhYtI0i3VfXNzHAKcd79onBQtxYz19+eXbfdWjKXcPUvRRsnVoWbeHclRu4s7KOVC6NbDZpnFBEQauY5aUV+ZvtnZxGXzaD969fQKlYZDRAKk5n2BgGhoexdnMOt94/r0mk3ZM7Nb5brZfxwJF7cP99B0W7YiebqKg0XYMrBdeisrxkUuuG2KYuP9ive3ClGHeXyx0AlTBFSFqajFADduutDv/ZDptHmWyfjWpLm8CyRMJiJlBjok0q8cO8KPejBGNshsWaoKCv2Bou37mLN86eQzOZRj7Vh1xfAoODAzpkSAX74tPPYSBDLztyVzdEmdIRE9akfg0HA5M0JhPbJZo+8jrY5KRwvUmWepXMYSOOrzuFjYMMCQbcdNr4/Ghhc8v4tOlYBMuvHsfcGydQ394GmEQn0hj70ksYfuoJ6USzoiJjgfOJmVQSW5U1LG/Oy9Im0k5gOD+CDO10WMGUy9aEBpNB8xhjEy2ZziGV7Uc6k8HwyIimKLdLRXG1mdmSAfIb3/6tTwfb91/7fruTJdHrp97EtZuzeOfd97CwWcbq+iai7RZe/NwjePbxY8imw8KJkgEeBGhI9dKfjWzG/7+5UcKH587j8q2baoJ9+flnMV7oF/vAs0pqQTqP0Mjxpmvq3M1e3NbZCc5p7UTXUEx7ZstOqpCOABXo94Fg69NinWAb9BNshr0n2DmtJhhMOi6tBhf5sGGUUrhZ2MSkfyjI9dC4usHTMm+jdkVUuvP3/HnnOao7KwdhX5xO+iZ8YJCM3zcvN/0e+D00KMAcJQxGSUiEXE058QTJAyVNxbicZCQoq+a1BKEbCUrz+2mBI2J5Dbdm57GyvonlrS1Ek32aBlteW1MA4/ADg645LViWxY03NjCqaaD3z57FpY8vy/WD5VtuMG9aAKUyKptFlItl7JuawReefx4vv/IjFMaGkUinMDs7i1q7hdGREezZtVsTbdXNIu7evInHjj2Mxx55QFWVQQc2Xm0jspat6RAjvBI0Yf3wjkXauLW0hjc++ACZwX4MjQ7qeqoVO4xqPHRKZWRjfUjmc7gye1t8TVJ98v0Fs0FpRnDt1Fms3VlUObln5y7E4i1MT0/g0UceRCGfE4bK5g4bP5oMboUhG7FHaDme0D2Xm0PQ9nVtXV8XPEy43qw5bFm7NJGlzWEC4Wq2SsOY2a9FRzbDzO04KF2Js1wy0XGOd7voOKEnTSHaedXFfIMeM5OUsHci9RY41v/jUyexHYtgemoKsWC4ycDcLFfxxSc/h5H8gPbbRnHTxqFD0qAs2jUdpO3cFtSwuVFEvdrG4MC4RGhKZUIPRg+TVm8iKR4tPy91OHioWrPNSnse3nzd0nYJ1Y1VLP/Hv8bC5fOIlqoyYI3kcxj9yhcx/vgTcqimw7Uq01AhFytrWCsu6lMSPhvNjwF1Zn9c+yU0alT7q6O8vSZMOZKIIpUdQiozIBEbYbXk2lLwhxKYtQYisQZ+83d++9PB9syrP9AuNi1ZSuTZjPLduTm88d4lXLt1A4tLq8gnk/jCc4/giYfvF3eNF67FLtyTC4HQgGGIfMjzd+dx9ux5rGxuYGrXFB46cj9ylAIMM+sC7vWEexX0rdHieK5npDayanxa00btDihogQQaF//deMFBqCM4AliUsgCkoYUey2YFwfDaRgSnAr01lHqzRjudLeC5Hq4HeF9Rsnnh9bsaWuBKaiN4l1hDDaamz/dlMPCxRoNkQsAIPFsfG7Z/sEDvZbFT1TzTttcyDqbTutScUXDnJq8re2Ouwu8ltuQQBk9tBWiJLSviqzQiaXurtK1O9BvvfoDFtXUk0kmkC1mMTU5INJmHLmlP/PwLcwtYXVpFX9RI+KVKBXeu31LmwFn7bN7es1VroLi+gUqphhefeUaqSxvlTaQGCppgYuOFSvxjo2PIpdMq75uVGu7evI17Dx7CL/7cF5Q9OjdZG7lHFU581vCs/dDWPWk15Zb7+jsncXt1FQOTE2Ji0G22VtzG6OS4qEOxZht96RTmVtmEWdRYea5/AIloErNXbuH2x9cQa0AOEqPDA8gX0njiyYc1f681plvIrrpRutiAEqmeQTYc2t2BGHMAMF1UezaisrmeR3BQEK1Sh73BEq41zGDrk4NsPDNr5krSVBnhHmaQ22UdiHx/riVPWrwR6wc2/43cYN4/VUKB5kjJVVIAf3TyHcxubeLgoYNI9yVVbZApUlpZxeefeArTYxNB04B8V2M9dBpi2r8uGgFslcs4e+5jTO/Yi+GhcWxXKsoQDWJx2CWGPPFR2VGFKibsDTbteR9SKbpAVLF99w5u//FfYOX2VdAgrN2MIj44iLGvfglDR48pERKzKBUXLNVs17G+xelGaulSvziG6dFpRGpt8Xdr9bK0KJp14srEdGOaHMvkR5FM9yNXKNjIeZvfX7YpTbIxUMVv/c7vfEaD7PVX2uwckhWbIulYwihWoly9s4RX33gXV27NYnl5CYO5FJ557EF85YvPICmTSJbkCj/6T6dgBKiUqzj/4Ue4cumKusqPPv4odkyOS0DbwknAdi0x6QxNuG2KM7ZVcvEECyO1FqANWBcu6gGwl3Co1/R+fLAXC/isZ4KCDYLuqr221Uw+Kiy3hWC34piooIEOHGq4m3eGO4EzYMm8Pnck8LJR368Tnc1Bkp/DNBez2zBiy/vp2Byv1bIyK+fkhhAxnVvPRB2H1aRcsJuxnzO6jF4skMg9aBNSYDYjq2lSdQKjwzE1YskdFRV2pEmJa7c1Bnnmo8s48fZJVFsNDI2PIpnLIp1Lq5FF2s/G5pYEnddXN9Go1rGxxu6whGKl2MSyj+/H96X+ArOB4noRR+6/D/VWFZnBHNAXl8dXDDHsHR9DPPCMt7eK6M8XcPbMOWxtbOJbf/dXUejPdSzqu1mZQS1W3ZhIilctasJyRDQWw+zCAl4+8TaWq3X0j42iVNzE/PWbmNm3G/0aI6awTBxb2yXcvHUL9x6+B5G+NNbn13D+7Q80rspnOJDLYd+eSbz44vOY3DnWyTo12GKnVnBQNtlLPQfBX4SsKiGwdKl6rg1CEXcZeLobtBq1FKuxtWBrzIIzPx8xXsk2umecxSoNEjh8RMqUsrpGGKYJOAGDM5+/VOEEcdnwhdEbbU0SBitWKvjLV17FSrWM4clxqfVtF0nnAzYXl/D0Qw9r2lCu22LV2PWrquDB4wNJAXqk4etH56/hqSeeRTqZwdbWujRoXdCH+0TrPxpDJp3pxCVBG0wKA7eeiV+9uo2VM2ew9r0fY3t1KWhRRJEamcDY176MoSMPWtUn26E6SuUNVGpFlCpF44KzV9OOY/fEbrSrLQ3ycIIygga2S8toNbYMaunLI9c/gVTaMltR6SSp2ZRYeTaTRbW5hW///d/9dLD9d3/4h+LybhU3UC1vS4vxwP59yCRTIhOf+fgmXnnzJG7NLwoIzyYieOHpY/j5r3wRUYmEE2e1UtdNHtdWNnH8tdexsbqGvfv24NjDx5DOmsBu52ALbXOPkwZlGJ/XjAS7mC0XjZgBco7wkGn0KXdb8L+1kivYqngN0zNirNd3+lj4+16hciObs7wy8WbjsXaxZDVizB3T5BQlzp3RopTgs7RRTQvYsENCBTbVYjiDjf/6v1t2E/y3RJezeXYXmfHAzaxIWCvtg4L1Tyfg92g3kA3AU1sNR7dAiZh1idUuVomwi2qLOsAZxBFFmrdOcKh97WCj5U6jocxjcWUVs/NzqLbaokYNj4+LosVRbN6n23dmsbFaFF7JQNms1bC+sSlhaWVjoaSmaHOhQHrNNkbHRjGxcxTFyjanY0QML5fK2JFNYtfUTl3z+NiYDP3OnP4QJ0+ews/+ja9j3769RjQPrgv+uP3Q9AaqBzA+BypV5Pqo+9DE2cs38JN3T6PUaCKTSWFlYVGUpfuO3KtsiYpnNBS8MzeLyYmdWN8qYeH6HDbvLum+ZfIZPPrQg3jhc49ibGJY6Yaaj5ymq3J6KSlXaVEPKRUY/KrU9adSFJW0gtawjWPbAcz/lKmSHhgOXMdjST0iNMS15sGWz5mViYZaAsOG64yvw9d0DQ5BSOGLWK4dujVhj1xzXRjKSm3bS/YDtJmiSeIPXj+Oc1evoa8/h+HREbPAqtWwOjuPQ7t249nHH0eLDIsox9FrHbaSJUBB1KlFWKOM42+dxFapgS++9BXhnUsLd7GxtYFcrmBTjSGhIS4uOUdWdZEY+pI0aWSDrI1KeRu5fBbl0iZmX3kNpZ++jcY2OcIWG7KTuzD8tS8js3+fyTpyLbcqGmKo1osaSqg3DNvPJfMYLYygXW9rAo7wWKtJp94lRFCVnVS2QNfsvahRoCY4XHDfEGoii4g6DQy2v/ntz7DF+Vf/x//ZHh8fVXBZXJzHnZs3US9X8OgjD2P/zE5NZLxx8hzePHUeS6vLSPdFNBv9+9/+NRy+Z785WoWGmQJpNILz567g4/MfiR/50LGjmJ7ZaRCDbnjwpQ83kg/SM0M7AQ0ncu1YBgXlzoHn2jtFxsXgykreyLLgEGxDvHPvGELApZQhq7sQeitSK7MmimfMXGRmwufTSBZknXHg02hc+JulIj48exb3Hj6E4YGBgCFaKemz4R6/+tS0sgkhwxHJtzVMjjFcepyiqHWpYHyYEmWpVIIqWpdK5AGFr+cDCswiRFzXpJ8xSHxDsWHY0S8Nzq4GR9hz6B5G5iVHloL0K1RNmIaBtH+jMfEuPzzPZuoqMgM5+TGVi5X/j673jLLzyq4D98ux6lXOVagqoJAzCIJsgrmpbqpbLUqtrJZlL2vGniTL1khjyWOPJ3mtWWt++Mf88NJoNLbHlqxWbLEDmxEkGMAAgMihgAJQOadX9UK9NGvvc++r0pBTXFwkClXvve/77j33nH323kceCBzWR8P4xfl5de85BJL81K1CQeNTZMSuwYFBtLY3o729Q6/NIYU0GKFiLVopYf/+ETx99qy8QnmAPHjwCOfeeRcHD4zg7NmzKNMUZMdQS60V0XD+tkyW18V7VCY1h32BSgWbxTJ+9M55XL17T1N0+bw31lcxvHcI3X1dqHLES6mE2TrtCMgAACAASURBVOVlFHPkda4gt7KO5nRGDZOjJ47isZMn0NPeTPovqtWSDlIS8xmk5+bndS+aM03o6uoQ/1I4K/FbHnSOn+6xfd5/4pN8Fsz62fzzjT6DDTjNxFi1pig0HwEecsySxTpwxkNqCLqKkGtdwyPdXvIBl2uXe03TmZUdm4+BhxT4+poawSQnaIfaxMws/vL7P0A1EUGmq91+t1zF7KMJlDY28fe/8x1EieVHIygUHUXRTWvROpMXSg2Xr1zFhQuf4eTJM3js2GkpzmZmxwV1ZZpoeWhTe/l5coWi9iXvLTNHUjBDgYh8IqIxJghVzIyPYfmt8yhduaHmLptUnAuYHtqP9p/5JuL9PbpsWseubawgX8iiWN5UvFFGX6khHW1AT1sfSvkSsutrCJDtkFtAubTGVFLNsVRjL5rbBgQpqNnuqJh83gIFQsBWJY9/9FtfMl33X//v/1uNpeKu3cOavcRRv7wIqkgaEgnsGR7C6noO75z/FNdv39ECSEajGOxuwnd+5ReR5AhfNyuLK4kY3bk3P8Tq+ip6ejpx5vQpNGUaVEL69qYPdtbMMR8Ew01d4uoUVcry2FF2qrC696vrvvvf9yW356367MDcw3y3yzUAXHnlF5wvP32g2YnDep8G8YkVhQ0G8Y5m/J1oLIGZuTm8de5tOcY/+dhjylp9w0ETSh0Ewd/V6Sp80YIbT0NuFpaGLP+t2eEzUMNo5aTmaGG+bPR+qR7D9UwFblw1AoJ0UCJGW5JHKTeNVw6pUeZ0+Mpu5T+87d7Pz6eMXO5g9oxM/GEHDtVe3AwcyscxKtdv3cLsIkutMpKxJNL0rp2ewf3xKQSCYbEUiG2xjIwEgKbGBhRowbdVRDFYFZWG5h+7B4YQqtaQiseQbkiitSmD1pYWRCLE2a1jTorWm2++jWg4gJ/6xjeN8kXaj0BaC0hkzBiObU/ZDiSbfED7TWZFShAAXL8zirc//BhbgSiK+SKmxh+is6sVew/sUVCm+mgpl8XSTBZlYrqtbYJmeF+J00WScXS3N+PU6WMcCCtbv5n5RcwszKms5EFQzOXRlsngiVOn0N/VhUjduNtNanBQDtc7KxB+MTPmVFs+GAZng70sGeFhx4xVYVcuVjaLjlACD0gpDl1my2m//Npg5kXs2NMkdXM4+spYQRw/z2Dr+wdc+4QgiOsLtoLR0UhnuzE6ivOXP0PbQI/6ARtLq1hfWBYD4O/+6q+ov0O2hFkkemczBqIQNvKbGH34CLfGxjA7PYujB47izLHH1CQcHbuDcCSIZDzp9klAIgKrIG3eVyQck7hB61LS5qCoX3MP7qP0zofYun8fpKnrngWqiO87gu6f+2kkO9sUCFmtb+bXUSzTJCdvbmYyjwJ62noRqcY0Q5AKtVqFrI0FlLY2FEYIt8RTvWho6jK1Kw3I6cEcAFaWlxGOMnkIIFtYx299WbB97S/+U41UklokhBK5sRvrSvGlNmF6nS+jv68XE1MzePf9T2U719nRhMLmGn765Zdx4ugBbT59mmAAo6MP8d75T3QSHD9+GMeOHUFM9BLyW0026TvDfiP7+T22mFwG6br1dbYCGwMMYju+TF1lY0h8dqAA7EbN+DJb5aXLZHdOb9j5WtLPu7E0dVNylyUw2xTW5cjjCshuvEY0msCV69fxwacXsKu3D8+fPauZTPae3DTWePIxn+mrOXqZ6MKageZQxezD+5oqq3ZYrV7LYXf1a1GzzDJef3h5SIIbkdAIM0G9v1yomDGZvaLn7/qJsmqiOfd9dsBJE/NQ+jbsYxfB92Tg5IBL3g+yFagO28jltF5oFvL57dv43utvIkLlWSN9D0hBAlLphNYCeYyP7o1pQ5XinP5AgUMRCxOzSAXCMjvhvz09XbL9NGUxgwhFAFW8c+49jE9O4ZWf/paaZ4pdzj3NVyi+Itl+xm6aBz1rHewlYnwxjx+f+wCPZlakr38wegeJRBRHTxxGS0Ma5a0tUEUVqsYw0N5tJb4j45MmliuSPxpES0cGfUN92CjlUSCzwzAfJBgYSlvIrq4gGQrhxP4DGOFUAZp9OxhMOK6qEFZq1jswL2OnFqwaxKMsjHCEIAdTUQmPLpU1Qp0SWz5feSO7gMuKgntIwYMGPVJbWgLCoM0jjPefwXanuREXQCwRd6OxuJvNQnErV0ShVMKP3nsHG9UyMu0tmJ+awdr8kpqK3/nFX0ADFV68hkpZ8ICyVADzKyv49NJlcHBOKRjA0twiDo8cxKE9+1HMbWLs0Zi8L2yYqn2JNVCpqHlIQyiO0pHM3/2TXVvGZn4DhakpVM99jMrUDEoyZTE6a+LoCbR+62VEGynNrSC/RYNzZr5lN97GuO3BWhA97f2IVqOoblWwsbmOarmAUnGRbtu2RxMJxJNdyLR0uwBtFTgTE+K7pUqBCS8KpRz+29/+vS/BbP/gX9fau7sRSTWgWKmqIcATmaUcn8nGyjqyKxtoae3AtZu3cG/0PtqaW7GRX0FfSzd+/qdfklk0OWxUa7z39iU8WllAUwg4efwQevt7VDKSJcCgrkLcTat1eYfj1Lk+vKehCBh3i01dSOOmekTAZ5c+a+SD9VisZxfUn5jLZrc5tu5NdmS5O7NtO40tiFnGy6bCtlcsr6cSMGyYth3vfHIBt8fuob+1Dc88+dQOfHS7keYzLHWJHa4sHiwbUBWzYDS3JqKK1pzgp/QGP36LGNRisAOlv7on7ue3y1E/MJMnObPTqjaT4cfbLlCqAJyXr6cbMVB7HweVfXp1Y3BYc8sc0IQpOtxaTURHtdsolvBv/+S7mF5eR1tnl55bLBpA30APsvksctl1dCWbMPVwAqmuDtRSYWSSNANfxezDKdTW80inkmpitba1YmRkN7q72tHW1mwqMgRx5co1XBm7jxOHDmL/4C4uPRs0yayWnl1sNNYnJOwA+cW6KSPIFJSjVwi3BGp4ODmL9z/6DA8mpjE5PqHM+PDRA2hqSqFSyCNUrqG5uROZxiYFQarYltdoGZmVNwBR+sJWAV0DXbJirIRZSlZlMJ2OpxGO04avIPZFCiE8feIEBh3WTfYAh0yK60oUi00fPicmEjpITbFI+TmfgRRncpwjo4UybiP3szrks9W+rfvfumkKtYp93/t3uF6CbE0DQY325mGmHoVLLHj/NF/Lqcq8WRL583yf23dH8fYH76Nrz5D4qNMPHqElncbP/9S3kNCEWdfIZkMyFldz7c33zyNfraC1q1MMj/LGFh4/9hi6WjrERpmdmzaGCR2/9D5lbDnjdI1LJ3YciiIQDahS5rOokONazKEyeh/V8xeBhTXkeWhxTUYjSJw6gfhXn0KIB4AAbS9QKJnYp2TKSfLC+7uGsLVJQ2N6umyiUtlAubAG1CghDiKazCCSaEZDpk0DJEsU6RRtnFE8GRd8UK5tIZffwH/3O//9F4Pt//mv/1WtobUVGdJ4EklhdCRUry4sIVsuak7U2OgD6ZepAJp4NIFUIomtrRwCpRpeevYMnjpzSoshWyzgrXc/QzkSQiYInDlxROA1SwouKmroWUr6pos6xTvSPl/SGy5rBzAzFS/xs/Hp/lS2QODLHv5hpz+DjDrq6aQ7Jt2+q//cDoZBPWN0BHOZyIiPyuDIzNYUJOrW6lrMDnBjs4jvf3weS8uLGG5qx9kzZyyLdHCDZzpYc8hh0q6+FQ+W3VE1UewEN6muKXn4xb+3ppaTfTrFmzrb7EY7fjKz0boHr9ts/B0z0nEcTEdSV1fYlXccEc7Aw4XHn43FzVmqTgXS4WiKQGM0mNcqS04PC+kZ8DOGwrh0/RZeff0ttHb3qKFC16aWjiakG9Ma4FfIbqABEcxMTaNtqB+NHc1ob27F9Vu3EabvAEtATSTg+BGOZg+itbUJJ04cw67BPr331NQk3rjwKRqTSbz8wvOCFPgBJAzQpAR3vyQg8GO8raFBzFOGOdyMhBTYJCoDDx5N4bV3L+Dm9euIhoJqePF92ShOhGNobGxAMpHGVqGExdUsVtY3kcsXNVU4X8ohu1lAIBpEz3AXUq0JDUwsbtXkAMZmW1t7uw4LjlvpaWjAUGc7OprbpaDU9GE2vqLWBPVjgjy8Jm8QzfWzA5k/Q/qXZ6iwy2HUKAu2ZlzDprVNcWB1o3Xlp6s40QfLcf6eQRek+pX13hZwIctFb3TPLFwUTLcWp2bm8Fc/+D5CVJK1tWH05i10NbXgWy9/XewEL4hQky0Ywvsff4LFjXU0dbQLauFnbUm14Ni+w8gkGpHLZbG4NCfqKC9Q/GNCamxAu3HhNMahGUc16EQ/TBbYxMxvoHbpFqoffo5qdlPBVubxsRiSTz2O0NmTGoVkHHgTwpCzWyoWZYkYjSQUg9sybdhYz2n2XrlEuXQWpeIqF6QxSVJNCEbSSKWbBc6SdcV7pWsMBxCKBmRCTlXbP/2df/7FYPun/9f/UVtYW0c8k0G0sQGZ5makU2lRHx5OT0pyu5nNY2J8CutrWaxzYmokgkgwgI2NTZw4tBfffPFZNDc1YnRyErcmZpEvldAVj+PJk0dVYnFzy0eAnLSyDYc0rNZObp/hmo2ji4j+P97wxkkc1WBw0lef+foALONu5wDvM0k+uO0A7bNnpypyNoZW59vPWQZh+JhKNHJXSU6vG5c7DFAHRxD3Z2Zx/uFtrM0uYE8qg+efPqtmkPcUtczUmBR8KF6WzKDNvzOWgdkjWhPKzZrSInXz2NwCt4BrzT+Nx1EJU1HpqELb1/yuocif//+KQHwloOtlhkTIgRZ0nPdEnDBowZR3wMbeGD2E70kRhFfVsfttPqgG4XCDFcpV/N9/8mfI1wIY3rtHp/3a+gqiDTEZdrBxVMttYWV6TlDGwMERtHa1ob2lBbfujqKwso6ueBpNjWnREBdnVzA/t4D1tTX0D/Th+PGj6OvvRj6/gT959TWpr155+Wtoa2lSdkv5sb9Hns1i2J1RmRwYocyX+CWLY5kLVYK4OzqmYLuxvq7gXdyiT2oADekMmptb0dKUQmuTjflZWF6VjwP5x8xscvksSpUACuUSmruasO/4CAq1sgRCxY0NrEj+XkN7by8GBwcw2NaChlpVG72/u9eUcHyuXHvVmrBEPwPPsxAkFnI9Ax4o8ret81EtuDFY8jlKsabxOrYmstkNo6SZPb8LYhS1UJnFEt1eSwcsoaE8ny2Ex3p4iRmm1oVG2cQ1Ofmvvv8qJhbnMTw0hJWFBQx0duG5p76iQOfd9qjFuXb7Fq7cuIl9R45gdSMraS0PsYZYGnv6dqMhnsLa+iqWlmat2gA9Ygl/cekZBMZ94iX+nK4gCigToVIJ+bUVhN6/ivLlm9jK51Cq8clWEEumkHjhKeD0QcUs4tPcUxQeEEdn1t7e3ItYhL61eSWRpBVSMViVYmwVldK6WCaEsIKxNBBKIBSxJia3mxS1Is6WBSPQWJzX8Hu/+z98Mdh+8NqrtcufX9H8qXRLi1Q1A3t2IxSNIruxjju3R7G4sKITfWZyGvnshjYwCc3Edwd7uvDSVx7HyNAufHjlKparVdmxHeztxsmD+0UPs/ipNNU+oQsGHsSvl9juxPWd+3qG5YjREiA4Yw4uCt/cUWPN/Ywniss1yGVw9QaVM7oRrus72C64K/A4upYoMUUTB/AzipSu1zJBgzHUAigWS7g1O4Pr2UVM3hnFwWQzXnjmqfooal2nM4pmhiFJrJsJZd1il6k7M3CzabRMTBMbZGDi1VDbU39toikNznkQbNsr+spAR4UzqjYfi+0JyYIOvKqHZVmcQyNjzj/V+MU60CrGk9Qi16VTdkq81jIluYSJDbI9bv7B5Az+/Xf/Go1t7ThweD9iqSg2izmEExHMzs6jtlVFshxCpAbkKiX07RtSo4GYIcUvc2OPcGLXMA7usykhzNSZPYyNjePmjVvo6enG0WOHxa899/FlXLt2Fc89/RUc2rdXw0oJy+z88laWeg7uAGHQM98Ey5qq1QBu3ryLd9/7QA2hkydP4t7YPeQ21tDS2oyNjRx6+wawf89urC6t6jOxTmB2xm47Axsz3OWVZUxOT2NuaRlDB/Zh9+G9qARLWF5YRCmbw/zsAgqVGg4dOYjDQ4NIUDJbqciasLmBJiykG5q7mZRTUaNs+aCr5+ZGstd513VjGmv+eTUiewHWW+OJ6gQPbtae0buskrIAS+qiDUnk69o9N5mq733w+1usEEibS6W0TxaXl/HWe+8hB84ka8Ps1BR2dfXg5JHD9eybAffW6Cg+/fwKEpkMUpmMJms3NWewuriESDWMo/uOKZZk11axvL6ow4CMBD8SndUAXb7Y6hftjevTDWyVKnIrj+L8IiJvXUb53gP5PhDCEeSQTiP+9eeAI7vFFOAdsUZ0VZJsZvatDV1AmbPuSPEOY3lpWcKfSpV+DsuoljfMKY8890gKCNMEx+xYu7q6NdKHXgiEciiS8MH293/3X34x2H729hu13OYmPv30UyytZdG9awDBdBKIR5FMJZQuPxqfxt3bo1hbWJKMjWUNx5mQChYLhfCNZ5/CyaNH8KNz5xFrbcGjsQd46YnHsWdXr5zM6RGpMp9dYwcDyCnH6cE9H1SaaJKVXaNAp5DrwnvmgYKkK7nFj3VTX6XacRt/pyprW83jqGc+0/WB02GgfBQE4X0jjYbGPMkZXPgAd9o8+uA9t7yK2UIe11dmMH3nHo62dOLZrzwhmpXMc1jiK7BvZ8nbOOy2qbiHS9QAKXKhW2bgR6HbtbNrTLqJ6dn5PY7V0fW7tM1ntvp87suT0tVA2q4hrMPMsen8rArcxgXl+zKr9GPPmcUUKfJw3re8t4QcrIFmI2CMAhPCuQ8/xTsffYp9hw5h974h3J8Yw3Iui8ZUSg5NkRLw3MkzaG7MSAbb1NWOB1MTWFtfQ2NrGzZm53Fq124MDvQahzvIYGiqz3ujD3Dz5k1Nezh89AgWV7L47l/8GV7++ksKttS8K6NzY8JtoqtVUXWISB/ZqZqCwMrqJi5e+hzjE9Po6GzDi889I3bFufffE5WL19fR0Ym5+QU8e/ZZ7N41JLqWLAqF2Zt6rlTiM6hgYXER5z/4DJ9cvoF9x/Zj98EhzV9bnl8EecWLK+sKFMf2jqAr0yjRR2dLG/YO7zZutZvobD0DGm3nDUoKmhiiXl7XrRDZDSc3lzAQTbkZOOPmd+Dl3XWFpI1M4kjweiXpJL18thzSqNcvbqGQN2tEvbfz9GBmSzigQfS1AOaXl/D59WuYnJ/DwK4BzE1NYc/ALhzau8/BYVWsrK7hrffPY2J+Hn1Du9QQHB7ahaWFRSzOzaOvox+njpxCKpqQj/ZmIWtBjmN5nI80D3taGkppqhlhnHzM4TXE3El5y6M8MYPwG5+hNDttknSOegoA8ZZmJH76q6gN96k5xiqQtDHuSx7ifI2mdBsiiArqJEw0MzUjmTWfZ2lrFaVSVtBJOBJHNRzXRAnCZeQpi2fLpiGbxKx+g5wkbP2lf/o7/+KLwfbiO6/X5KG6VcL4xCTuPXwoOWMynQYak0hlmhBLNuLuzbu4fvlzGfWmG1NoSmewkVtHOV/GU48dxROnTuDNdy6gGKggu7qKX/zmT6KzoxnlYBXhAMnINlGgjsU6upf/RD5QmOTSGAWCaJxwwJvFCDpwTQS5h5mcxGSy9XBiG8JLDX3w2c78DK6wKQMW9MTZdbPAiBcxU2DpYXxG5z9bd0+ybO7+1BTmyyXcnp/C+swcjnX24uzpx4SB+ff0i1bBzY05N8ciyx69+5MXU1CQ4LNPjdlxKh4feBkUmY0yExJ84G/gDhP1upOTN4j2ogcrIVQKSnhB+Wic8lwb2877QHhAFDVnfG6YuQk7+L4s70SSlwlM2ZqfXHQ14K9/9AbuT85ieGQ3Eo1RPFqYRSkcRmOccttl9GVa8DPPvaQx1Nce3ENDextmlhZx9/49dO/qR7IawL6WTgz29iAQsiAp9zn5Etc0WfXu3XsioR86cBh/88Pv4ytnn0RfTzd6OzstQIhiZuUzNy3/a17ADsdlY6NSVnPr0qVrmJtfxJ7dgzh65KCYFOc/oWJyXBlWLruKAwf2ysGquFnAT3716yZL1gw35x8AZleEUejnVBX+O/ZoChevX0F7bweywrZrCMfjEn+M3rsvutCZU8eRoqUfghgZGkY0aDJsVU/sf6tisem04iMTN5doxtROgkR42LmgyIYlg24ymXYNZ/N+9gc5ny3hMK7tOr1LJk/WTJXHsfOctarGRr1QdaaMusoqiNNrK7of03QBm5nGxNQkdu0akEBjqKcPw7sGNceNFdf1m7dw7sMPkK9V0NnfK+yaR3N2dU3m8Qf2HMTJQ6eQjCWwsrqE1SztXe3ziRPNacEakUO40flEsFfikiC5o+U2ULn3CJE3LmFrdRFFKul4B6m27GlH4ttfQ6irS8GWknFeKyEB9qXYd4gGIkhGk4iE4mjNdCK3QeUYh1UWUClzisSG7ks4mpCCMBAyyMX4x6xqNvW6sloMMY7YzMHf+7Jge+md12peqcGbu7q6jsuXP0chV0SxIYZgIomO7j6Utir47MMLuHv7lsoOasLzhRxya5s4cXg/Hj95Am+9eR6zC3NoyjTi137h22jKJFEJGK2CxroiNCvgbAc24becG8WMWY0cBzk4JZm3JWTkFYLoMjQvaHDdI3sA9eGITn1WX5TOb9bhE3UurVOmaeE6hoBxWrlJzUbQsknj+vKGeg4sV/HdqUnMbxUwvrSAmYcPsb+tE0+fPo3mTMbwTic19RuGv8/sgmRyywytgeElpfweSxgdAG7qABc3P5s/FIT1yqrOTtQ6JOBFIo6HaaWiG3vj1XqO9OOvn9dKeg+DrR04pIqxMcAsxriq5Fky4Bllzxn2sBOsioNBxjJ4etj+hz/9azyaX8BzL5xFrrghVko1nkBLIomV2Vk8cfgIzuw/ovEqF+/cQkNHJ1Y3s7g1eheJxjQ6YimcHt6Lns52Mzlyk3frVKBaTVnm+fMfyOR5fWMTmZYmHDy4H/tHdtvBwyaIw/v9pvW8W6P9hQweu3MX8/OL6O/rV7aVTEYQqIbx5z9+DatFdv9DIOW/r7dTBx7HYe8bHsHI4JAc7WxElJm9sOxVr6Ds5MHhEJbW1nH1xk2MT02jqaMZqeaMehlTM7PK+HYPD6GvpQXtDRm0JhvR0dZWh61IsBdHV4YsxgThtbEENnog9w8PfMM3zS/EJOLixTrYzpINWyEe3ze3LzsoGKBZzbEJqwDOCso12nz/Qz8rpge9hHM6GB8+fIi1zQ0FXUJLhw8dEhWwvbkFPV09akCyD/HGO+/g48sX0drbrYyeAyMpNMjnNtHb3o3BnmFxW8mrXV5ZRDa/Km9aTXrgoeB8eOXo5kx5ODyUcwsjjCfVKvIb66heG0X03Oco5ehhUFAiE6CX9UAPUr/wMqKtrQq2mokm7j0tBfJGF+UzIyRZi6Knc4/i3NYW7xGpr6sobeXEPAhFYqiFCCWY8s6c3IIa68NqilCC4oTrG/3e735JZnvpnded9bOZ0VA3PTe3gMXFZawQb0unUIvFEEmksDi3gHM/fh3FjRx6+vqlmGHzgifzycPHcOGjj9VE6+puwy+SSBynVbMBhFQRqeR15HKWvkEOYWOZJwiNoLbRqTwbncG5no1KkmkFkF9ghi+6gYk7jZV3sA4USH3p6Kfc+hrbQQmWJVhAJo6jsO5Kf/t9M/FWs8ktVF7JnYkJLKOCzVIR927eRGsshqeOnUBfZ7e63vz8QVfOsfQR20BSYfNi4D+kUvnslgvKDGQsK/HXzgyNC8u7fUnRpdN/W36pI8obsruJDDvpYnVcYcc0B74+mwgKpG5Tky/oJ1Awo6Ryy26HLVKb9cWsllhgoe65yikL/+YP/wTlRBhfe/k5zMzM4e7itDxEM8EIqitr+KkXvqo5ZFSWXb1zF5HWFuTLW7g5epdyPfSnMnjxySckDd2ueHg/jIZnrIwg7t0bk/podWVDz2P37kGcfeZxpNN0hzIJsjI5WUpahqzzxqmvCEfMzs6it7cHw7t329Rh/nWlhn/zp3+GaGubPExbkxE0xGOIJ5OYnp4TRe2ZJ54wG0t/T9yK5KFIGMaYACapnpqexjvvf4RioIqBAyMIREIYH59EOpnG4sKCzG12tXdjV1sX+jo7ECR3W8wElvN551Fgd4IZKJ+/d5dTbaaqj7AeMUpjFYiqWGNvY5s3Ls8EUQxtzfC5+oOImZ6vqpis8GCygOw8DVghVMpYzWYxu7SEqflZrK6tqZG8vraONUq2m1rQ0dGBcCymiRAdmWaelfjxm29icm4GmdYWHYL00WhoSCO/uYne1k4Mdg+hv2tAht7rm6uacLu5saqKhMGWz5ZNT0ICWvucV4gaisEa4koQqsivrwAXriH88Q0FU7KmgqCBUgSBvXuR+aWvI9TAhhYrEFO0CestEJflM6shVNpEeAvYNXBc+DsPu2qNgqBFVMp0GuOIeAbbsIJ4yVlQ7pzITTGDNR/t0Pr93/mSBtnFt19jk8919xwOhaA6mJNTsyjRQi8WFgmZqffFjz7Gnes30d7RpYdLWVtDIomB7j7MzswpIz60bze++a2vIxipIV/MY31zE/minaItsYTSfALfSZYVDPDEKLmgqApxdCt9Ii+rdVmgxyDUwNnRaDPKjLMTc8FV+K13HPKUlx1d/Z10KNuMhiuTUiMIw6mopLRyZHBrklmTjsH27uQk1oI1+bVOjN1HZT2LU3v3Y8/AoMpZ4YcyB3HjfyRF5rcd9kqFkhtP7puFUqvtkDJ7RoSoQd46kP6zblpEnUu8M5p6JZ7Pa3yj0B1URvi3bm6MrvfOSEPBXtdqtDpuPvo+GIVoe56an2hBpyxlQ1QLlYr4j9/9ATp3D+DAod3CQW/NjKMUqKElEMWuTAvOUl3nOKU3Ru9huVREIBrFzMI8JPrXGgAAIABJREFUlqZncXpkH544dsQyhB1sFJLvPS4tiWm1iocPx/HO2+exupLVuPBnnnsKBw7uRYgUHAKuHEckyhPvuPFul5aWsba2gYsXL2JoaBeOHDks5ghvj8mng/i3f/nXiLe2oVIpojUdQzoWQWNTBsuLa5ifnMYr3/hJeR74hpXYD1am2HsFjBvN/+d9unLjFi7euIq2/l60dHZgcmpa+nkeTg8e3ENvSyeODo9g98CAE28Y1Y5sCX9IWFbHYMtGpg2FlFmQs1bkmilXOaMrUTcqJ//WryOWyzb0kgmD4djeO0NltWAa8xLgP4KSyJagvHprS42/++PjiKaTskilHwGvcW6aY44WscoEq7cPOVZSobAGKZKdMHbnrvZBQ3OTGmOphrSqYk7xjiKE/YP7sX94H5LxFDY2VpErZLG2vizhBqEi7hN5R+izcGahY78ws62Qy1xGfnURgdc/Rfj2A/1eUaPkK+I4h44cQubbX0WNPhdUirmGMitC7wNB69JQKYfIFtDTexCFIochUmBCzvEKquU8gsxoYxwCGpRWQPP65GdiqkutL3qM1EwuTanI7/3O//glDbK3fliTUa/7x0ZBW05EytejmSksbKyhGo6I2kKmwQfn30csGJcRBUuCWpn1Hs2kiUGG8eRjxzFycA+WN5ZQCQU0OI5pO92UaMxbC0ZkVDLc2a3RGurkSfBgDYw6rKGAZ11QbTaX2m5TYIzQx3K4jj44upOxBkyN45Vf4sgq8zAc8m9ltJI/cv2aI5iNJbehezQEqX9x4YdDwjRvP3qEha0CshQOlLaQX1rCQKYZh0f2aQKsAriGSHpN+zadSqbdjrvq+ZT+Pbxdnq7L4ckMBtYEJJ5qZZ+fa2bKN/fls1SnOvMpokEH9dvk8GxS3aK6f9xgCuauvPQVhsyvOXtLSi0zV6eUlB1vuY5p09ewvLaKH739IYYO7UPvQBeu3byL0ZkJJNJJtNRCeP7U45a9iQJXw9ziEq4+uKd1xWF9G/NLeOn04xjq6xb0ZBxno675YZdmH+ldrgoYvTOGd899KFbIvoMjeO6Fp5BMx+pyXAYZ+31b99ev38SN67dV6r3w4gvyKyCJXs3GIo1GgvjB2+eQJ02KXPFkFKk4JyuHkE424+rFS3jh7Fl0trXbKJS67Nalzi7oegYJNyGVdZduXMf43Az6hgYxt7CEWiioZOXR2CiWpuZxbGQ/njh1EsmUU4WRlCbIyhRlwh/FQInUze3dYnVWmISUSgposmkU19g1LtkMKhbq885kxuMmgMgzQ4M0rRlGPJ4VHFMC3jdSrlZXVnHx8mVZTTZ3tiPT2iRGUblQwMrikqZcrG5sIt3Wjvn1LNY2N9HW1o6NlVUEigVxZOkKt5HbRDNppWnL6gkt7ukdxgEG21gS5XJBgZbKrSIHKDqojZ+NAz4JQXjOum4z1ZG1ErZmZhD63gcIzS4o+BYJ09HHgWY9p48j/fWvoBKxgMiERQ1e+kg4LjEnhYe2NhEu1dDUMohQtMGmcTA1r2YRDFBtJmMG1Cgg8f0bL/hxSlKfAAq0YWb7ZdQvjsXhiee709sdFzOVIcZIisvE9Jy6ipxDdPMuF8ks2jraBLizNUUTaLr8EANsa8mgq78DnQNdaGpr0TgL4lzJRAzJTAM4Cerh6BjSgRAODPQrM6FtHwneXZ1dhocQpyQTgIoZ2RNaKWWZhAkWfPNJNoDCnNg1tBNdiien6ZdfQHC7GeabbSojOBBOxhkxlzBYhuxLcgYUwgg6vZw1JEfJ8FC5Pf4IDxcXsZBdF/gfKVfQhCCO7duPRDIhvh2HIBITI6TAbIAlMT+f578y0On7Tm7Kh8UyigtfJtA7xqbb75iySAMsuRldI1Fl33ZkNfaHDqdtK8g6rOBGrXBT8lrY+FCH3fkEa1QLF6YrJdk4suyHskTidOZOtZnLWcBhpjkxgY8+v4ndh/ZJefXBp1ewsLaC/v4e7G3vxJNHj5tsO0DJMDOQEm6M3Zc/rmZ6Fcp4mRzlZEyCEeHvJGTK/9fMomWK405VwR3lAF793mtYXFxFKp3E177xInoGOhCqmXcBsw9PgyM8duGTT3D18+vYs3s3zj79Fa07HlxSyrlhlxev38K1u3eRbs6gp7sd0TCx2C20tfXg3u3b2D80jGGyElyPwOtifGC0kt/7Mti1zq0s4tL1awhEItgsFJErlTA4PIzA1hbuXb+DtoZmPHv2CTQ1NZpJTTAiYrznevNek5ZWLplJuHGHnXx9x2Esc/A4HbHcUFZtfEe1FDOmXDebYbLBAM6Ayi8lFjTAF4y13cMoFIpYXl3F/MoyJuan0dLeKm+L4mZO2beGhYbCWCuUsFHc0iGaaW7C5to6YjWgq7tTDAmuVwby6ZlpzM7Ooa2lVcF23+AIUnG2CmvY2FjBytqKYIvurh4doqvrtELMy2GNRuFlHYkBmdsXqlsIjI0j+FfnEchtoFi2Q0cKwkgckeeeQPr50ygFjIHCLyZ9FNfUK2Nm9IRLyxVkWgcQCDeb4EVRM8883zDbWFwZLdcvpb5qcKvQNdaM1lnNWBJscf7u7/zTL2a2l8/92D6Fw+T4B30QBoRgjcwthOngUAtiZmkF71+8JLvFuzduoIFmytGozDoKmzksLa9IYpluSmNwZBcaWxt14/mpmB1S3JBMpVVK0Vx6j7qYm1hcWpSjTk9bh0jKqURCRHfy3owjKiWDU9F4Y2bnu6lOuC1CfnmzGh+I65NvnbsYg7cMlJ2Fo58vZp6U5hHK01RKIxeU2OH0M618V5h//3B6FuMrK1hnVhgNoZYvoKEMHN+3X4oplsO1Eo1hTCkmqasYFDQG2RCFqpFztHYqyuhb6qTB/hpkNyesyTA6y2rsPx4fNJ6mBSeT29oP7RR0+NLX5D0sdmxaA4OZTDmc2bQCrZM/C2tLJGyKQZGYZFilN784TsazdicmJ3H+0jWcOn1Cn/H1cx8qeB/ctwdfOXkcncTxqFJyNo/c7Nl8Dh9c+FiuaV2tbXjq5EkZkTB7YANEjUR3b5h5yoOX3qvMzsrMqgO4f/ch3nrrfdl/fv0nv4pjpw5Jj0/lmi+/zT0KeO/8B7h94w5efvlr6O3rVhOOO8Lm6jHrqYn69eprryHR1ISRA3sRCJRRKxXQ2NyOrewGOptasKuvzzUx7RkIx3YYvzJvh6nzNZlk8NCie96jyUmJAe49eohTj59BZ2MjJu4/knT5+eeeRWdXm56ZMtiSZaPGh7VsnnREI9ObKbgOCle5ae07TwSDgEzGraxdfskGpxi7xfaLmdgblMVDQZxyBiInrOGh6g2LmDV+fuOaJhszaHe2dyASCgq/3KxWsbiZR0OmFVevXkNnZweWFxYQDwQxNDSIaNS8NyYnpjE2NqYkpK+7F/sGRrCnf7fYAByOSYrl8uqytjtHjkcjcSwtL6BULSEQYbUR1PkrOIDroVJE9PJdVN78GAGaGm2R62qZOaIppF95CbFT+1AkLYsbltl7ibguxQcu7HHv5nMIMdGINqIxs8seKvtBVVIrS4IzaUWgV6Yznwu21ttx46pqQURDMTQmM/Lm/c7f+84Xgy3ZCMIFuZn5oB0+5G3+WCaSSGyclDAWV9bw1tvv4YPPPkMgFNEkzSSx22xWG3LP3hE0tDSSmoye/m5Ri7gpyIejIocD5KKhCFoYqMmXMxcRlaabOXpIbiFQrqIxlRalJyZSvXVJfdlW5466OV9SlKkLZ/eJi9062NviBeuuGjbHrNP/fx27dRkJF7oaVF4Y4BpkcsBy2aM1iwJYyK5hfGkZSMSxnttEbnUNkY08Th08hKbmRptmoYkPhB5sYRtMU8UDQhBzCzh9+lSdCSEupTvstCCktPP82u2hfm4X2QghKWJMdOEZBHUlWR12qYMM+lV2tesTkJ3BNoOTbySKPeHwcirMfEAh/YpZMIntXC++o8u3YTf5wys3sYda+c0s3v/4CprTKXzt+bPo7++XWZHgET0bOkrI/RWjo/fUtf+JF55HjIGWeC2FIMGIPqc9w4AOJt5zHlgMusTneChsrufw/b9+DQ8ejmN4zzB+5tvfREurzcUylzP+S4J3CO+//wHGRu/jV371lxHl4QiTvjJDEeujUpGI4a9e/QFK4Qj2H+foHW7sTU03ptHK/sEhdLS0GszkmlPm0G/Sbt07B0Gp203mgraOjS2/c/eeslxmtnt29WFxZgkPRsdw/MQxDAwOKJgyyfBzuGTg5MbY8/WZaTJ5ioSsIqLTmrnSsbkbFWWMQZo8UPUsYFMEbFq0n+hsa8lUnKYM9A1ZriWb+OuuxZmRc4TNwtKS2Ajrm+toamrSZ2WStEVpcDKJ+cUVjN0fQ29vN7Yo/85mNSKIkxz481QR3rp9V+tsaKAf7Q2t2De4X05ezLK5Bhls+Zlamlt1gIqGmAhjdXNVA2f5wDhEk4cCE7XIWxdRuXRD1QfFCjSuYbANxBoR/9mvInJoUBOCFWOoYnTeDzqI+FyKOUSpVisVUA4mkGnZq/Up6K/KfcV5ZVAcy20VVHUxoIuiygOMWa3olCGkog1IxRr1bH7tN37lS3i2b/+oxpuuYOvKRtu0TIvZGbUy26YyEKAOYHZ6Dn/4n/4cK+tZNDQ1yeSEZW9nRzua2ppV8qxvrqF3V58WAbMYPtDs+ioa0o3KYpIsXzlOOB5HLBJHoVhCgRPpC0VNMV2YmdOwvwNUszl6kXfmMps5N//M5W8Ksm4Bad6TM61RJuqwNWGcboqpTjlnpuLhYP6+rAh3NJjE1yQVZEeTTThaOCg+8pXRUQQaG+QLsbG0guryKp44cgRt7bwPMcOy6YxPKoq6+TQcCeDy51dVTn3rmz+pTeC721LxMMtyuJp39eLi5zPyPCB+Bs0+4s/JD9cCpMEsFlw9bOD/5KlxdE/ixmTe68foUKKoQ81VODq0NePJ8GHbuFbSGy7ozULMIYz2kB9e/By7BvoxOz2JuaV1nDl1CoO9ncoKKP/W53BmRDFSaMIciljEytoa2ltbUSpZxsH3YTi2eWgmDPFeq9yUlm2Z4IU0rzs37+P8ux9oUsQrP/tTOHrysO41s1+TMtvE5/Pvf4jVlWX83Ld/1mhbNdcMVDJQEjGdXgYfXfgMY/ML6N27R45lzekYpidnZbTy5ImTiDvfDMJXMo137AyV/bxnVDuxycPP52gQfqIzKVq3797Fo6lJ7Ns9jEgwgls3bmFk74iYEQoALiP1gyIdD0NPlL6p3J8eehJc5CpRRybWfjTGiBnc0w3MGmF2z3yy4Ks034TldXjDfM9GYAKgqREylIkhV+CIpAdiJFCpVagGEGnKoBSk+GkCmxtZBSa6YnISW0Uy8ILGDTHRmJqc0TPp7exCKp7GcN8wmhta9Hlpbr64uqgJEA3JBg3TlIdznHaNOZhMl6GzqkEHxeVl4IcfIXB/HBUGW/Z73KgupJqQ/qWXUd3VrligeXq0kJTPcxW0V+DPhssFxNRzKaBYCyPTvBshmt3IpDyErVLO1PvqPVX0rwZNOojO+NYED8LIpJqRjjVKxPWrv/FL/38NMqq2jOwtqELm23wBM8j1oK82sutw/82P38Unlz9HoqFRGQextq6uNqQaUyoZcvm8hBGmiioiRWxIAxLZbEggIQ+CKjJNTfo5jmMJE38sM7iVsLGZw/L8AnZ1tqOThtziHHoBgpGHRbdQh9+6qD7ICHP1GKjDceUrSmzQYbeMblt0/FFVbpQSPhQz5/BXaS5LnujvGQuib5BcXQ3g/vQM5ipbWCnksTA9i8DKBl48/Ri6u9s1Eijg4mNAkEjFTWGI4p13PxBf8Tu/8guaEsD7JMvI8PZIcp8peWrY9qlsii151oot4b0e/LghZwBNWMD553IjMci64kmbj5uUQZDvqUmi9QaiYeXegEb50Q7pswV2wyUtCBsM9eDBQ9332dlptLW1YWTPiAKRCPqu0WnB0lvmWSCndJK/r6aF52C7ppDwacEqxus1YxQuduNS8x5QPTV66x4+vvAZmhpb8PPfeUX3lIcpDwF+pny+grfPfYBUKoqXvvpVhDWjyT4Xr4PBNl8uIlgu4+H4FD66egOxllZO6cGB3f24dvU22psb8dxXnhQ0xHauWCluHJHR9rb5495djffHzPF5v62BTBiExuIrKyvyGaCvK72Qe/v6DIJwVp6+0jHsVjWPu6YdWLzntLlnRBisLvbhAe0mMPBw82wEQR00WHdiAX4e87cwuIKf099ra4oWxE+mqIWIIu8Z3c4mZufx+fg4Yk0N4llTmky/30fTE1pfbBb3ZpqxsLCA5dy6GBiiS5VrGOjqRjgaQ0dzF9oz5FUzXNWwlFsVLNkQT8tVi6fm/OocKgEaswc0FSKwnkNhaQmVuXlsfXYdtflFW19kkUpcEkStrQ0NP/M8Kv3tiIeY8ZtQoshnTrqXGlxlRMslxCmAIkOhBMTTHYilOHUjgmiUMImDHAhfUHBRLWOrajMQVf0p1vBgA9LxRjSmMgq2v/6f/dqXB1uvODKXHftX3fwAlSWuPKrTpvjnKq7dncAP33gDIQ5929xEd3eH8LY9+/aI4EsuJc0mGGiZvTSk09rA4+vrSCUT6OnskDpFI741X6ksDIgBSQoXOQzR1aeMTCqFzuZmh7Vyh29jTqIh1WyReDqTlXI8/U0cYGWYLWLPSOA1EL+x67QAR+4gy8WdX5ahbHsjKMtwI6T5+da2ivjswX3MbW5gYWYBm5PzeOXF57B7qE9ZO7NOyWu1iC0j39qq4vs/fEPB6duv/BQGB1kB2AgS4XBy1jfrNjVbXOfT/791iXbo5TxeqIGNUTMTEfZWczaMliWyLJfzv5vFJUZDsajMmkGbi0eKModVK4N0QdbfEy+iEEPETTqV0q/G99zCo4cPlX2NjNDfgIIJW5C87wyUvMf+UFSlRDi+TMUSDzWzbbQsjK5mvBZrCFlz0A4V0QIdrc9fS6lYwccffYrbN2/jpZdfxKEjBwx6INEwGMLs/DJef+s89u0ewONnTmsqsJ6Lg21oTpIr5kHwKV8s45PrNzG1tIRoJIjTxw7is4vXkY5F8fJXX9TGlAhGGSazZstm/ZcfNaSKsW6sr3S1PjmaWRZx+/HxCTWm9u7Zi8bmTN1cxjBgB4s5wx9mUVJ7loxWZvaadi8Y6DXQMWqS823cnmsooDFAwrm9i5vjA/NNDHKxytWYLjYdxZvTEM8nJVL7lFJWViTFMm7dG8Olhw/Q0tUh3wL60zWmU7h++6Yq2Z5MC44P79E+f+u9d/Hg0UNNYUimGrB3eI8+CwNhT3svAuGYejqbmvsV0Iw6Cnyo5lqam0KoXAQ4wWN+BVhcQ1nevTlUp+awtbSoIaFqnDFzDYQR6+hC8OAQArt7EG1vFSuKEFaejIVyBWEe1ByySa9gUuGKBRRLVYRjzci09qJaDQu2IJRACMiMZkookX+rYGvwgWwqCRdWeRyFkIilkAgn8Rv/5d//chhBJac21Xb3UsFJiahRXLygwCh+Ndy4P42/+eEPRfjmJiBORlD/+KljiKeS2FjPIru2Jh4ep2OycUZ9dSVOR6wtNDakdENpZxcNMNhuIZvfRHY9a5MviT3x+4Wyust7urox0N8tLqL2qHiixpawDMw7O7nMoH5ye0K+XTtf128M7w3qM1aW5b5k8zHGU2Usvbf7odKNr8NSNlDDhdu3MDo/h/m5FcyPjuOlr5zBU6ePo6U5Y1lKyHBBNi24SaZn5vG9V1/H3Ow8Tp86jhdfOKuDil/kcBrflTiclaU2McFZRtYfhCfpG/amBhkHSXJMSdAsEP2hKZw6ldTf8f2ZCcoHQRMh3L9OoUPvUb43JaXMaAhTbId2ZxLvuMLGpLBMTcY0tRpmZ2YUVJtbWl1FZJUSsygaXIshIkGEHXT8Mzc4p5kS0zMtvh2eDLY8rH0TkJduTcBtDrWxKGzhz0zN4a033kZjphHf/oVvq/rhaBPin/cfTuH1cx/gpafPYO/eER3YfN78/BYcaxqHTSoQs767D8dx9wGtRXN4/ORxfHLpJhriUbz80gsI1HmqLIsME+a+k2mPGzuuw1uGMNtZqGXiJh1W46pYVHVDW8TDBw9L0OD7DT7J8dWNnlXA+LHyPxYbwYRCDJZSGVKzH2Uz1brvHhbUIU1M2mGNBncY113sRCdDlyTcjWViZcv7zufE9aNxSmoi8hA3v96b9x/g9twsevp7FTsaEynJsscnJjT2nULwY7uG0d7cjImZSXzwwUdYWF1D38Au7B0a0ecJVoPo6xpAKJ5QJ79ayKkaobl6fm0NucUF1BaXUJqbR25pCbViEXEKoDiyhpjqwgoqa2vCVcVwZfUQTyLW3IpwKo1AJo1aTxvCe3oRaG9EqUzWw6a8LcJUqNFmk50CURpLCITTyLT1olzj8FubmUcaGAVfxUoRJUKdjp1kfSwHtzFhK9v4j4Z4E37zH/83X57ZekK9nYb2oMxkwUai1ClWOwQH5z66hnPvn0czx4TQIDoRRS1Uw9ETxxCIRLG2sqpRETy9eaK0cDhcMICmlhZdBGk3bIJlkklENWqFuEwR4/PzmFtblp9kOF9GYT6L8lpepOannnocA7t6EGZnEuTKmkacBGTzMDDs05gDlt16EYIOEzVCPN5iWYM/ZLjx2Tgzl3zDqbnxudjqQgNmMOTs8SBikOdLBoDppWV8NnoP9x5MY3psAvsGe/HME6eEN0dill0rE3Gzx65eu423z32I7PoGhgf78dzzT6Gzs9Uw16CZSesAIHTCzUSd+N+SCm8fIPw5Bjcaa2gDqhFnm4Sbg9klnwF9azlBgptVzAM9W1pemgOWD27E5Qi3qAIIhvT//pCRGMOdQna4+bEsNmHCb27DEG0qqp3+7J+k1EFXoGXJxkaPg2vYcCOuyO8bFunmrxl+pUOCn6Puj6H7ZFBGpVrS+JWoMqMA/ubV72P09n38+t/7O2hqyYCDpfl6dyem8e7Hn+GVF55GW2uzHdBykLNDisGFwU8lOIDV9SxGx+7LXIZy1I8+uSIY4cVnn5Z5neeqas/wyHL30+8lSbVdc1cZrTNYEguAVRvpiuUyFpeWJBbq7uo272JnPcp7szNQmx+CsSr4fUEA7jBmsJZxPu+Jy7Dl2lWHzIzJpLFLXsFIuqMbne79EjQZwo2gYhzwY9B5jwj/iRHDcpzDP8tVXLl7FyvlLbR3dMgwPFir4tGDB/KwGN6zW2N9jvYNauJFIBrGo0eP8Nmlz9HU2o7Otk7NROM05ramdjR1dqFGw6PlFRTW5lFZyaK0sIrN2XkUlldRyW0iHA4gkowJvhNrgvDU6jq2chvai7pnFEAk0ii1NCIUjmsKeIAVViaNak8LwoPdWAtRtFBBtFoBLclDUhsW1fANhVNIN3cjlGgS3MDKiIdyLBmTd0OxuiUvBJ+AsIo3eNWNzarU0Jxsx3/9m//VF4PtJ2/+oGaZq+FfKsvqDRYrzesPzWFH/N6f/c05fH7litQ1/HlitbF0HMN7RxBix5p4LbOFfB4r66tKvXnaMWsldsRFwQukvVxzpkEBppindPOeAkUyHEQmFMbTJ89gZX4VFz76TE5MT509g/Z2N5eKwjw5Vdnr+dJLvEnHJvDwwE6KjN/k5tNg1Br+fN2y0ZvhaMCjdaq9IY7wN46cKZLxZyoeBv2Pr9/BR5duYHpiGk8+eQLJMDAyuAt794/olPalAYPSRxcu4ur1u8hubOLIoQPo7+vE0PCAMjxP/PB4KTdtHYyvc4cts6EMkxkHAyqzQr6HSm+VhAY0cKEQ5mGDgM9ETRCV5Kbj36KJsls8DHRkG9jYHBtjJI4yyzKNuSfuTd5xxdHBzDTEDhNjB1iwopjEmjOaKEDHfNrkuZEvHFftMzYFJ3cIsilY50Nr7xgFTQ5LXqnlDOXZhJWZtiOqW+lcw6OHj/Daj97BkeNH8MQTj4EFIIPazYcT+PDaDfzdb3xNJa7Wi4NPGGAMEq2ZgbfDYe/du4+LV67iwNFjuPb5VZw+dRJ7hgaU2fI+8EtZWJjwjCn8JJd1W3GnzacFSzvcvdudDm1yQ+mHwaqEar46g8SChw4rZ5Lv3d5IAZN5DCeGuEqFz95G4biZXy5ocn2o2cVsdKvgOi4mBJJ3s2tgK8GwDygRhyAmTfWw/g3vkPo4NSgpmlvN4qOrV2lMi7bWFrEO2Ai7f/++qjMG8tZMBnvautDAiSSxMGYmp7BJOaziDScvl6B4VgTa+7oRKBSxfuEicmOjCBTLKKwR52UADCMaT4hKFqxUJY9nNq6Kbo1mWHkTIfB+VapIJzPIN6WlfuWBHKeEmzS2RAxB8vw7mlBpSSIaDyLhpN1sjhL+orV8PNWGZIYDIs2BkNu3ua0JC8tz2Nzi+Bur4sTmCBvMqj6R6xu1NXbhv/iH//CLwfbjN76vfo8bLGuKJT8nrLaNG/lRwlrUlSr++M9fx7UbN2x2eqWMeCqO7oFejBzaj1SmUUGAo6+ZdTibKW2+5c01YbjcKOTU8n1ZunR0tKvsnp2Yx8TtMRzdPYgTR/Yh1dCAXKGMyx9dxfTsJAaHBnDg4AgSSXpcmrsXLad8S0tSRxUVljj5bE+NGGI0UTpmGfTg6WDW5HGYFcswloKePu88dv33uJhFualCQgzSrAPlIG6MTeHf/elfYWVtHc+8+CT27urD2uKC5t0/dvwEUpoWapNzL1y4iNEHU8LqOGsrlYyip7dLfq2ER6Sydnxa22y2gSxAGYyj6+X0VKeZ9zQkGoP4QK3JEJrwa80v36XetmSsIScWglGHtDoc7U1BT/6+hmmz6cnDgFg8Myhm096cR05UbKg5rwp7JTskeIBR2WQHoZ+pZTQrBnUGG8EGdLpyElW9thqGZI84Spuj21FZ5LN3sSA8Bu39L2o1/OVfv4ZUYxpPPvmY5LYMthdv3sGVB4/wG9/4uiyh69nXAAAgAElEQVT7dA/cPeUhoeDCbDscEuRCllE+V8C5Dy8g2dSC3PoqnqZ9JisVjReyKQ88IMwgxoYumgGQQQdio/iR4O7gtoPTsxa8cmtLryOHq/o9d1WXxb86a8RwYGvqKQjKIMlNC3AeAiYCsWacbEiZn3HMTHm7RyHTep3sBq3p+TipOxumfKY0WfFUUDZ4ib1WCluoBlkpTOGTG9fR3MUsta3eZH3w8AHa29ptwka6AcNtnYhFQihWylhhFl8oStLLfhAbYFTHxhFFIpNAcGMTyz88h+zNW851jJUjPVS49uhfYYwACoXolkYaVmlzA9V8wVRvrjEej6eBZAoV0jjZcKaEm1UV+wUcJhmLI5yOAe1JhPi+sbBeq8DxOqUaIvFmpJv6UK1xnBFHvceQakhiNbeK7Oa6eL+WnLI6svur+OH8RToy3fgH/+AffFlm+/2aN5euZ4buRN2GB40CZI2kigLCf/yLN3Hz1h2NEs7lNgUTnD77JJq6Wg1PyReQI+hM5Q+z27klpMjvTNMj19FbCDgXtzA/M4vh3YNoSsaASgitqUaMDPQjlQxL9looVjB6exyTkxOIxiM4cvQAWlozFk2NV+ymN1hGa91zRwVzhHCf2YrK4jrjLgWp41sKXFEzrfYdeH9a1QWxquPMK4BWwXw3jnK+NTaFf/Pvv4vsxgYOndiPF595EstzcyDZf7BvSHJMCeMqVbz1znmsbRREVWnONCISCyGeiOHYof02v8k5bImc7bJZk9uaSEEzzFwwI3jvTbNtg7ky3Ooch7NZlmJZj2GhUhlxKkCeHEwb+8N1wCuyCRo23NGrxXxHnMHWNrA5uFkw2Xa+ssXn8ETH4+T71QO8G7FOyICHDU8PTx30P8OuN4OPl9vymSh8a7Q2FVKmoBOWq6zaMnW+L0vh67fHRK/au28Phvp6EKhW8MGVq7g9PYf//BtftwxQaj5rdvIadGAQuwwHJTFlCcyXXFpZxweffIa+rnYcOrhPWa01ikzJZGeArwwJbW1vRB0aznfCJnJYAPVSWp+1cg/w94hpC7OmmMN5Npuep4bV1VVx2em2R7aOQTgOv1aTz6o0XZcba8SD1zM25FRWHxXlBnc66bRBXBQueZKgrQW+n2c28HUFi7DRVgU++fwKJpaWEM80oLOzzZqspTIeTYyjsaFRz3ugvQNDrR28pShWS1hbWcNmdlMHiqqcck1wRDzEQ6aGcHYdKz96Dxv3H4h1ACdZtjLdZMu8H2aYE5KdK9VeIbJ4nP+IgrEmRlNAFEWA1ximKxfHsYdQ4Yw9Op1RaMFpuI0JBDszCDYldHAz2w6GU4g3dCEQ5pDImnjCkXgE+UoOS6tLGpOufe+DrWc/uQo2FWnEP/nH/+TLMVvf2fXpoJn0Ora3uslGu5LXABdhuYw/e/VdXL92S8GW0y0PHj2GE195HCu5Fawuc6xxQXLOcjgoCWFxJYv5B5PSPPfv6tF4Ew5VI17CcZjNmSZ0dLSKtZBOp7RpNG9JUtwq7o9NYPzRtBbMiZMH0dHZLHkcmQjKJlyA9KWlkrS6pNICg5ft+ozXX4/v9vss2NgGRp/y2ZhvkKkzzmDr1Vqk51fLuHX/Ef7gj7+HjWwWzS1pfOunv6ZBhxMPJzEztagJDvuG+9Xc+JPv/jki8SSiiYQyX5702ewqnjlzQrhgLcCSMil8jEGHC3OnDt/2hJl/Gyk9brxKf/i4h6/KeAfzgM0mXg+hAtFW/PgRVwlYU8VPhwiKLy21nePw8v4Z35X31mX4boqD6EOeskTc2JWoyrKdbJobxEukfVlNmIPZL5txGqSpRg+xch5GlgEz42PZyM9rHF9m7MQcbTKDYCNvBQggW8jjjdfeQUt3J3b396K9qQnnLl/Cval5/PrLX3WkdRMf8GKsm282moRLPBuDsYnB8vr16+jr71EQ0Tw9Zo7uPf3vKxFxPhEeRvBlP/+sydI7rDzFxHBEPLI4uIaNtmV0MsFUDOzuQJmcnMF7776Ll19+2VzR1HBlkysi0zzJbIWTO5+T+hTrGuJRw/D1HBwWzGxcGbmDQ9Rsc5+P0EjdntJLyR0GzbU/t7iM+w8eIVvcwlIhh76BbsQTUWWqy8vLTiBSxu7uHuzt7pV6NBjlFIQV9Sl48Oj+MdjynoeJw1awNT2Frbc/QX56ChUFW3Pbk0zBeTDbqWvmOYI4OOkjHEZTS7P43GurKzqMtD8UnO1+ytSKVZvmPpFBEAazdXDU0+52pEa6mWWIlUC8MpRoQzDaIGvFOBuJ4QBylRxWsyvW71Cj3nB/JjC+muNnSobS+O3f/u0vD7YeS7JymhQEa73XyUVWs8qQgQ4/DH7vfXQF16/eQpiGK7EgTp99CkMjw1hcmMbDsYeosWFTrsr3ssImTiSK/Oq6Uv69e3fj5ImjEk4kYjENvOOET0ryDG9VtNNDM4YE8ODhBB6NT8lR/six/cg0JsX9Y8Bl19kMnX2JbV1zzy4QvulgBJ/N2mK3L98A82NArCPuPV6txHSogpUMyoacBR3CCNbKuH3vEf7wT19VZkty7QsvnMXBAyOYmhjHowcT2L1rFx47ekj45598988QjMbR3GaHS76whcXFBZw9cxIjg31aIGomeaGJe3PZ5mlDb4sguIG8J6nh7Y7r6Up2jTJ3mKgaHc403FPBpBgSfc6uh8HQmiwB3WvfPWfgYwkoKafzZPAjuBlo6g0j0c0iCEa8R6p1a40tYbAHs1rf3PG0PHlguBE+WoX8TA6v9GwLBTZHQZQwgxmKAqZjZuyg/90bfYhrd+5i/8geDPb3472Ln+Lh/CJ++avPGd7poBHvMieOM9kozvnKz9BSi0TYuN17dswlPHHX483uuWMUQFyGrYYj57fXKZPGUfd2h3ZcGlXJZ6omt7UDgJg314EgFo79XlnFH/7RH+HxJ5/AY8eOio/ugy0lswy2EbERDILh87DxOhHEo5Qv24QGgzGoIozpZ2VSQ7jBGfHb4Wx2kUZbc2ZPrmKiUfrDiUmpRy9dv45iJCjqIhV5uZxhwhSplLcK2N/bL7MplQjhEBbn59UQ0wEhs2KgyOsIE5LaQmnsESrvXsTW/JyMnbgGrNqqSW1LfJ7rz3uU8I4y2PIATKcbBU3kqTpT09IEJ/ppJ0hi8FXty0Yv1wqfaTqF4OE+NB3sV2OfU36Ng9mIUKwJ4RjjDINzFflKHjmNQrfmMiGKnSZSSs5qATQmmvCPfvO3vhhsP33zB5Lr1jMEPyXByxm4+VypVNgq4+btUX2oC59cxfjYlMr6nj0DOHLymPz+Zx7e1YUOtHchFghhZW0Vq3RTr0Lsg1gijKHBAbS1NOt1zX7QKeydEkZ4rty/tt36Z+bmsLaWlfSztZXTLTmcjs2GsGXBruRQc8gN0FMwcDxE0WG0ic0Gz28qXbcLULYayVU1ShP/4HFFn9l6iELTO3ViRoBKAbfujePf/dVrorfxuuLxMF75mW8gt7EuZgZbEd3NLejq6sWPXn8TW7UqWtpaZQRChRntKffvGcTZJ04jQKs2ZVCGyemzutNT+JooLn7TWKmv4KxNalxi31ijTHq7zLbNxjKOhxuDCze2xty4ey3zFm3ysEjsPCR5b8XbJT7qDN4lqnAcbN1Dh5vzecqoh/iemj/WbOPn0wKli5Pr+uswcTJTB7CrFCa/0kyYbUKGDj4nrvENJF1DOl0vtz09TA03VJEvVPHx5StYXl7ByePHcfPBPcysrODnnnvaqhJZIRJOcFQ+GbRTmmzrw68TTxO0SodlqzetIcmeDZj6nrLNLXYHgxmbVUaZNIbCdpWx41eUXBj0YOOO/OHGTIQMHeMiB7CSXccf/NEfoaWjHb/0yitqVLESEIdZE3nLysB4772NIp+7JjgHoOZPvXFMfmssrs9Ppor8TZz4xYoj4zX7A9QarzRqCmF2bgGzC/NqHr3/6adId7ZioL9HMNja2joyTc2YW5hHYWMdJ/fsw67OLuH5NBviKBzdD9LI+DwZb4s1JWPlahHluw9Ref8SSssL4jIz2/Wf2fauRrfo/noXQMsqHQ6uqdRO0eVYJRK/8Ir4bDxqpGAbRI3BsqkZiRN7kNjdrgOBI+kpdiGUEIg1I5poVLDNlTiyvoiicG9nsyqFpW/Mm8MgP0o4EMHv/e4/+/IG2d8qUY1AYYGJ25pv7Jox/PNGvoSPP/kMY1PzuH/7oUwm9h87gIbmDKbv3cOZI/tx4NgRJLiRieXx5GZnlBuY24DmNgyyjrJpaiyzYeTN9zfRn8CEEQxWMzzKj2i2GUX8RDasTZtwBweVhi9+OKRlx44Q70aeW4DYFnD4jr93YTfSftApdqyE9fCDDMDpPiQTHPo9VHBr9BH+w9+8rlKmt7cXc/PT2H9gGCO7B7G2toJwpYr1xWWM7N6Pjz7+FO0c9U3cSCM+InjwYFyv851f/DbiNNyoEjuyUsnSo+2sxLBz4xrzi+C/l2/6zWtYHU93K8UN54WCZ4yYpPNV8K5nylrVKLIpFTR5ZmbD0lY0Mpkib3N9veGKMlO5w1UEF3kc0WACgzpo5CM80qmoqFpzZFP9lxmqno+sL2nabLQenxXaczV81IsQorGE4BPCGvx8HreWmIVwVyCMiZkFvPve++jq69OsLPqtfucnXpCakbQjNbRkukPmBalN/Dg2kslYGJa5eOMW4eUKjNYTMFqkE9MoIzQ/aC8xZkPRfwlH1VRoE0PU2SmSgzs83VdUbnIs90vIZWETc9P447/4C/VGXn72eXS3dyjwMBmQq5yc8ThRgI501kTj3dJcPcdYqHtfcAKHc+Iiv1kYtasKDDM2aM5j5lw3sUQSha0SLl+5puRgYmISCcrUa2X0D/SIbUIjqpbWNnGtt3JZPHX4KFrSDcpIKe9dX16xJiqxZMKTFD9uVcXZZd8gODmNrQ8uAbOzKNPrmNAgA65LmBhLlEwxIfJ0O/kS2HwycmfVTHawJ5vGvvHLOO3CtDP2D6FGOXhrG1Jn9iLcl1GwNYPxLc0aC8ZbEIk3IRqJKdhmi1k1zJRQiJVkh6hvNMrMislRLYB/8ftf4mf7idgI291unSSCICwIsiFg5RtPDAIVISwsL+PN9z7Gzat3dZJ29XZqNllzMo6/+yvfRjQRs+4gTxNn3hKRzo+ni3VSzX7GcA/rhes22c1xo8q98si8Q12J5UtFBgZl3VyQVjJ4rLXePJAk0xpmdf8AZosOb7OSyTv526nIrNayI9vcPrO167eOuqzVPFWOR0i1hJujD/HH339LD5KmGwO7enHnznU8/cyTluHki1idm0cy2ajG4oFDR0SFW1tZwmaugKnZeaytLuPv/PLPY7C7U8HWZpUZduxjrm1gyxA9Z1gGJD4IyPHJUZBUIXAUD3Ffe34MSsxSPCbnu+hqWLgyuJ5dWbRzz9815XZYNnouspo5HB6ZSOpeq1NPd3uXyRID9OIYeg+INuUnJgeDOgDUNZZ+nRxfTZGqu13JXN4dFj5jZxJBEyR+eYqZmSfx8ANKQdrplXDp82t4ODOLqfkFRDJpfOel59HV3qH5aeZ3YYHTMnrDY3euIyu9TZ7tm2lmSmSj6H1V6HFfqcoUxE0tuJOF4SGQ7VzY7DTrmZqDMDzsIjoXpyoQN757G6+fe1uCgNOHDmN4YFBm+7o3rsriPuB+5L0Sd5YMiUgYCdozyrDG8GleIz8jKxo+f/YNuBllMq5GmOG3/DtPCQuEo7h7fwwXPv5E2fLRQ4cQTSbw2a1b6BvsE2OAhxUbcZy0O9jTjSPDQ5ZgAVjfyCK7tGKHfIxSfdI2CX9QgFNUNdfMWXd3xrB57wEK2Sxqm3lU2SNg49JBnDS44iHDJNCqUncQK3qobWWHYMCMgnyVZ3uIQdnZTzLzZZLS3Ynkmb0IdtITJaTEsFwpak5ZKNaKaKJZz389v4FKkN62ZFCZARRLeVvjDhlQ78hgx//5n/+rL2a2F15/1XwW3MIRruTSd57yBuybqUW9lKtWcO79y3j/o0vKNgmO10ol9PW04+d/7hugDtuknr5kJ3XIurEkoXtHey0yN3Lcd9e9DNSXi6TtWHfcJpkahuSNpUvKYqwb7CWcplZybXwn0tgee+NPIQVZTUo1AN7sFB19w3U8+X39vcPhPCNBYg/BLQy8IYQDVYw+nMT/8703dFAlG1Joa29CuiGO8lYeu3YNoZzPYSubxeryBq5du4Wjx09gcHAQa8tLWF5b0whsTjl+9qkzeOrUMRlr8F3qWLFrePilxYxTnraiiplYg1kMyf9UiDHgMejzGZL/qL5AKKLAxntO1yx/bd5nwbJfayhoiKODMGy+hD8QHZ7vZMR2cPEMNnmtt6pk88ozI8wl3zJCdnvtomxAoq2fBDZyG3Ver418sUOeB4nNhTMzbZ/tSs7tJaf1zNfWNxtF9DANV4Gx8SlcGb2PsckZhJsa8eKhERzYt0+Zrck7TQYsly1NEDE5seGpTrUi3Mm6/VIuiilQtr3hslzfZ/AZeL2xqqaT8TCNZeJ4sDsqMQ978e/lr8DnU6QAgd4WMWwWi7h17y4uXv0cQ8PD6GvrwIE9e9kt0MsyIfBwiJ5B3S/Z4IBUIu7EJEaz8+OVWBEwwOoAjkRMdVhlk5BQhMEIgijKFc1O++TiJQXsM4+fxu7BAUxMT+P9S5+jo79bI+tlJpXdVBX31GMn0ZlhQzGEQqUkNkV+NavRQOwuqdciOIxikhLC5RKayVkt5lEjNZRja9Y3UFpZR255jbPURduUV8n6Okrrq6hycAHxf+d3zXjDwEjPaB+Ihfmy8lXexSqEzzKsYQXMsCODvYg/NoxASxS1MlkmzAlLCJNBE2lCIJJGJBoXv7ZQzssbwasOJWdRoGW14hIx12j9l7//v3wx2H702ve0i7ig1eV1Mj8FHlnDsUx0yiEtdssGrt58hO+9+qYs8ah+4hyhlqYkvvFTLyIWNNmipYCu3HImzax/vUDAaBxuuLl773qDop51WsalT86f1zBEX4VJTuMueJsTrBEurjvsA6SfMVbHcP3G1WOx7MayV+OVmvBpu0S0DMd4rpYQGUiukxRVLKys4y9/fA73xyeQbEyjsSmNpkxKC5dztzLpFDaWFjE/NY87o+No7ezGkYP7RUtaYRDOZhUwB3u68BPPnkWYbvN+w2u2kcttXQDQNYI0Lo4NqYFCAVLwSM0avf9ATYFTp07IG5iZojW/HV3IZbFqUviR7p4xQENxp0KTnZ973oo3jn7mS2ODHYghG99QAUZY6DaOrEXvmCA8OA3/oxE24QKb2SWXuI0N3U/LUpkP2Tuz6cMS36ZC2NO0RpKJLFTyyzPYSn5BPZRxMwMqV7CW3cSn127i2q1RNPf0YE93Mx4/flz33T4bqVw2dsZDR9ssFKN1GRziMmHnjGYwiSUg/F0/ydaWk4MZnLTYB1nLLo2yZjCETxQsc/e0MGXozLC4B0IhLK6t4ubdO/L97ezuRLgMPHHshN0jF/h9kNc9EHvFzKUkNHHMHgZyVkZKRiQwqQjLpV8xf48ZO8fREBo0YQuFDgGsZzdx+coVDRHYOzKiJIGjojgu5+KdUTR1tUnoQK/euclpHBwYxFdOnUQiYrAfP/cSObabm5oNxnUdrDGuRABObeHgyWpZ0llyfDkcNqwupKk0yX5ixSPfEt52TtClcmxhAfm5RSBXlBF7lWIHZsvek9vtWa9uVMJIqTPvDTPsRAyhkT4ED3SjlqBjOmXAxI/ZLGW1lUE81SL15eLqkkY/8YsQDBOb3FZesAJjIJ+F1oFjRn1psP349VdrvrRQieyite+2bvP5XDbimi+3HkziL//0x8g0xbBrqBdLi+vobM/gJ158SjQx4hqWiWyT0pUROEmwz5TE45MHw87yzcpXnUr1DW1UHeGwLlD6ICwMbMeXkfGd8so5gynzFXhOSpktItsXNpbap5BiOOyg5VjG7LI3T8x3GJIFY8PpqOq5cPkqXjt/QaYXre2tkhc2JBNINyTR3dmBrfVVLE7N4va9aZSCURw/uBfRUEheuOT9MVumGuaXf/YVpCnaYAdWc5NKBrW4a2C2QA8DbiKOEBmfm8f8whyKhU2srWQxPbOCx44dwZGDe61EFUS4PcTSqDSWEdcpK14qzBPdHYAm+WWZ66ZXuLLNB0J/T+097L7Rto5ZEhswBrlYNipckvvEj2jholbzy8o+y6JMRqlM2/nCcqPpOTkKG39GEwlE+zL62s6g7XF138xjJra4tIK3334PwUAE8fY0vv7MswgzePqDU2orN+XYcW8NojH5M7+MaeCmgcjg3TJt3p9YLOECry8APM/b3V/HkvHBloeLFQpOCagKxfHC6YVBHFb3MoD1QgELa2u4cecW0plGNDSkkF/bwLPHT+sAtQBSEZ1JSjinUGI1aMoxJ1ZwQYCCDjEeArSVLKrsF3XQua5p0oEX0NCVulLB1PQclhYXMLhrl4RH/OK1LCwt4/r4IyRamjTmhoKGaCCAJw8fQTOd/JxXdTa7jtXVZYkqwhFm2cRVuUbIY+XeKSIerCDBe8nMmxaNUsOZpLlUKCuREL+dE6FpeM81Qp74yjoKzJhVgVp/wv5rI4X4jASjMfZsbWGL2bu/X7EIqm1JVBpJb2SsJYeYMYrVcQyBcCPCsQY0NDViYXnRTYEg7BVBOtWAarCKxfUFC7bu+QnfL1fxP/2z//WLmS0x23rzyJKfHSe+UYDsBLfmlW3SAG49nMT3/vx1DA33oLunAzdv3MGe3f14/pkzCMsP0jaCNRq2DZXZrTVR1I6Syhlr+CbCzg4vv/f/0vWeQZJm2XXYSe99lveuTbWfdjO9M7M7awACJEgJkPRPQoBBCgEgJIUCoSAoiQBBUF6/qKBCCiooMhiiAgCB5Qx2d2aInR3fPe29Le+rskxWpfepOPe+l1WDHfVGb/dUV2V++X3v3XfvueeeI1mE0VPtBFG74w2sqFetF68TNMx2eHpa/qPNXE22algJ7DwKZdrM/YtMuQnUR/E4mwHaxp0GL9sIJRuiha/uP5Rgm6+WEU5EMTjQj1qlJLSYgb5eeNpN7K1vYXF5G6VqE0P9/SL1RwnCrp60XMfq4gJ+7a//MoYG+6SjzUzD6tgKN1ZsS9zwBvwo1CqYWZjDyuam0nwob7i6hWK+hh98520cm6TqvD0s9NCTO2QCimZSzCY1OHARi6ShDEAoLlWtkalgyiUTICx+rEFQ/8tK+zH48+cIV1j6lN3ILPd4cCjtTp+DvceWXsdGh32Gmm2RwG+CSoe2ROaFqXicFGLRDjExY50+UzV9MSjh82+0ce/2fTx69BTBwTR+9a/9MlxtKvBrlUJoQxTSCFmYCkwmEzmcYbJA6hBbOxo5ZDuZsQ6SqJuthTmU6ypNSnNw28al3GcGW5NZ8h4IDGCGSIT7TZqieGy1sFcoYiu7h9WNVaTZzAkHsb+5g29fOAy2yupQ6yjpNZgs345Py2FGRTXD/GDjle9bLBbU8cFoOAg90jQOmQUTT15f3xAfssHBAanQaNBqYQrqR9yfmYGbI7C1BjaWl/Hda99C1GscVkR6sI1cISda1tIDcpLmRbYOtTI4nqy6w0FHWzJbH/nbhl1jecrNujYROfwhNEU2QY2dkxxKUjExUWTotmuSdkYqWC9CRWIcoDon4vJAGI3DFqig1iKdS7Vw68Kq4eSZTxgJXn9IGsr7+ZzINArk02qLgL4/HMDm7gYa1GYxuK1g6I0W/ui//YZg+9WH78nqllPIBEjbUbZ/2k6/Ull0gzx4uYiPPvwc09PjCIUCuHPnHs6fP4m33riqHmKm5FMqjApnHKUgdTBAQ22xp5BisibiH+lC8/Wk12gWaaebLdmpGT6Q3W/GQo0mrwRbM8op1jrGoVPLNoUn5LeZvdceukZw+VpHNFyzQdveVLjjMMAzs/3s1h188eAp2l4X8tUSuro4ghxFpVREOBxAkllJNgeqxS0srsnpyNfxBrzo6krB63Fhe2MDr184h9MnjxvHCJN1G7cKNwOmx43d/AGezL7C1t4eXB6vdPvze/vYWF5HOtaFt16/jIFe6oQe6hHbyxWM28AvOnWmegDC0SS5nJmV8Ds1s9A+rgrIH4LIplw2946W06IMRWHnak2gAd4rW5LLAWjI8poR6z2XrNfo2EqFIgHQcH2PKFcJt9eK34gJoLoW2/Kbr8l1Ryod8WNpnpoyms89t5/HBx98iNDwAL73+hvwEx80LBaO6Vp4Qp2TNZO372fXBnFw3p+trS3JBhOxmOwbOyxjmyWHPQQLcSnsZfncQhcy/G5LF+N7sJmln6ktWhe5alnMRJ/NzMDlcaOnOy3NrlI2j9emTqqes+EmE3Kw7BShe5khBdkS5N3ymRj5TGGPNJrSIOMAEQ8KhRzIpaajigs1Mg7W1rG1sYXR4SExBhDXFjORyc+yvbOLLx8+RDPoQ71YxsmRUZyanEQll5PmEW8igzbHftUenUuCFZAHgWBE1NLYbKKSmLddg6/dEiaOjAYb2x+psmRwSYO80LjIUmACJlCnurKQ161u3MqF1olRZrWcDNSqSVkNTXHPICWS/Y18I49SvdSh5jVb9MnzouXQCTRi5lQtJMynesVU4auLIFUoFkQ2vycjxNLUN/ARt8kf/jffgNle/+DdtqhN2d8m6JomdCfuafyxZHrg01sPce+rh7h48ZTI0C0tLSOZDOHbb76NpKgqmS62yYYYbG3HXKkvSk3qlO9m48kNtU0Xg/dKg8xQbPiQ7bSP9B6N46yyBxROEMqWzOori8E2gmRrG+6q7CcJRGZqwkKiR4Yd+O3axTTvo5VfJ/O1eLBkgNU6vrx9Dx/fuodITxrwuVGp10Rkh8GWBO3e7jQ8LFGaTmytbeMgV5YsJBINibhOOBTE9sYaTk6M4fVLF81nVhk/CQEtHbOkEMf1+7cxv7KKWDIlfF1i60Em6QAAACAASURBVItzS+hP98Dv9uLS2dPwCWYoIKaJs6Y5Y8RbDjekEcE2G8lmXdIJF4sU+8tg8EZE/msNK1Lw6LNGDYgjWLAEW9M8qHPDmUarYpzGTUDoZmbU2lQLDGB2tNoGPcnqhXbjkoYHvy76CWYmnZUAG3NSpRB4kUaRYq3cKNevX0cjGMKp0TH0dSVlgzKwMdjKpJZ51qLsb6hnVtKR78Vgy+bj7Owsksk4Bvr61fHVHBgsL+0a5Ka3QwE6Radj1lIRdaa7DL5oaHLq8qDGmsVyCfulEtZ2tjG7uIihkWGZBCMWzyGg85QoFEBTX49j8W5SoNBWWMBUd4ScVGxdaWHCYTfXoZQ5n2G36DNm9sd7srG1ifX1LcTjCRybHJP3KZcp1NIWQSO+XmZnFx/duo08aoh5Avj2pSsIe8wUFiVDW8buqlhEIOBDsVhGs+2CzxOCxxtATahdbdTKBTgqRbhRRzxKLn5Am1CUwDQ0Lht/BNY0yQKfESspNjfJQHFJ84tx3tr/KHSo8CEbUw6x3SLezKZxqVLGXjmLSqsqRglMvZotD6qC3XJAxCe6Hv5AEEXKMnZkDNT0sU7LHDIU2sSWO6iB/P0f/td/9M0NMm5Fq41pKU4WNrAno5z8RmeUD+u9Dz/DyvwyLlyYxsbmBnZ2MggHvfjud74vHkRH6Va2EWbFs21AlMxJGiyHbAhJw4W4fFisMsAIVitlqGlUGINGTYQPJ6q0Bj384LK4hRd7iDuIa6zQzmwsOvx+8YWzb20T7COWOHom6EO1v7RzDdy6/xDvf/YlfIkYgukEQpGQSMHVuHH2s4hH4xjs60Mjn0e9WMf80qYcBj6vE919XWINk93OYHyw3wRbpZgpAKKVB+/Pxt622GMT00skUoLjPXryFK9duCyup0GnEycnJqTkM2CgHqYmy5HXMeIlyhhQriwzWzscQXFrERtvNhSrkvv19RaZJZDrRtBmlQ1a/F7RRzVaAoJ7G+0GZhvasNTPYzm10tiwNEMDTRBXZNkto7tmc4qMHnE9D3U5FOZgVihMCx6wpOa4jSYwA5FMQzWxsbGOpwtLODt5TO6xjlSo+pSofRkir+3K8/PwNeVxt9gQr8tgzez8nGgU9Pb2iPi9cHXFZeOIuIvowuroseXVSl/V0M3sgSbaCdTWNeJGeoeBTO5ADDFv3rkLTyCAnt5u2X+Dg/3YWdvApWMntT3H58qAwoNSBKjV9twmCpoZ6n3lx+MgBLNm7jER5DFsINp382fZbJ2bnxc8l8Izw4ND8qdyd5VRwoYa/+RU26f37mE7t49LJ09JVkuWB6e/pIJsUe+7JJktfxFqc3uC8PuZ1So1i+uzUcjDUadbckneJ5GgwHjw0P6H7AJzQImbhO0piIsKFUoUvuG2F6YFPXGr+swFrhLKm94DcZ0Q44AKSuUicuV9oXNRcLwJrzh/V2rqg8dqMRSOyOGyu0NXDZ/YqlPYiYd5rU1PvSba9CGzIUuUtdr4xgbZl+//2/ZRvqAsAoM3WU6nfXA2sHHz/Zsf/RTZzC5OnZyQYEs+58kTkzh35iI8HgZRzVY0e9LMWU53AfEPA5XOGSuWKOWMUeS3mTU3qcxBm0aXYr6m+WWCoM16bdYpgxDctIL1KSviqN2K2P98bSTZalIexlCl8hxJ6sxQgQUPjvyLNpScLjx+9hIffPY5io6WBFxPwCeWzeVCHjuZbQlIg0ODSHCYoeHAja8ei0C6x91GqjuJ0dERVNlxTsW1Y26CpQQhhxOFchkb29vY3NtFg7HX5UIkHMLuTgb9fQMIh2PYWFwEGYMXTp/pLMoOtcjO5psxUYEQpEHFEkw/Eb/XZqc2MFgKkDI0TA+ep1JnEk9hF64jcSAV1wBmmcyaFBUiLkf7G9koHQUwPQuUhqcNPAZVaZwZWhfvN1+LjTU+D9nwzZZkHAzsvDY7Aivvy+yWAuzi+qGZLe1YhLvaaODD6zdwZnwSJybHjIOE4uBWaMlmqRSzt3QqXo/oNrTb2Nvbx9r6GoYGB5FOpzSLOmL5ww1NHWd+pkAwqDoM5pDUabTDRaWwgqp3aW9C1xy7/pvlvFRLM3PzcrDw+dBGnKIvO0sruDB+XIOM0aAlpUosmCz2K5tMYR+dyNTJQO6v7UxGXJ2DoZAE60qphOzWNiLJFBZWVyWrpZPK1MQYWizBZVBDs0VCNTrM4ZQG2ae3bkt19vbFK4jGIgJFUNeWz5HPhlq7omkt03WAPxCD200Re4fIrrbJA8/nEHSz8akHgp/i3xQcEqU58t55D5WTb6EngR3Zz6CYkV2T4kysvQYL2zDeNOuqi8L1IJTUZgvlWhmFSgGF8oHycZ1+1NoeVInz1lXC0uf3iuwlE5p8viCazLn8gYjMV+tlTlag7WrKQAVZEoIQmEnPP/i9f/TNma3FZrWpZdphJGcblR25cNkQWvqThvHuh59ie3MLvT1JFAp59Pf34o3XLyFCDx6x7zicqNHNbiewdF8dbY4ohUrLQovB8SpU6NgsGcM40EEGLd0s3qqvZdNU5eHaklDGPk1ma4VpRJbPiqSbja+LUidnlHSlAd1m+koGOBp9j2S2hvu7tLqGT2/fwR5HZH0eseqg31rYH0A+d4Cd3X10d6cx1tuNkCeI93/8qdBcKNPY29+NialRgbrioRCunD8jtDbFqRwo1Bp4/+OPsZfPCVdx8viUUHQ4904t0XgsLvjawvOXGOnqwvkzZ2Qj2elAg+Z0Ju2EwnakoSOUBfPL2q1IN9gcjh08yowq2p+1M/XaMNRgKQekWLf7OiPBDJacHBP2idkesjE47HJYInQ2qeCORtSbzTr+vIUNGFy5GaWZx8y7RtFxhQG42Pm+KhZDLdumjAfzIOe9+NFPP8bo4ADOnZnWpsYRaIwFqGWe8HCwlYBwvY29fWZ7F9u72zI2HotEZKRWoQSFmqgd8OX16wLr0DmZ5pCCGwpnVp2K7S60fHNLf2xw6IdZ7e4eKm4H9rL7mJtbQFdPt/CQR0ZGBNd3FkqYHBhSnQBpADYlSxWxHvHc00af1QRjIiDVTLWGnZUNLCwt4+S5acRTCVkPKy/nsfBqDonBAbycm8XA8IDoeoTE7417RQ8EBipCFLZ3s3+Qw+MXL9HT04PxwaEOLkrFNJsFM6u1spy0gwr46cqr1DfxBRNebQFhrwN+L7naxGtVt0HE0KnbIFOKGuDlXhlqoKxBsU3SfWJjij3MFXI0U5HGgZhDNWwWciy3UC6gUMqru7LDj1qLDemWOM6QssmDm4E/Hk+paavTgVzhQGiW9CYTA0rxwCVThZOxWn3y/X//733DBJlQv0x5qaWiNg54YjLYHp3MEtzHEK5/9O8+wczsjDjgMrv61rWrGB8dEVM2mQ8zPl224WUXrjS4DCarQV5PXw1yFhM1GY+ZPpOA11HVNh1XlrRiR2bUuaTEVZ6npRt1grd5GGIbQpzONicMRnd4WhpYw1ih281qsVl5mEekDo9mt1zcB8UivrhzV5SQ2gGelG0E/T7R7y3kc9jd3UfA68X0sXG4W258+KNP4HbSZdiF4dF+9A2kEQlFRKvzrWuXhQvKDUSB5a8ePsFPPvkUw8fGhW40MTEm9LBoOIxYLC4L6OXzZ8ht7eDq2QsYGRzoUItUe0JHRPV5mmETk3ZKl72jP3AYdKVpYyhRFkuX7IYZqwm66iyrGgjqvqBcaOFtGwI9nzeDJf/dblTp1BtVNovwiFYDtaQr1U4GZQ9bHR0+HJqQhiv9uEQv+ZBhwtdUER8GfKUTigi2gUE++/hL+KIBnD19CvFgSI5VysBTL4GevrbZqjQtFUKRzcux2lYb65kM1rdo0DiCeDgKv5sZGA8ZNhVdWF/P4C/e/wDRZAxvvfMtDCa6UC4W5DpECc0IkzMj5mSYCqu0pcLh37LlErZzORklpdoYHYMHR4YFhjp98iT2t3cwnEpJw0oGLAx3V40wDW3OqZq/bPvLFhPFPhfymV2sPpxBsV3H9JWzCMZCUuo//fQ2Nja3kXdzICeIc+enEY0ERJWrLQeiQogC1xhKFg85WqSXKlUp+5kJamBTs0gOG/FPVgJcG/x3luded9SIcpvDucopsRwC3ra4KrAaEglQI4FJdS6ZJjR6JwInmAlPrheBFTqMO+sLpl/R4ZOm0Nt4vUIDI5WsXhcqWS6fQ6FcQksqOz/qxGopCVsrS9OasBBpfalkt8QoanPTNbxUKaAhFufMakV9ukMBtQfn739TZkvql9JuNIWUkp70Ew2ZSl8x6bskL7QEqdXwFx98jMePH8sJcPL4Mbz95rcQF9FwMw7XyRztqX9o1GffT17XvIdgt9Ze4oierg5XcPxJC3jryCAnmRGlOJo1s9QTyMJ0lSXDNlNgQqBnx/2vBNsON1MwJMV9lD5GkzzFqTQxP8xstSGnOQqzGBmZbTZx7/ETPF9egj+dhJOTO6TwlEtiFVIqcvSwjvOnp5Hfy+Hpw1coHJTFj21wuAd9g11IRGM0eMI7b70ughjUHNjN5fCnP34fpTYQTvIeOzE02I+Azw8ftTZpQ3SQQ57Gd/kivvv6G4gEAp1yj5qeYqFu79eRLICbUaoWc1gplqgBhvfAepqJdq05lDlQoIMACiWIwWS5IiwEBitmnRqQ9WDkPSzktZRU2Uavak4YuMC+Lr8uTTEGDbEE0rKRP8+JKoUWVF5POuzEYusNeU3hI8sklSp6icWOCMUYfQOZimzj+bNXyDcqcv84iaWpoEs2LYVoOl1vYWVwjFT7GdQXKFRqePpyFitrazh39gz6u7sRDYXkOsi0YLl76/ZdfHbjK/SPDWJofBjXTl0QUZU2KZAyIGQ8/YTPybVqhFMcDpSqVWweHKDYqGNtK4OXz5+L4y7XPuGI4xOTeP74Cc6MjWF8jE0rZu3qnMEgJYmMBCMdXKC+ANc/Z/tp8bL6bA6bM4twJ0M4++YlEfyv58q49/ENbGS20QgHcPnKa+jqSYrfmWjgsrowU28KdRyuA0m+KA7PMW1jwspBGP5dNGyrVWSzObnHfGY0VPSQTuUNivu2bKtmFa3KAYI+raR1nFyrGlXA0nVgBeb52hJAzSHI+3JUi9fGKq4DViRcF0djGNcdoQ3CARwhrtaJz3rQdLBKYjBW2xs6flOagKLl0WgCoWAYpWoJpWoBewe7aEIbc7afrpWdGeAC8Ad//xvYCHaowWJJUs7zVOQHFQzIdrI1HvM3y51/894HePXyJWLRMN7+1jWcPHFMlIOsY+nh3LmC0zyFLA/RwgOK5SolxlKxjtZZmkkaSpoZobVBVCT5eNLK1IZOKUlJZRwXbLC0dBu+t2DQHcFlowBmYBNtICmurGOYel1i6W0wThtcbeCVYGCM8ezkDkvAT25+JQIdsb4+lKsVscWh8eXmZgatWhMjgz0IuDzIbhcx83xesu2BoW4Mj/YxviLgdOGXfuEdYTAwDt5/9gw/vXkTw8eOiXhxOh5DLBqRwEInC8rdcdS3tLcHT62G7157QzrWLKdVcMZ4qbFhcAQKsWWXTEeZzE+JBOqFFjSNEB4k1DPg05BmpVGx0iy1JWU6xeLlODKCQQy4nWZbtSrXpzhmQBoszF65GS3+x+dqtWola1YytkIBdHUwAtuWC8x1wsyKG5O4HgO31Wa1ehJWMMRWIHz/vWwOzxfn0dvfg+nRcaGHaeOE2bS5ZmPlrXKWFvJqYz9XxIvZRTx8/Azd6TTeeesNpBIRCQj8ecr7ffz5F5hdXsLgxAiGxkcwEEmgv6tbDAWtfjIzQM3USPcymroOB3YPctjY3xc63/OXL9HT3S2NuPWNNWnGRQJBPLr/AL/89reRTiYlmPA37zmDlIW9OMHH51mpKmzjaruQ3dpHdn4Tqwtz6JsexeSlU3B7fNiZWcHy81msb2fQf2oSJ6dPMBFWPq0ISWl5zOfE+yej/MayXcp6qXw41al7WcaqzbPggaeHLJ8nMW8ehD4EgxFhW5CP6nY0USnsIuBuC21PICCjpCUVmVC76NJg+gUG47eQnrKRDKQo32+hSKV+kd7FREBMLY3mMdd2wWS2jTb7QT7U5fCuodngFFoTvkAIrbYTgUAI3V3dss+z+3so1Ijz5iWrFUhT9BEsrGm88QD8/u99AxuBma3gOVIyMcM1YrsCIzCDOGKZYgjTXNj/7P/+16JmNT4yhLfffBPd6ZQEVC03dHnLYjUZs/DfzEXxw1jBXcX+9AfEMcCoIlmKimJ6+iEIEVi6Em8eH4riil9fAHZRy+Kw6lGCO+lpabOXDofWnEhSJolxpN48/nwns7U7VlEPzboM1qw6qKZMb7Xw8MVzPFuYhy+dhDcSEcfggNeHxYVl5PYO0J2O4fjEGGafLoqYD4NMV08c6e6Y0GX6kikJtiz3KWv52Z3beDg/j8HxMSwtzmGkf0DcDXp6e+ANBiUjIgshu7KBuNeDN69elo48p6x4beSxqp+UkrsNvNrhwLKVKh9LApzhUjudomcrmbs4E3Bjq8C1BFTjSMs/K+WSLmYTbE03A+Gw8oiZLbBk0yyLOrRqqXNUPtHirBYvt8Cm4pBtgSHIb7QTXdyYzFIY0OVZ0ResWlVYyQRJcXVwub7mNFytN/DxrdvwhwL4xTffhJeDN01yTtm8OyyTO/i8oVYxkyLXcmF1E4+fvsTcq1n81t/9DYwM9XSaW/Pzi/jpJx+j7mxjaGIMXf29yG9kcO3yFbiaLZkWJJRAzWOB6ByAVzzC2iATlPDBdj6PDz/6SO7V65cvw+NyYm9vFyOjo9LIWnw1i1/9xV9SLzlD0ud6lRFgwhFy+OtACQMN17Or7sKrB8/gLTtRLOfQc2IEqYlB5PJ5PPrgM/SnepAt59F3ehypdFIpTja4iZO1Vjk24Eq2aMaWpXI0a0q41UxMRNcDcgjT7UF61E2yXcJQaWhVepP9VSlKZutsU+fWi0g4qo1Vq5JG7q3fqJJZGpcBDiz/XzFaq8CmVlnSVJZmK3s2qiNscXg2+A+KJfXma3vQoryAk82zmtij01PQ5eXaoZeaXw4BNmTpU7aeWUWjzazWiprrUIuyegyFFm38we/9/2S2kiXqEW4GG9TZ1WOUm2z0VNKwAxubGfzJu+9KY4ZB4+L58zIvbDFYaYJYtS3TadYNamaHxfRO8WAtWY3WpxUG7nT1eFmH3Ws7Zmi7vxZHFCDdOrKaDoRiuVpuWCcGe1PsRjqUnFOIQuXxTMPGlMB2xLLDgDAZtpbPZp7dTuwYPdlavYnPbt3E4t42ukdG5ADL5Q5QypeQ2dxBIhbA1NgI5p8vYf7VkgTGnv40unsTUk2MDg7i7WuXBcbJZPdx8+ljbOZyiKeTeP7wIdKJBMYnJxEIhtTwsFlHNV9A6yCPycEhTE1Nyv1gJ5VkeMk8BS/V7J0PRxueh8I7OsKro8dK6ndoM4Qltj1AJeM0nkucfKrVOlrCVoFMqgBCT8JG0CYWmSoMtiLCbXRebSVhOcwigG5w46MsEJZ83Dz6HPVQDoVDcm1WE8GKb2s5r5sg4A+oboTB6+xILyuldz/9BAy6f+Od7yBK0RVyJusMtMr71oy8Ja+ljrLK782Vi3hGUZvldbx8/gpvXbuKX/zeW2JWWqk2cOf+Qzx5+RSxrqT48KV7ejH37BnOTB3HsdExeEy/QibGTG9E6FoOIF+rYrdUwaulJdy6dx/HJ0YxNT4On0BUWk2srayLLc23L11WuhmDrTGatE1oVkkel4pzy+hz24HdpQyyK9tolZqAp4301BAckSDe/8mHOBlIo6e3C4VWBaljgwhH9YDlRUlTkARWnSbSStKYgNo+j82sGZ5Ft8RAQ/w76YMMttIMq9EhJIpGXfFNy6Mu5vbgc9Xhd3NElvCd4rZct7wGNtoEXhJrJcPLN7CePVR5aTZB0piga7lTMYvjBqmDfM4NlGt1FMsV5EtscjHY0lNQ91GzrpKdZP84nV4EAyGkUkkZp9/JbmM3vyuNMZXdZDVts29lneida+Mf/v1vmCCjEI21MJds1JRvwtdjlifltdpSSLlUb+Ld936EnVwWp6en0dedwvjISGcjW3k+3o9DqpcFrDW1VzxOBbAtnUwzSSWid9gAdqRT5PbohmoyTsPdlI1lMNqvBVwTKDuZqXXLNcH08PUN6dm+hsVgrX27oXtJ2WSGISylqMP3tfxT6/7KgwROZAt5vPfpJ6jQFigUks9WOMhjb+cAsYgPk6ODWJ3fwMr8howV9vSlEY56EfAGMTU6hmuvX5DF8WJxEY/m59A2alRby8uYmhhHvKtLRD04BVStlnCwsYmBWAKvnT4ndjviSMrut3Fw/boVun5uC9lIgLR6D6b5YKY3hB5kO/v8GeLDWrXQrbUqvEo+A4uNsWrhewdDOhuvGRcFsmsqUm70KUztI0vTNuH4p9Kk2PiiLKRqKthNI/5pHq/AEHzefD2Lndusi9kVf0ZtunWNsZzl+0pAagJ/eecWdg/yuHb2LIZ7Usa8jwFWtQ+s5bqUxAy47D80gHy1gFfLi1hc2UIhX0E44MEvfP9tDCTSWF7P4OMvv4Q/GoA/EpAueld3L+ZmX8HbAr537VvwG6qapTgKJ7mmzZudQh4L2xncfPgI3b19mBzuR28qpZiwDFOUUcgXsbu9h+9evSIPgMR8rnGbVVkbHUJIsp/4nOotvLz5GJ6qA+FQGCtbawj2JvFqbR3ZvX38tYkzaLra2G8W0HNyGImUNrCY5IhTAv9qhOH5nsxIuZut4hy/pm7Nup6IPur4rz67YimPdosj1ayU4pLVkzdNmhsz9Va9DK+zhqBPVeNYOQndyxhV8nW1KadcehFT6mSQhxbiygHXtSMxxOiwHGUqKBxVR6lSQ6FcRaFcE1qbWu4oj5xi/6RycUKR+gi8Z6TJ8Wu7BzsoVAsixi3Blr8FtjRrWKZVtQH9h9+kjXD9/X/b1hJfo7KV2+WbiyapDAgodtpuufBqdh5//Kd/hvHjY5gcH8fk2Ai6ktR8VFdREuS1w3pIdJdFLniP0jT0ZlkmwiFtS4RIRAfB0PhlEugIQ8EADkfhg6PYjW24dYi8BndV25fD0+/oKWgfjtK+DgO9OAuY4G43tH0v4XYaURI5yczDF8DcNFTYRHo0O4Mf//QjVLnRfR64vF4pV0N+F6bGBrGfyWF5dh25gwIGhvpUkrFawbXLl3HuzAkp/R+9eInHC/Nw+IibVhH0euVwC0ajwuPc3tnG4sIs2qUy/uY730csGEGDzS23Ue8yc/tCd6lUOsMNBjfojFVbnq1+VouZOKR86jQbjagMMUFhGNAskvdWDB9VdFzww0BQgrQk0VwTpqnK7FpgIzO59zXIwMA8Mg5pGhuGqNJxTWCGw5JODtE6Ce1syKnouFQkHU1dK7OpeCsPAmsvU6/UcefVK8ysrokD8qmRIXh4wLj96pBhgr/1SusI4TRbOKiU8WRhDpuZXcSjCTACuxwtfPviFVy/eRc37t7FmYvnEIgGpPkVi8axs7eDvbUNfPvKVXQnknKfBKcWWx63UP0Ocjncm3mFrx4/QSyVwvSxY0hFg4iHI8JmyRWLMoiwtrwmU2LvvP6G7DeKrHNPsRdhG1SambPRyIqigfz2AebuvkAqkJBgMr82j+1KHi1PAIlwDBd7hkW9aqeaxeDZSdCyW7Ul+H8U5LaCRXov1XHDqcHWsHw6fRGDH1qaHZ8PaaHtFhuWDgQDcfWpM/bp1WYdAWcTrmZRdD08Ph/c1vdOuMc6GCFcZROfOlXPESqmNMSPTOlx/XQaeVYLmuugTsZMTRgU+VIdZTbHmD0LB5mxpqV6EV43yqzaXG5EIlEZavAFfVhaW0C9XTejyIbZY7aKxB57TRJsv0HP9suf/JnEs04AMtOrSnjnCUO8lN/hQiFXxns/el86l+cvTEuTYPr4MZmisZ1QYn4tcZ/UIGStQxQnNZHTItqmgynB3DZERGiFF2EGFwx4Zyk5Yj9ttBbkoLMB3Cxg+1mOZq82M5JrNFmqnsIqUmOzPAm1ht5laUsd+MDcI5t1dTA9MzxxlBLGUpm4GeGEr27fxZ27D7B1kEWwi11eapUWMDUxgma1iZX5TWQ2dzE0PIiuVBzFXBb/3t/6ZYEKWKLdfvQQj+fnRXuTwhl9PX0YoTVQMinBd2F+TnzOJgcG8Z3LV6VsrBncWyf+KHzil8xSmlxGY+Co2I+1VhFWhtx7XUhseHKeXnAvZrJG6Srop8oVUKbUnYiA8EfYTVXIJxKJ6SSYCc7c/Az0skllmksxPcsCkfve0Xw91BDQDFqrH1ZMzHC42a1Lh31WQnsyGszEKP3BUOcAlASCUJWsMWJ3dSysb+P6o0eiOTw9NITuaAxOwg6mWcvAbQO66uqSENDCxn5ejCOZaQ719iCaiGJxbgHnJqZw/cZtZPMFjBwbRao3JQErEooiXypi8eVLnBwZw5njJzp6HLwY3hdSpBZX1/Du559jaz+PE6eO4czosPpq+QOinkb4Yje7h+XZRZw7dhInpqYkexJ4xYw11xt0t2AzywW3WKI7xaF26dksVp+tYHJwCuVSHtnyNrYrRXT3jaJxUMRkTy/KpSIKzip6pscRjoXZ+pHOPBu7pKfJUJQJrMJ6MMkTIR7Z51bgyOwRbZyq3RIlHBt1HsZktoQEhuTXOWjAAyEc4PRfE/6W9jycPk5U6nuwuSvNNcJ0qrSsAwSmJNNMV+OMNspUZc5CfxJwTcatU341DbbVOnKlGko17VFx7XF/1GoVGVzheqK9VdvpFE1oXg/hlfm1WbSpa2ykROWzGyi0w4gye+Ef/YP/8eeHGr78yQ/l6jviGIL16EahOSE/Az8soaU7dx/i5r17mD59Gn4ncPzYJFKJuHYrdUcYsQ2VJLSNJIuDdgYUTOqkDTkFsqW06gxCUGDDDhEYHMRsOPl+AeW1LLRWKoIJm66pYLvaVpM/bYmrVQoF+wAAIABJREFUB4I6Dih0aTt5tjmkjRYLTdjxT8tKEMzXSeEMbdroc9eRSQnubYpU1CTb3N7eRWZnB9nsAbZ3sihUygjGo0KLInVkeKQPXrcfq8s7WFpcRX9vDxKxMJLxCP4G7bYpFlKr4cvbd3Dn6VM4g36k+3rR09OL4YEBRKIRFIoFbK1vYHNxAb/8znfRl+6SwMIgrFm6dmlFycqIsshnZpZ/mL6K66jFbzuZoMsl5TpfQRT7ubENrhsJhoX6xUxVpss6fGVtGvp9QVkHvF/ETSUwl8qCsxJOYZf80JLIDNKY52ctaPTflQ54dApR7jgJ5EZuU5gIPASOcKAZbI/KbApkZYYtqOORLzfw2e17IjB+fISmhN0iYM7y1s7RywQUoQwjRcmk4eXSCn58/XM5gEb7+zE2NoLM2jrcjTYWl1bgC4YRS8cRjAUFs46GozJltb28iq5wBFcuXFDBNQOlEIvlVODnX93GVzOziCSTGJsYxFgyATccSMYScp/3czmsb2ygtJ/D9958GyE/x2UVM+zgqM2aYthObYwKZa5Uxcv7T7H6bBnTE9QwyaPtroIhslhpwdcAeuMxzZIDLfROT8DrJzVSKzyfyyMHN9MbkX0UKqBOBTJrJR4rSYkRnuK+VPhG2RmcHFOYi5mmG+FwXCAFqZ4bLQQ8HhS2luALOZDu6la331ZNGEZeJnp8boQHWGEKTPB1KVWFOw4dVGR/mxjCqUDtqbDUJ6e5KfuJ/YtSmXxZBl0qiNGAVD3vZF+LIJBXmvH1VhPxaEz0IZh0Lm0sogF1PZEGnNKgOpCF6YgID/4f//7//M3BlhvM4mWiP2AeIoMnT1gWEsxmf/bZ54gmEkj3dCPidOLEieMSFDhr3HFTsFCAoVFxs1qIQkW5FZawma4IWzOQ2lFd2XQMvIfSgPb0tLP2MktvcBLpdneoYxqAhWZmuKQWGxa4wGRPcg1HBWXMEXkYe820mwQOv/I5jdMoSxprRqmSdopz72X38PDhIzx/9gIH+/sS8Ejm1sDNWX2XCIHIYvS6EE9Eke7uFR3guZklmQAL+D347nffwunpY3KKMxv8/Kub+OLuXcR7e3D8zCl0d3cjFAyJsEd2/wCLr2YwEInhzcuXpKmghhYaIIlV2l/2fvC+dYjgJiuXLIt8STadxNyRXX7yDnUzW8YHyzx+YH4vf0nWYm1dzNAJMTcZPjDQCn+WQx2kBFrlN25EK3dnG2T6PPQAtOR4siTEeFOWrfbHOzCUEZ+xHFuRdOSGkdFbg+vahoXg1mo8ybn2WqWJR6/msbyzjaG+XkyPDiESUG82exjJvTN24TxAuT6fzs7jiyePROVpZKAfo2MjKGcPsLm+gUqJm7iCWFcKqZ60bNZUIomV9Q3UDvLoCoVx8eyZDv1Rm7Vu4WX/6GefAskkuvt7kU6E0OXzYKS3TzrzDGqbG5sy0x8LhnFibMLAegqcCyRhMkkL0fDeU/mqkivj7qc30ThoYLhnEG1HDeGYF/NrG1hd30N/PI0BXquziWYIGDh9DC42CclE4ngy1bGaDbEK53oSHWFOdjk0O+Xz599t7NB1pHgx1y6nx/g9dUokNpxIJrpFjIYYqLidOFrYvH4dmZdPMXz8GI6/dQWuaEAFwOWZH16L+BYaGqisBttbklhivtf2WEzAtdk434uHPxuKXHtF4rWlOhrUZ5DBobocDIx7kWhMqnGhjTVqYr1E3DYUDWF5YxG1ZkXGpO1+OooPd/pH7Tb+6BszW6ONYL+RH9J28HWwwSEp9d1Hj/Hs5Sy6e7vEo+jtS5cRDPpVsFgsV3jKHIotdzIrE9iU4qVjf2b3HPIyzdDEIT+SwYLZ46ELg+CGhlRtp3qE9nNExUiwUzITjKyiza4kWJgDxHp3GfbI14KRULmO+FLp9apLBRebLGwh8x+63vLh3b59F19++SWy+/tafpgBAF6bzvarCZ8NOAy61I/wegMytVQsVeU07Uol8Gu/9rcQCQc7uNhPP/4MNx48xMTpkxgcH0UikUA0HJSuNDUp1haW8YPLV9GbTsHhdQou7KGCkVFEIq6qTSfldnbyfaNroOU5syGfYXRoJVAoFHXs1gQF/l0sVyhmYhpZ3FDM/qSqMM/H51UGhO3M2ntnB0X433YTKJZqRHEMXevQS00J/7b6EETC6gybgRIGaut+K6WkxdjpDGxI/vJ+RgOCS7HaqKKaK2M1s4uPb95Gb3cvrr12Fl1JZqM68sosXkZTKVBuOLhccwsrG7j+9BEcdN+IhjA0OABPE/jk8y9k8IFDDV29PcJEoJ33+MQoypU69jc2MZhM4czJE1J2svTn9RYrNfyrP/0zbBVKSE2MI5lOoF7KYjydxvnpU9LMyR0cIH+QQ27/AJfPnkXA0KK473Ro41AXWCs3wzevt5HfyeODP38fSX8ck8NjcHvaCEd9ePTyFRYWN9EdjePCmRPIFXNwp30YPneyI9rNZ0QzSMn0qCtMoR0DF1pGAnFkta2ib5kOAtmDmcGLma+4+jYdKFfJnqBvXAzReFyZBuUiVn/2EQ7uP0SrVEPXxWmc/pV3EOyhmaVuTcub9xh95SPiWnIPbdCzLBu7Xqz/obwIG3y1hiRNxGIr9SZypSqKNWK0RaEuChPG4ZTgSuNSQmYySebxykBDsiuBtcyqcGw5nmurZgnWVuDeZGtMwv7x738DjPDFj/+8Y/hoOyMqwaadNmJAO9kDfH7zFnKlEuKREC6fP4Ohvn5zSusoreKhhxmy3eBy+pqsVUpAk8HYKMcMllnU104Kg8VKxWs4nRZHs/JwPPhs19h6AXUab4aNoCeg6TSaLEcdXpU/ayel9Lo0Te1AD6ap1hGkMeWfDDxIiV/H1mYGP/3op5iZmZXX46nDoMXMk2U+HxzFK2zAZveeeqEMgMx61dLHJaOtbGKemj6BN964KhuGHFdm+B9+8jnuv3iF0xfPY/TYOPxUt3I4sLO5idmZGaQjCbx9+QrCNNmkABCVphyaXXBhcphAmp1mosZSePjvvFbBxwy/1tpCs5QvGMoOS117QNlut2UDMDBymIH3kyUgs1quBW5M5Urq/exwna3+gqWcyW6ywZcTWzUD+agGsv4yIkFmLdjNpFxNr2wSmUaTcV5aqNNGx1rmaJlpO/fydkwmymXkS2X87PNbmHu1iP/o1/4mJqYol+iR4QlyennNvDfsR/C1WakU8mXcePIYoURUVJ+isSiiviB+9vnniIbCok0xPDohTa6XMy9x4sQxOL0eHGxlMJzuwsnJCckSmUnxsl4sreBf/PGfIDU4hN7JcdEGyO9l8IOrbyAVj8qBV8gVsL+3j0I2i7euXoWPDSpxAlZKozRmrGGr4ZYKhFBtYGVuHbc/vY2EL4yRgQEEgj6kuiJ48moOM3Or6IpEcGxiCKVaEaH+OEbOntAD12Cv1LIgxCQCQ01WBRUJ8Hz+/G+tUBResLZaUmk2GiLcwqlG4qAs94tFYvvKUmF1xnK+Vatg7r2/QPnpc9QKZZTbTXRNjuDSv/9LSJ4YR40Tn5QVJXWL18BE10BWdm1wzQoDyiRB2pjXXSzipMaPTcd0icuSIVHBxtYeSuU6HIShBM+lcE4D4WhE1hX7G+VqUZZhT3cfAuEQMtlN5EtZVSMwlbNCimaoyh58beC/+4P/6edhBGUj6MKWk0IwUYM8G8rXq7lFfHn3nkT88yeO48LJY1ISSxeSWquGXWCFDG2KLwHbvnYnh7R/MbjpkWaOHEKmgaNBTtN/6xpwVPlfs1YjO2hwWG3uaJPHitV0AqlBMK0Sf0dbV7hnGhRsSSYYrbFKN9tdbi5PwYN8TlSkdrZ3cOvWLWxubknJwY4lxcJT6bTMU3MxEVOVEVZRI+KElF+E1qknwQBWyPG1VMSYN76vrwenT50Ub6dz588jHkvgk69u4+HsPC5du4pUdwo1dktJYSkWsL6yilPHpzE6NEhatGCqYoJI7qBxUeXry4HV0aSw+gg6sSMB0tLWhAKm1BnrfiA6xPSmMuZ/FDyRrFE4kA3ZgPx+NXhUMRjOnXOggRmurZIY5Kn3KoHXTIhpCcYJNI7WEgOuGF0Lsx7NgIV9hnZc2j4rCl8TN+b9Y/Cxdulef8CI0mjgIEWwVCzIIeb3h1Gv5gVueDWzguuf3MT5C2dw5e3XEPQqZMTrsDxQDh0wey+T7F5p4OHMDBouwOP30iANqXAcDx49Ee3g5YUlFEt1DI2OYyOziRPTx6XaqOcK6AqHEQ8GMDE2JtkSM6I//3cfy3TgwMQEUkO9qBRy6EuncOX4aZQrBZmyqtcamH/xCj2JBC6cPSOcXmkcHXEctnoFej+pIVvB9uYOFl4so7RXRqtcRU8qKdKn4Zgfd548w4tXi5jo78fJySGUqkXERroQH+5Trrnglh6pntrGoZoHBKED0S4wzg62EWWb63KYGaYIpS8PDg4kwDmdpCiyCeOWA57TcLynpWwWKz/6CapzsygVy6gUS+I91n98AhNvXUF4pB+BWBzBSBhOv1/ut4oHGRihIyKlWZXoGhTLaFCjQ5qiOtHGppgMJ7kAyqvulyrSICvXmnB7OdZOLjrXeAP+UBD+gA/VelUyW5rX9vYMSBBezaxgv7Db6esId9dgth39FKMw+D/84f/y88H2xvvvKYRsxTxM1iH2yO029ktlXL97D8ur6xgdGsJbVy4iEQwI6bdJ0VzLLDAuojLhI9QRpXhoKa00r8O034z+qjlWJ4Oxpb2cTOaG2s1pP5TtTAudy1j1yCtY2UWL5yg0bA/AI2OXZhrNOOZKh1MitI4pMyixlJRM1XAYObK4vLqKx4+fIrO1JeUR8SglbLfFPbe3t1c6qLQQ4alusw5hY5gSWz+/LgK/14tUKiXaEnwvTpkRT+SILO/98ZPTOHFiGrcePcNKdh+Xr11FIORDu1oR/c+t1VWkonEcm5iUjE6J9zpmqzQW/fBS4hic1YpI8zBl8GewVYUvq3Bm2AjGYVkDlQmoYnHvkM1mp5X42Tl2y/8WbQgzPkrSPrN7blhm88waOAVkWQP2YJeAbrBpK+GnDUz9ZYnz9j8ErzWaCXwtNkLt9CA3FTVQGcj4cxT5VrcItVYnFs3PwhFVtLThVypWcevGXYFXLr9xEUlOTxnYgXAS4RXR3uUsfpvPqIQn87Nw+DjnX0e+UkF3bz/WV5aRikaxNLeMF89nBR6ihu7I1CiSfUm4S3X0JpJYW13Gm1euoKerG6uZLfy/P/pQhhl6BvuFBRD0ujA9OQlXXfgAcDk8WJxdkmf9g3feRk+axqpKh1RUjHTKhmgfyKh6q4FWw4WZFy+wvb6NZsUBv9OP5Zk5nDg+hQHqaQS9uP3gIV7MLWFyaAAnxwbQ8jYRHuhCpDute8rJg5Ejsro3hPBvphBtJm0PQAsX2cBrYSIeWHTUFd61y4dqlfbqKiaUTnfJmiusrmL1w79EdXkZlXxBKgoOeZB5wAnJRFcKscFeRPq6EUmn4E/E4A5TeJzYsU+0CSqlihwCznoTpd197GQyqBTI32Vsgu5lQl2svgJetJJRNPuSaHDa1RtCIJKWBprtr7CBzQYY/cgYcH0ev0BNpEBmsls4KGRlWIT3WvRGbNykV5+oCzrhc/vxB//gG1S/vvzxDyXcKZ/WcGo71I0qbj99jJeLi/C7fXjjwgVMDA8K3khKhmau1vlWN6xV2rIPjRtfAq7JZpSGZZTTDafTUkm0m6hBuYPtmvJdfk4YEhq4FfczsdRABfo5jqhbmWBsg4lqmmqXXDY8M2B6F5mxYirD89WZqbKkZWDf2cvi1dICVje3kD/Iw91yYH1pCbtZPeFOnzqDVDIlzarsXlYWJwMNsyxpCJn3s6WeFa4gIV2kAr1u6XZSM4DYHBtt3PzxZAoTk1NY2tpFxeXGhauvCYa5s76K4t4u4sEgpo+dQCgYFMsTi4PKvRYyv/KaVWPTacSpDcuEjU9SpEyGLffHhGd7IOqd5QbRpgLvOSsMduyZrVspQ2bOMoJLx9yGGvNZjWJintpoIh0sopmvYXtYvVOZV3OwoVLW8WdL1ZHK5pDDLOwRw5nkNXJCzHKJuTa44aSB4/F2KGkM8NKgY3ZFpwXjryWHhLlny0vL2NvJChY+eXJSp9zooSYWQeTocqOSnuRCLl+QYNvyOFDMFyUBGTh2DKXcHvqTaWyub+HViznsb++j2mxi+MQkEt1hpJxBdCVSuPPgNr537RrGR8bxpz95H7MbGap5w+lxob+vB0O93fA4lPNOk8Gd1V3MPZuVacOrVy7A51HnWQ10uv/UScPZqSLmZ9dx+4sb0hCjIpnX5cOLx08wPNiPsfFRWZMbmQzuPnmCwe4uHB/pgyMM+Hs4SdYrHXgeOAx2kilzLxi3Dk2CtKKxQVWCrdhHGXNWs+YYOPd2d0XDFsZ3jKU5Hyo5yvTQy758gcxHX6C6vik6zrV6xcAEDrjZI2CSYNgOFFzyBoJw+XSqkYkR1zcDKSE9rhVWOUIr4yCKVWtjxitCNuyduICRfvguTcHhc8HvT8Af7UHNyDRyrkDcSehf54EEW7qGU/SfWr1be5vIl6n1wEYsh224x/gcKOVJS3UH/J4gooE4fvfv/e43sxHsV3Vckql2G/V2E3eePEFmbwfFQglj/QN47fQZ0Wcl102CnjQ7dDzSYqHKmVRNBEvZ0TFd/bqFLEzyohmv6WSrJfShk+2hfsKh7bSe6lZz1hT5QsvVgCHDCfZPM6RgOVCKWxKWUH6tKOhbPjAbQWawQTC6Rh2LK6u4+fABDsolebDJaBRbSytYm19CtV7Da6+9hmQyhZXlFVExIpZFrJXvw4DLv1M4hV/n5mW2lc8fmICkOgE1at82m4hGosKdJVSxsrIigSQaiyFXbSDRP4Cp6WOC9WZWlqVTPTY4KIGW+LFIyHEDGIyaSky2y6o2MsTZ/BI4xRhSBKC1qaEbSH2vhO5S1+/RaS2PBC5R9fcatkKdzTPajquSPb9X+Lhen+k8a9aomaE2qnhdHOdWLQMG66psaJkcE2ddjuNqo80eGhY77+DotnQ0oD/vF9eNjFYyINT0ALANGqG3GZEgFUDSQ5VMCsEfCd1oHodnT5+JYPdxYuLUyRWrdD2Q7RACedPUl7356D58kaCYH87OLsAZDIr4+GB3WqqTzfUMludWsLG1jRMXz6GnL4neYFxoRyvrS7h4+gwG+obxT//Fv4QrHJG+SL1exfT0SXjdDnhcDvT2doNmigtPZxB0ePD2tdfR15MSbi2nmmQUnapT1L+l/ibFGd1uzL5axt07j5AOxzHSN4hquQ6/14/H9+4h7PNicmpCSuRStYab9+9jpL8f0xODqLiqCA/0INWV1urEqIjx8wu2ap6VvJNpBsn9PlLG22dnG+FcNwy2DjogtJirKvbNf+daoYvJ3uMn2P7kBmqb26iXiypTaVX7GLQ5AOKwE2Sq5ibJkMxbWB63mSplE1w4s4qnqjOFJh78uqxnNoGnBhE8P4GWiyalYfii3WKBo+wZtzQIqYFAndpGs6aj9N19iETCWN5cwkHxQOAoVhQabNmAVfdevyeA7lQ/Ap4Q/s5v/cY3BNv3/5waDELvYlSvtVvY3s/i4bMnqLNrzpOl3caZqWPoS6W1XOGiFnKBYqoa3Iz1hi3LzcSWiJgYOxMbPK12rTIsDR9XhhKU8mW/ZsFuW1JabmanzDQbT7rsVrjCwBVycBy10WEX3aUUFjtyq5wzDSoiI2fG9urNFhZXVvDx9evYYWDxuEWysJ7PY+bpM8lqiKnSdWFmZk6Ch1BERFs2hnQ6LZ1sBqPhoWGBC9gEZEMlX8jj0eNHWFtZw+7ujgQHdpjp78SgNTQ4hHwhh9mZOdOxrmLq9Gmke7tx5+5dvPXG6zgxPimlloyXmuYX59AZ5BU2MFCJUVtjGUweqfBl62xecVxSAxSDWTAQ7AgQ8fBk1uem8R5LfOMbZgMns0NxOq2rKIzwMQ3di/dB8GeD3fHrduKL1yUGg5Gw2pqLNxw3nuqwUgSGX9eM5BBd6sBb1tfMUL74WXmI8TX5d81ej9gjHS4SeR8GfcWaIQcjr0e0b91ebG1lsLCwKJ/3+InjiMejcm8ZmPl5pKHlcCC7d4CPb3yJWHcCfb29UkaSpdPb1ycV387uNnZ3s9jf2sejx89w6tIlsYoa6+/H7u62jHmO9Q+j1gB+/PEncJjnzgB47PikrJd4IiY6xlvrGeyvb+L1s+dw6vikQgaCQ0r7Ck6n6lgw4PI5Zvdz+PDDTzA1MYkToxPIbu6h1dRJr8XZWVRzOXmPYDgoTgQ37t3DaF8/Lp8/iZWDNYycOolAiP+mDS8GHYvJW7qXNN5okWRs0G2FaJtFFp/nvzPYkgJJ+xtqFDHYKjVNueytZg37D56gfO8pmtl9wVmpoeEyMq4u6jqwX2N44jYGiOYDNU8s2CQDFQqdyUCVVNqEOHV2WBI5Y5XkCPkRODuOwIkhkDUOhxfuYAJOTwjNNpkIcUkeaQbJqOb2stJ1wu/xIpaIY217DbnSgWSyrAD08xpbr5YTyVgX0gzejTb+7n/2t7+hQfbjPxM2gsQ4gvyZLdx9+hjeUECwFtTrGOruxunJSQm81BRrUoxFXGwNrmacD2SjmA6gPfVs1mTnmaVzZyaLbLC1r6PBlmWUeh7pplWFKbnJVsHrMC2WSC0CK0ZeUfzLjDqYfC5jEGmFcSzGpF1qSPklGZbglg5hnCysr+PusydiuJcvleSzehpNLD57it2tDHr6+nDx8iWsrK7jYP8A8URcJk0YZBOJmNFd1VE/vn/lSBne1d2FkdERzMzMSMDd29uT7CEUDAgP0OtxY2xsDKtrq1iYnxcjOpa4nCDrG+zHa69dEqUoyVJZFhuIQGhUHYUrbZQxwAuWSpsPD4VBiJ/qZhE81DQnGeSlsWZm2jXz16kxUne0SUm5OR3dZfatlYoejMJOMCPC/F7+jB0OkOamEZznsyVcIpuuTYsUPzzM1KQCUSiAh4FdD4okaNvVig/Z5qcdTtH1YiEw/X6puo7oY/BnWWkoNNAyh5zLUJm4nVy4cf0GtrM59Pf14bWL54XWaHm/NTYBXQ7ksgf47KuvEEzH0d/fh1AgiD97912cOn0WQ/3dyBcPUKnUsLm0iYcPHmNwYgJjw0NwOtuIRILY281ioGcQz16+wsrODnLlsqh00V+sq68bgRC7/HVUSxUUNveQjoTw/WvXEAlxbdTV1l4iVxteT0DKYmmGZbK49+AxenrTuHj+HMq7eSy8XEKx3EQ4ksBeZgvZjQ1MTowink5I1fbVnTsYGxjEUH8a89llXH37bcnmeX8s80cye64risEbCuRRCMFOZlocl8/Rju4eHOwLm4JNsWaL3HevUt4E4mqgVioge+chWs9nhYfcLJVV16CldEARLGfgNAMslmEgfFmDHzYJpYgwFPnlYplgMl5NojgBps00wi8etKNBRK4cQ3iiT+4lDSfhDQEuBls3Yok0HG3lYpOloKhqG5FgFAND/Xgx/xz5ck72hrq9iCCv+I8FfRH0pwfhbLlEs+K3f/e3fz7YfvX+u3LpJGqvb2/hycuXKJKCQ/X6pgNTY6OYnpxC0KuTI3ZcVgj9Bq9RMQq1eeYNt4FWM40jXLiOHsLXWiAmk9URXfvgtBGmAVcsiaV80ZkoZXHpaygWanAjO11mxK8F2zWTRXIyWliBf2dpzEUkakL8QS03FjNb+OL+HTT9tDJ2iRhMaXcPu0srWHrxSjLgq1dfF9xofX0D4UgE6VQKDKLRqEoK8pdlPVhs2d4X/hyzvZGRYayvrmN3d1f4jKTIMDvmQmTHeWBgAC9evMDG8qo4oL529Sr6Bwc1sIlFiTImyNu0cIBoNhj7DxltNSaGAp8Yqo5YsQjti5xSEtXVfkQ4ksTCjKMDFxOvWQIn2p2hB95rO/bLP5m9MoDy0TC7JDTC5gh/Tkco9bHZiTNel/yWAQ8GWx2QYJAhPCH3y1Q89p5ZhTj7DBl8Jas6orxmsytdk1COLHm1lF00a4BQCs8HYVAYCIJZPL2+eGh+efM+cgdZfOva6zhz+oSOoUszkzghUMqVJCPcb1bQ29cLTtLde/BIgmV3OoFyjSyGJlZeLWBlYRnjx6fkvXv6e+RgmX05j3gkiTuPHiKYimN3bw/9Pb3y8/C5UGNWVSxib2sboWoLr1+6gFPHJhW7NhrDYlgoAcYvX1tcWsCLZ7MIx2L41puXZPy3uLWPxVcryOZrGBwdx9KrWdE6HhsblAk3ZvZ37j/A1PAI2s4KAv0xjE8d61DIbMZqIQG7n7mG5OBlBWXWmt2Durc0ODGb3s/uiZ4D2oRtiJf6VEK1TXnGJirZfRTuPEJ7ZlFYGM1KTbNSZopqwSINemGG6wvb/EipVvLfDLbc/xx8saI0OoSlI7U6fSaJAO3J01Gkvj2NYF9KptoIBdbhhNsbg8cfg8cXkmDLoB8IscdAbQZteiW7kljeWOpktofCs7xmF3oSvUiy2VbngdHEb/zON8AINz78i3a9WcfG1pa4hpLaRNyG5d70xBQG+we0M9nZOIc0MRv4pFwXabtDM0cbdAxXvUM+P4QQNMZaLq1lH4hDacdd3Mg+moAreO8R7E43o46IShZrPOUtON7ZgIYKZoOtKkCp+6uo5/N/bScOKlW8/9WXqLHkj8fldA0w4OYKeO+P/xTZ7R2MjozgwoVzWFldlYfd1d0tVBZCCPYz2IPAagPYCR+bkCvFzIWurjQymYxkniKq0moglVJNhEgoLCyDe7fvilLS1IljGB0fRypOBoNPDkfecwYDBls77SWNMSoWMZj5ldYlGGW1aoSmdeGqI8KhAhthBvkAZk7cDoSwrOQTt5NhPC+l2URrEQN96AABqVtl+Sx8TwY0yxiwWrc8+BhcSRvkPRJmgwzDcPyzIsH26C8brLn+GACsYwML2FQzAAAgAElEQVQ/NCfu+Mvq3MphL6LWqjnAz245wCLZx/Figz9yE2b2drG0torM7q40SCies7K0iVIxj96uFM5MH0cqFpPR2HiMU0VOVIpVzCyt4MHcC6EI+TyUAvTA64KI6HPzMmFYn11GOZfDxPEJLK+uYZhW4HBiZX4N62sZlFo1hJMR7GzuYHR4UJpkMaqPsfzez6FykMeF0QmcPnlMKHGqfMXPwH6F8jopVcjrvXHjJrp70vj2O28Lj7ZeqaGSyWFjeQu7+QqGJibw6vETVLJZTE6MYGB0CIvLS5hdWMRgVzfKtQNMv3lBXGT5yw4mWAzWPg9hJZhGEtcO16vNYu1et/uOiVE2uycdfge4NhkQKV7EvgKb6g0Ut7ZRvPkQWFxBpVxEXRx/6/CyEuJOVhFcPQA6cYJXw56O7nU1FlARdrP5TCCWrNDYezE+MHHzwTHYje7vnYE7SmomvcaqkiW3HH6EY/0IReLibsG16KLiVzgiSRnvN5kqpH4dFLMq19hJCAC/J4SBriG0qqwGyQ7x4jd++xtghE9//G57fmMFq5lNFA4O4KjW0Z1K4vjx44hHoyKzqP5UpgklZP+2ujnovjVizaojqcloZ/bSFIE6RSUUEkPZ0tzUclyt4IhqHdhf9mHabNeetLbRprCMjvTZxoj9nqOZrGYFmnHaLEebKUqI1qaaG9cf3MejpQV4I2H0pNOIhcNIh8K4f+MrfPjejwQ3e/311wUyYBMrmUphcGAQyVSic82dbr7N/G0+bt15Da7I1wqFwmaElFxVVbIK+LzoHxhArVJGIhbD+toa7j94KM9gYmICfX196OvrVT8rMSjUSSvec1v+MVPjrdU5dgpvU/dUM1VL4dBAZibcjtgASVeZPF7qiNJ5w6XqZ2LnYiaI+IxKhaIEL6EJkWMrZodV+ZMB2o64MotnA0+yZhGioY2NX+45y2AtDx1iK014Qv5LptS0IWeHSuRnyaOUbImatmHBuBlsqbtgVed4jZFwWK6B5Rw/Mrmd/HNhcQmZwoFM+eWKeewX8qg1GzKCTkX+arGCne0MxkaHRXvWw4y/7UCIltahMBKhGArlCr54eA/ZSkmqgHz2AL29aXHaJYWSvmS7KxsY6OrByuaqiLuTKkY3jaXZNTx9/AI9gz3wBN3Ib+8h2ZVGojuNWDKGYj6PRrEsI7nnxsfh8lhreGsbp4I6PGQXF9fw6Sc3pR/AjDaVjkryUKvUUc4Usbq0hXKzjb6BATx9cB/1QgGnTx1HrCuNmzdviRrXsfER1JxVnHrjQkf83j5jrTBMlDOr22a2nCSUNSLsAq1ABUIw2tFcxwy2cpg7KLdI3z911m6Dh0UThZV1lG/eR3t1C6VKCY0SIQdlgrBJxsyWVRvXtu5PA1maalU3s65h/a3YLRtnck0mCLekRCaU5YFrsh/d3zkj7A9OkVXozCDQoRe+YAq+QFhgPNHRgE6TuV3KvvH4XMhV9pEtZCVzVRt2etO50JvqRzKekoOuUaNZpB+//pu//vMwwj//v/6P9sr2Jg44sldvYKK3H5Ojo9K1JOhsbZbtfVcir/I0RQLN4Bp8OEKk5zSHUf4X/MfYfAuYTwM5WrAoGnDI0T0yVCGBtWPBodQy60EkmggWRjB0k04zyLIUTPZrGQi2B/e1lImvQk8z2VCcg27j1fwCfnb9OtzRCNL9Pejv7UV3IgV3o4l//n/+M7x48hSJZAzf+973sbu7J1gZS30GPuV2msaeYKGGt9u5P0ozs5m2zQBk8oYiy4LpWrfbFvp7+9DDzrDIvDnx+Wefy3tyYIIZFrHb4ZFxwSFFm8Jg54JpH9GWVQzOal0onqmHnNIWVOaPfszGGI82HwbLtVN5HNCQiSGR9FNpSap+ccSRgUowcyMAJDbiPp/orqrKl0o9chsQbmHQ5mSairSTzRAQCIdwBFki0owzMBSZFly0vFjhMxtKoFXh52vEolE5oGzTRn6WIiYetzA3REy8DRRqVTyfm8fm7i5SvWmV2jPddOFs+nw6mBIMIpPZFrfYOql5tTqPM7EYYmrhc3rQ29OHubU1vFhawBopS4USPD43+np75LWTiSTK23s4NjqB248fYGJqEjsHWeSKVcy9XMLC7CIGhvsRiHjBo3Ds2KQ0plg1uRpNTI6OYHRoWA7bXLEAJ00HPV4UebhVysJQCTjc+PCDj1Gp1PGDX/gOenoSYs/CZl+jWkd1p4oXL5bh8Pox0N+DLz7+GdKpJM6cOo69/QIePHyEoE+tmIZOjCDWTTU6q7J3OB2lY+7ah7GZLteYHZNnU1aXku4l21fhvd/by5p+ChMC/c1Dgv9jBVdYWEL11j20NvdQIqxTKQhsoJmscfIWtTXDz+/wrrURr8wbjUH2/RkglXfCJIqxkCaaThEI5+HtPjWI1LVpwYHLbcIIDdS5ZVwBuH0RBMJRiQfcq0wkRIPEH5a+gsPdxvruKorVvEzKkmvLajjsi2Gkf7TD6y0VS7Jffv03/5OfD7b//T/5X9uZtVUEXS5Mj41huK9PNgw93UmFsvQtBb91kIB/l/l4Mypos1ur6M9mh54OxgBNArBmNdaHzAY/1bVVgnYHljDvoZ1LbZDwxJOutcFENZNV/FGN9Ay3lKD3EUj4r47b2vl5+/7cxI8ePcbM3Dxi6RRiXd2g2hsdQ5PRGPYyGfzv/9s/xc5WRmbdv/Odd/Dy5Ssxt2SjS+EDjXaWevVXRdEZ/7U8U46ibeLxM8iEluEtymu0WyIyc+bUKVFbYub94MEDPHzwQFyMewd6UShV0ds3jMmJMbhcKtzDMo2ZhtvtULFso1YlQdwqnHUOOZXF0wJEMS6Wp3IAGkUwCbZG10G1aSk+UpJTng06bm7dXPrcGFS5bpiNlku0Q8nJ9uBn5LpglkCog1guf/F+WGaCZTzYbjX/XXBdMej0oShZT4cG3tn4MsxhONteX0CgE6HtGZFyJgb7pSKezs3hxeoSgqkE0rGYTLLxvUqELUyQYeZqs2y+RjgUUtcBM/ARc7mEusdGD0n5K2vryOVLmFtYwN7eNlzNNibPTSOQiCLQAPqTXbj15AEuX7yErb0ssgdFvHgyK6I1A0O98EdolDopcMjeVgZBtw8nJyYkW5+Zm8VcZl3ei9xNTjflOQFHfVk+l1ITJRp7vv0tnDoxBtXqoY60G7VcHrmtIp49W0Cqpx/tRh33b32Ft99+C7GoHy9fzYkm9djkMJK9cZw4e1wyPeKwPHRtULXB1yYGNnu1B5skV0bvxFaeMnXZasnAjzTHVNgSrRaDsQ69KKuihtLMHMp37qOZycp9Rb0iB5o8AyZkTNSITZvRW81szfV19prqlBy6izDYHupkS/Dl6DqzWr8XwYsTCJ+fUDdo8RdsgsJfTm8InkAEPn9Y8WFi/fW6uFYHvAFQ74M6tmvbS6g0mBCYg6nlQHeiD+lIWvB9Tozaycvf/C/+058Ptv/x7/yd9kA0ju9cuoR4mAr4xDq0WSW2D2aa67CiUC6kGv+Z17PBxqbwwh7QoMIgqGLTmj2ZWGkCrLyqgQAs3qvlvfUXsg9bv9MEB8MkkJ814tiWEC8whcFZbDZpjt9OELaGddItcQDLKyvYzGyLJxObB2yakf5FfvHu9jbu37snN/Hy5Ys4OX0KczNzGBwakI60dS7Qq9Nfmtka08IjzTwF+c1KMdml0LXM2J9d4DxY2ECbnBiXcoxB4Yc//HM5t1NdXdjeOUC17sK1N17H1OSIZqbyGqRQGZ2HI41KwdtsOWGHF8y1arDV+3q0qWetwAP+kCn36V9Vkqm6AAWIjDhPWbJytZqmDgRNE+sUrab3lHFx4GcknMAgZpXI+F48qPh9vLfC0zbawjZTsfihFfqwzTXhLrArbaUuiQzymXGNNVrYqxfEQpuW4wek7vl9KNP9od1C1O9Xb7Q2n29BfjNDY/bNsU42RSkgTQhlcHBQEg5OQp0cGUE4EEQxl5fMOBaNYWc3i2g0hrXVVTy5c1/GXYN9SQxEkvA2gUw5j650GrWWE2sbu3j57BUK+wdIdkUxNjkiok7NShVBpwenJo+hUiziZ599giq1Mfp7pDkbluwqAH8ohM3NbayvrwsGGnZ5cOX0NM4eG4VHsjh6fzmxsbCCvbUDbGzuo6tvAAc7GWS3t3D12hXUa2W8eD6DrZ1tDEwO4PJbVxCN0Rn3sKlt76swUkxAPSoixHsu02Kmaj36s8KfbrVkTLdYLMmzULiRiRlZMYSymmjVqyg8eYbSvQdo7OVEFa7VqsIlNCoeGypY7hZSQSdmqQHBEYF/5twiAGSy25ZguVq1aX+GEo0eOOgGHQ4geu0kfFO96n9HKKDeRrnlkGDrY7ANhBQa4X4iCyESgwtu9UULejC79BL1FuU8HXA0gVS8C0FfGKVCBd2plMAeuUJBKq3f+d3f+vlg+3v/1X/Z/s7V1xEPcVihJRQXJvJuyo85NNjakVlJhoxwiG1KKe6qJ4y9MXayiwFXNrHMzBsXBuOEaRtjBrbtBCobVI/ii51A2xElsYMPphw2hmvSHBIxa5Xp61zjEbEOLgj5Ot/Y8HSlLySOAmbCzOlCsVLFxsYWfvrRz3D9xnVZRN/7/nfR1dUtgiPjE2NIJhMdXzWbcUsmaRpwh18zpb7JHOSzGQxcxHTE/NAqnHGttEUn+OyZMxIICsU8/vLDD7C2toKhoSHUm048e7kIryuAS69dwLlzJ+EPMA9W2hQzCQPSaHCX/1TI5+uVhXXM0H/m1BCzTx0UUA0DrgXVT0BH+Un4kKxsGKD4vSZYM2ozGyDBXlgcJVUOi0binYaKnUrjgcpsUnDYcqWDzXaaLqaBaQMvy32rd2EPY2K1kgWLK0EbP/vkU6ysrMIR9sMXCZGPgwoPBZa+7D0ICb0lU3vcpKTa1StVpOIJYSMkEylsZjLI5fKIRKOCnUcjEdHfbdaqGOqiK7JLgsnLmVkZ5Zwam0C73sDW4gpebqzA25vAULJL9BDcibDoaPiCcRE+mX81j4CXzdcg+od65b4x2E6NjGNncxu3bt/EwNgI4r1dKNYrCHo9iIfDKn3ZcsDr9mF7Y1sEcQ42txFze3FmahKTE8MIxvzq5vBqBYW9CnKFOqLxJJ49uIeh/h5MnZxCoZTD3bv34fS68a0fvIWeoW6Bof5qtWmzW21864itzWy5f+xwgpT8BvvnYUvqHg91USqTkXVyVTnUQmiQOC9jSR2tSgmlB49RfvwE9f08qsUq6o6KQHY8dN3EaQWeEs2XzvBRx+2Fh7KpmmlwYNlJEmw5nCOToRB2UYuj624v3OkoEm+dhmeADWjyZGl11EaVJlb+CDy+oGFMcBqMYAdhpShC/hC8Hj/qrSq29tbRECdqJ7wOL3pSfeA8A0Xia5USAn5a+niRKxzgb39Tg+zDP/nX7RjxNAqZyEywlpKORhtNGR20BohmYqOTwCluovxZ1ea0H7rDJpDZbcVclcZlHRkUHhAOrAnImtV15oaOsBT0gLBZjt2MJofUDNLQgNg5tAaSGkcNB9fQQBhs7OSLluzGmcGcnvKJpPOr3fJ8sYh/+a/+H1y/cUNe61d+5a9L4CEmOTE5jlAo2IE19Ho0qNqRY8GEhcer7gK2PKZeAE9OrRBUm0A5xGbk2QkRq5mcHJdscWtjA0uLC/joow+Fg9vVN4jZ+VWUCg0RYR4bG8DrVy8gnojIia2bRV/f+iPxwoi72uk+ojbiU2ZkKtmQEI4qG1wc0aWYh2gqqBYCISSdyrFaxNpsk685XYK/cl4/FAmbqkV1E7weCogrl1awaSr4V0oKRbnUeYFZuWYUFio4bLDqunIIdcqaOdpxTB2GcEgwCASCssHJqCFuiYAPFa8T2+USKsRn2WcgBdvtksDLqatqqYhauSKNNFYTA4Oj2D84QCgShcvrQZFutgsLMoZNzPnE6KjYElG/gvdzaWkZfV196I1HsbW4judLc9hvVRELRdCdSIgK2+pGBr5QDNVaE8sLiwgHvOjt65ZM1LpLdKe6sLq8KspS4WRcaGCUlfUTfgly+pCsDS+ym1lsLa2jna/C03LCByfqpTLiXVFMnz+OXCkHZ9mB3a2ciIMTdyxmd3D65BQiqQi2djaxnd3HqdfOYWh8EC6vUw5FKywvPGsDDdgGmdXcsNmQFXCSgGugqg4cZqyKWAlYGEFohy0HfOSzOlWqsZnPo/jVHVRevEC9WEKtWEbVWYeHrraStNHHz2S4f2VKTda27T0IfGYNSLl1DX9coAjGMk6VuQW79g6kkXzrFBwJ8rwJIzBWtFGng26IVkAqkSlwJuNEsyl+gLFwXHnzXgdWtpZklJf2YIlQAiF/VAIxoQZCI+reS7y3jN/8z3/z5zPbGx/8sE3Mo2P0aNJ0oWhZ+2+1fNRpCcOVFQylc7Mpa6fsBMswsNmb7YapYdsR0LDTlNHsl7+IPdoOqAZCbSxJadFxedVAYjFk3gieZPL9xA+PSDhaPqbACQaGsGVsJ7u0Zb3lCZqyn/PW80vLePcvfozHT55IEPoP/4NfNU4IdUyMj0sT0ZZRNrjbgMnPxFOaFCQOJTAL4wKOxWPSdd/LZlXoWsogYrk6DSbFj4gwOyVzjsdj2N7KgMT69979Ibp7ujA6NYXd/YKUOD3JbqytbcDr8uDU6RPo7VcxaNkkzA7YiBJLc48wDOS+NdQvjo0hlsTk8Qr1jPq1FHch4dvivjxI7YGrsiTmWR3eU34hKO4Nylvm9fOzivGikT0kO4DULr4XNzSbf/wejjQz6IjSFu3pyXhgY40bk6PA7B8YOUwGZv5m8GcWx0NLmnxmmozPqFAqIbOxhcxBFpliAUW04KEGBMVGymXssNGYSohFeCwcksyJxoO8D+FESkw06YzAKSsG282NDQkQ5UIZA/29iEXCCPv8Ut7v5woo1+s43tcLT8uB5fX1/4+t946SPL2qBG94HxmR3lW68qarqqtNtVUbmUEghIQMAgbEjCQGHWHEnB3cnjlnYQ6amd2/9sDsrJmzOywsLAxGsAgh5FpqW63qrq425X36zMjI8N7sufd9v6iC7pTqVFdVZsQvfr/ve9979913L96+fkX+azRDLZaLuHLjNiZn57GxuY16pYiJ0azBaqyeKiUF2AA9w2hp7vOh1qwjlkpKSjEdjSjYcu22qi2U1ncxHEnD1+kiHgyjsVtCMbejuf1oMoJwPIioP4bcdgm1Zg/r62uYHc9iaX4KnUBfwXhoehJLh/YpuSKnlQcw8UlWhIR6rAq/63jgTSRyM3p/z989yMAbgvCUwPgcc7mcdAo8WIxVRyjMZi7huS46xQJqL5xB6/o1tGp1OUo0/C2ECTuomjK8Vv0DZ7njxRvvOmy81vogljixZuJPenrZ1K/jYEMYYJN37xQyjx5EIGETi03pSgDdcAzhWFqVA5e2pisZjDtdJGJJJOMp8axrzTJypS3HQvBjJDWGoUQWraat2WgkaOPJzvrpy7/+5XcH2xe+zgkyE5Yx0RIP7+iy82SguZNc5PYacEYH5DcPRrCgYboFxsbwmmuDLNQdj17QFa7rTlJemTnz8lrugu/KTj1fdq9x5rAHT7hY94llwT8JtrJPEeXICPBet9RObVfK84EQQtB1sLVnKlHr6xt4++Il/OC113Dz+k11zz/96U8ZVtnqYHFpUTxYq9IdofqezJY3gGr3vH7jm1oGq5/x9bG7WzA+rHMO7bAt6sItr5X3UhlbPKqxR7q8vvLSixLrOHz0KALRCDbX8ziy/zCGhlK4c3tN3N/HnngQ46MZx3m2Ti03MtWMmIFyIUn20WkX8PMw+zYrHbM313VGIs66xjBmTZ455oO3Ib0DUQelE7YhX1Xwwz1YG/+bh4k18MxqScHWjczyLTVK3O1YMA2YvjEbZ7wPHiTEQ0NaC/0+yhUK3ljDRdNvsmyxoFqr1FCqVXD99m2sbW2LrsUsbHV1FY1+B3MLsxpEIcWRPlvE2W6uLGNsYkrz88x6SpWa6GO8djZ80vGkxq25TuvlMvLbO2I68PvnRocxOTKGcqmEdy5dUJl+7Nh9uL28glbXaEs7+S2MZFISiOfnKVfr6DJjj8fkWM0eiddcIZZN7jtZFWowwo9OtY3RWBZDkSSCwS787Q4K61T2akpXwwJhB9VKQ7bspVJV9C4ai5Kt0Oo20UQXe+87hGR2SB5g5d1dDnghFAvJ3cMbndaknTNLNQaQ6zV4OrFOBYyBWEmFtCSCOkQJsZCJINoXm9gShenDF6A0Y1R7sLW5hcrzr6C7uoJWnbSvBto0z5R+tkEAYiYwfDpamdeoNMEkO+iZnGkkV4rilgYowDo6oXBswgzxBJJHFpA+tRf9qI+iBwYvsXEXTsAfTaDd9SYPDRqhxu1IegRxNs2oC92uYHt303QiAmGMZ6aE13Jdh6Qv3NFwkirKbhe/9G9+8d3B9vm//QuT4HIi3zYma5CBz09hXaMT2SnlFL4YYILWFDElXctpjUdpflDcJCoBPXzUC28Or7Qy1xgLCugOkrh3VJCbygYA7tLMBoC8Sm7DOYmiWKB1YjeuGr17Hc6Q0k2hGPBvmR95eGrCSWm4h1a/jas3bsoXLJffwZUrV1RKUin+xz/5Seu212tYWloSPPCPg63lpibq4ppGbG4wALmAzHKcOKysdhhsXYPPa/a4GnwQsPggC8UCuu02Vpbv4Nq1yzhx4iSSw2ks395Cp9nHw6dPCculWwRLmdMP3o9kyrIUCmloM3A4Q6e/gzlcBiOuMSfSmMm6Z8H1kE4N6c88PD2NV/60slyHu1sZ6ab8ZJQXEWYrOMKp9ntNFi1KUuScUWGjVrUpJI7SJpMSOed64TQa30M6C03yZ62C4vXzABCXlF5SjuOp49Gtk3iM8nth6QRrrr/VlAccecbEDje3tnHp6mXMLS2IGx2PhLG9sYXX334byfERhGJR+KlgFomhUiOf1+AdHgBp6pxGaPkTkYzm+uq6NhU3WDoaQyIaxdjIMPI7W6jWq9h/6AguX7sBnz+ISqUgb7lsJoV4jHQ2P6q1OnwRZvUs96lHQH5nHzvbOVC0m0lCtVHX5xkbGkbCH8aesSm5646NUhs3LhbD2uq6oCZZrZdqqJeJm0IUu0Q8qkAbjfpRq1VQ7/pw+OQRFMolbKxsoVauYOnQAqYXpsyzzUmeGtfW6Qy42OBBDd4h6jXKvP3p4bwcPy+Xq/p5Pm82v1glMHHjfeXF1VbXUHn+Zfg2ttFs19Bs1MTvJ36sUV35+Vkt6gYCPYbp3UavIEKv9LccgceCgu1A3zqIHnniiQRS9+9H4tgcusEe+hQR7wFNUGYxCR+tr9zhQD60RTMgHR1CMjGEdreBYq0g3V/+AzP0iey0MF0eJl6w3dzYFGZLhbgvfvk9YISX/v6v+2YzY26W9mWZJUnd3oQGO8UiLbuMMNA3Pqw3HOBhHbwaLhr+TxNazg3X4FArE4QfejJoDqC/+9BMC9frMIqTrNewOzDYfAPREQsgsr2RcK89pH8q4+jxcXUoKLiQpuL4sE5trN3v49K163j+lVekN1uv1CTQfZvutj4/PvqxH8PE5ASKhV0sLixqHNYczT0uir03yybeG1JBOAmWzYwIyxTdqF5V2SppOIptONdYr+lg8c66sbaw+5rll7hxs46XX34JJ0+dRDydQj5fQn67Iozxox/9EIjWv/DCKxIhP3hoH8JukIAYpTJyQgvkRzsvJ0NM7paHXsbK36NRBhfPk4yK/KxCbLZ9cI0ug2BRwK4zNxc5hgwUapyRueAEcBRUOcQhIz4T827W6WZqGBk77sxa5WxKlfxG3YkbsenZVdDRwATFalQz2rSYHR5OkMdHcZqoGnM89FVpOZqO5vtDYRRyRQ0zrG2sYWVlGXeWVxBOpzG5uIBgksMLCXQ6Vnmw0UNoYyiV1jQTX5uHCfFI8l55aBK/vXVzFaXdXRzcv1eWRdVaGXOLi3jrnQuo1Usy8yRVkLgwD2tmZMycN7bzyszIdWbZyveTv12vh4nRGVTrdZSKBUR8fkwOjWBpelYTbYlUEPMzk0C/rdL15s1lVMptTTJx3JebJJ1OIh6PaKKp02liY2ML65uELaJW1fTNMWJ2cRpHTh1GIkMheYOAmLh4WhSiSt5jPzOABzXVaVKGihjudzJ6igUedgxCYXHQK9WqXHr5Oam929nJC7P1XVtGq1FGvd1At1EX/YDLi1ZDzGy13++RT70L/VnjjAcUcVZPiIa7RopgrrkrFTD2HNJJpB4+iOi+SXR8dGjhLx/qNLSNJuEP2hg39yxfTzZKgQCyqRFEQjH4wz6sbi6j3TdMlroUyQiNboOiQW5tbSKbIaTA6bOWhmp+4cvvQf363//n/9AnJYM4E6kO1AtQCRuJIBmlzYhlbxZsOzbVYbpDFgyMmDnAB7nuPVFn/qAwVccfvcvZ49/ZQ/JOU9voXlbt2ASePoJT9DKt2ru4pqfSxcUgJSGpi7nXdUHda4Ip63UPTtMlrrmjaKmH6sfKVg7PvfIKQrG4usa3Ll9Dfn3TBGH8fjz97DM4efIk1tdWsbR3yUjkGlP2Jm3skPH4kH/4R3+k/2aXdnxsTE0WnoKEPxhYTj/yCOIUQ1YDyubOPW6cF3AZSPgw2bGPhAL41re+hYdPP4SJPTOy5ZmYmMMbb13E/NwUPvyBp3DxwmWcOfsa7j95HEcOH6Qmnq4vKLF3K8tUbXhYmMeMcMes9xtxRckhygXBhGj4/O8+U49sbtBRNJZQhipGSLerDcb3oRgPAyezQk/Dga9nlKu67hcPcYr4KBATPqhz/p+DEHFhuVIYc1US76Xm1R21ThmXp3Wr8WOnfKa1Z04N9nndOqQSFjpY3dzAlctXcGd1DdH0EIanp+ROvLWdw50VjpA2hFszy6bF0eL8nNYyxWSIoROT9BxEGp0AVldX5IYwOTEC9lc5GPHmWz4+H/EAACAASURBVG9hdDSFodQQCBMNpShYlJVS3NraBnK7Be0zal4QymAjz5OdzA5nZHyY38mjU2lifmwG4V5A02yj01HsmZ7EcCYtihV97IqFKkqFEvYvzYlOt721jV6nj2qlLjfZq1euoa+Jqz6yqQziIcPOo4kwjj98Hyb2TQ6EeryDnzCY1mHAkp17m2WCLVyTl+uZe49/V6lVUSpVXO/EmsN8hmpS+iisHYKf+h/lMpqXrqN48RqaG9uCE9inIL2RbP6AG6ag6JWqXkF9RnHzqj/D9ykY443mcnmak6645QzGkTj8QykkHz2CwMwwQUJVf2j3UWW1F6LgfFQTZmoI0+G3Zb2peCiOeCyJaquKSr2Ino9NQV5EQDBCrVKXGNFQOiONE16ZmmmBEP7Vr3zu3TDCv/vKv+3bgu5geytnI5MUDyYfMRHHzPQ0pianrDEQDSNBgRaap7gFzxvMC7OxV5Yf7B6bbq1XxnM/i//qGl7C+Bxt5F5sz4pwjyfqTeJZKccQahiwR4ewjqPK84Erq4lIUBB8MLzgGm0WBu8Gah4PIuSzEejro9xs4Ovf/R6C8YTGN+lO99aZsyht5wUj8LM8+OCD+MhHPoKbt25ifn5e18PMZ3DiugyXD4SZ3e/9/u+jVDQ3B90nylXKISGmDI1c2h/5yEdkpyPZOPGDHZbswS3djoItn0syFsXX//7v8dBDD+LIiWNYWd/E2PgkOq0efvDyWTz22ANYWJjFG29fxvbmNk6eOIqZqQm9p2Htxi5RdqoJvLu+a3eV2Lxwe3cyh9fNDIV6o8zmTHnLjUmqiRoUVMKDmYeD7gsVqmiaSJGawbPzGCA2UMBJI35aYpR8XizPrVKyQ5WC9sKTmyaf6G0yd7oN8EIGWDIfxL4gfc9OP2XC92ZizG51KGttMoME1jY2ceHqNVAWlqaK3AusQrIjIyjX6B7QBq2ARoazymKID9ZqDX2fWBvNFrZyBQm/c5hiz+ykmiWNRlV7iLBBt033AWZgQaytrqFQKuK+4/eJ183391HCcyhtTBDpDYfE5+RYM+3Edzdy0rXt1lvYv28Jx08tSomqWeN4dEji8Y1aBdkUx5R7giJ4mJE1U9it4NrVm4jFEwpjUlXrAqlYAmMjI+j02xiZGMb0kXlMz0yLVSLBGHf/vARJlZEzPeXvmiKzDEkZMn8xieFno/IZly8t7aXrEA4Lx213WLj7EQkEMESMt15FZW0d1RurqGxsIR2Lop/Po18uo9Fpok9Mn3uZQlm8IiVjho8KqnKjuBJVFAPh7hRch30cVjPRBPyTYxh7/8PopsKoVsvKUANtoMZrCMclsC66mM+vUfx6nWPIPmSSWY2aE9fe3NlA30/GAVtwAVUefh5elHDo9DA1OY1ysajeCPna/+KLP/PuYPul//5X+zxBiZlR4Jh3iaePJwgtahXB+3odmVgMh/buxcTYCJIJ4166O65UnqeKoAOhEe6Du0A40DMQvuZwP9exv3cgwNCSuwHHJBqteSXZNI/x4OT9vGsg/skMSd1R0nv8tuG16UT1IVHZJp68jr8WkkqPPl45f05jmLPzixqJ3FpZwesvvqJxzM2tLU0xHdi/Hz/3s5/FxuamRnUZQJlp/aNg68or0sZ+7/f+k0rawV3S/fHJvoUwArOYp595Go8/+YTRvzyXTvcDxhxoY2NjXc8nHo3g61//Oh548AEcPn4MuVJZ+rkHF5bw2qvnsLyxhgOH9mFmeg6XL12Rhuqjpx/C+OgwEhq/NgGZQWB1/GMdGG5z3X2oxpv2PKdMec3MEO2AdSmHRGqi0v5kEJOADfE5CYqH9bmMHnYXfiBuzWDbJpuATIJ4XIeJqFyD8T9reRhl0IKnnJzVjDM1Lr62RHhkR22qcPx7KQjogPOWJ6lHEdP0bVqQJMwgo79eH1eu38Rrr72B5OiQhIYilIGkf1Wvq+Yas7JqmbKRhNaCckvg/ZADNPWAg1HpD1PHglS3oRQhkTCGMxm0Wz2Eg2EUCxUFA665ar2CmdlJcTY3czuS+axr/j6iQ5rQCz8J7/3Y8Ai6tRqiVJt74JS0dn3dFiqlOgqFsgZvhoczqBR3GYawsZZHqVhynE9rfPK+poZSuuZGrYVmvYU6OdAaUaaUagDp8WGkhzPIjg9jnHKPqbi1nLzD33mLedRAJQ4MuPSrk8iRQTlknDRkQ0OGSsrkPcNh7OR3RLGjbGIqGsNILC6KV63dQL9cQ6dSR3Z6DL1OCyWK01xdQX+rCF+DWsJEyMzQk+ltpbQrnFceaVoaPvSZiDHLZfAjhMkBLd7HQBiRpT1IPHgE/lhItjbVZg3+Th8tXn/QyXyqTKZw+6QUwagxQTYC181OMY9Ks4i+ryNGDw9PUiL5XP0IIpMcxvgIdWxpKtlRQ/qnP/cT7w62P/bFz/Z5KjHAppMpuYQyVlKExhcI6mTf2d4V6XpnfVNC4geWlnBw7x5hg5lMCrGoqTLJ6UCdR8t6vHcbaNG6RoaXDdvvLpP1Jq7uYRx4/6Zg5rRpLVu2DSgdW0IcTpDYoDxrmum9Bw02w6KlCubEzvlvZm/uQ75cxnOvnkE0ncbE1IRK7stvXsA7r51DvVLV5NHm5iYmx8YUbFOZIeecG1e5JsWtQcZt5H+Wcr//+/+LgoglAHZNbABwM/E6uen3H9iPT3zyk3o9/pzXjLTLpzB0UyUqH2S33cJ3vvMdHL3vGCZnZ+BjA2R0HKcOHFJm971Xz2K3XMH+hTkMZ0fx2hvnpUj1vicfQTqVNEtqF5QGJ4CXQbvfvdFLT+6SAYrXzbKZbgrePTXGiVU1puQV1H0Q/apcUaDgdBW/h8GKf2aQ1OfosmteVuBjeS8tjIH7hrcmDE9WNeTYGdZbuAuB8B+ILXMD8OepDUuWA4nzUkRznXIyJZjZ8Rr4/AsFdsu7qDTqWNvawpvvXFSltmdxFlkJh/dNRpKmlt2+Bh02VrclvtNtcfKIm7GlbJ4HJilTHNwg75bPinKLszNT0jeoVdvUVxGcRC2HKXJsA1R5q8MftZFzBgrO6W9v77hjxcph3svx4TEkQhEkQyEc2Luo6bbCWk6rLZFOyXgykbQstVmr4ebVayjs7EoQnrP9zFIpcsPGVb1SUYAmi5UiShwxbZSraFVo0dRDo9uEPx7Cg48/jLm9c+hJ44SCMLavvAm/u44LRqPynH4Ju3C9E/Pm54pGE3pdWtps7+TQbFRBuXkOamSTHBawXkKw4wP7JeF0THGoz7HkRhONfAmdnRL8laaCLq+XWW2lkEc5v41KflfUMYJFEUJ/dL6gkWq/i5H9c/CPDKHCRI29hygHWfyo95oo18rotjroEjINMlEIm9aBz4+J8QmZZrYaHUEIrIZ2dnOotOjQ0EaL4jXS57eEI+yLYmFmCf4+udGsaJqCrz7/iz/37mD70V/4nLJzdi4JFWSTKfEIqdXZILZWraFcKKNRJzUIUkZiuZUM+TCUSuim7Vuax+z0FKIRRnoORxDTNbCbC5ebUAGTPE5lvs4DzAUUzeVLmctK3LsJiSnve9STgVOra4eLcuVpKnhcWjeooKDlhLUHgd8NHHiDEbQzYRZ0/tJFLO/sIDM2qtM6t76BmxevSEuWGSUbYZvb24gEg/jwh38Yzzz9jDbn/v37pTnLphd3lPDhe1xn/9N//s/YyeVtnt2jtEiEOyIskLjm7OwMfvwTP47p6ZnBffKgFdGf6jXcvn1LAXr59k2cP/e6Rob7/iBimSHcf/J+HD90QMLu67k8rl67pUbLHjruhsJ49bWzmJ+dxqOnH0SYwciDPdxwwr3vxf/26FMsZy2wmu+YR82yv7PnwsktDhOIWcKn1Osp0+cXs1qW0Yb7mh2OmCqEGfwUIGeDjF13Y7SYPqm9nw5Zz+HZBVt1BaxrODi8eOgm00MDxTeuN9KveA02XGIYLg+MWIyCImbUuLW9hRu3b6HarKPcqGM7n5dz9PhIBslUWmudr8OskYMBpJnRUrderaOwW0Rxt4gA9Y97fTR9xGKzck2u15v6Nyq37V2chw91NNt9jGYntXELxV0UCjsIRHyCKfYsTCoAh6NhNHsd2e4wuHM4Yye3g0qhjKF4mj1zNeS4NndyOQz1g7hPB+4k+kGjbFmS5EO7UVVjl5AMm6oSx4+y6djG5uq6sOJ6o6UDgjh0JpFEs8ZGnDUVo6k4Dt9/FJOL0y7Y2r41qUEbTJFDxz36tXZC9BVoSuWS4BkF21gKPWb20TB2SruizIUCfVmoZ1JmGS52i6zK/VZNsyL1hm+cHbloXxz1bVFWhmkudX8rEu+pFktKvshXjqeTWpcNQjGpBLqhgCyA6q2WsGQVV+GAFN8k6C+1u7CCLasjrpXRkTGEyAdukikUQigcxEZuHbVWWSacTIjMZcmSvrA/hkNLR+DvBsS88PQ5Pvel91D9+sQv/XyfET+diGF4aAjD6YyaXwyyFNA0krGVbty83IS7O3ndlEapDF+7hWQ0gpnJCezfu6iyRKW7MBR6BXGemQ/KJNNsEsw5ugrj5ClopnqkyXj25Mpc7+mCeoMMrnocmP8NDAJ5l50I9oC76+HCDgf0vpf/7onilBp1PPfyK2jR+2lmFtVyBdurq9i8uYytjU0bQXTDHOQt7t23D1/43BdUOj9w6gGsb6zjypXLsvnQye+mwRic/viP/xiXLl8VvOEFfH4mToeRHsKSi5KJH/v4x7Fnbs6ycquOldHxoCLGdOP6dYyPj+PlF76HtZUVPPrY4/AFY9jM5fChD31Q3lka1u30UKnWcfHSFTVyiOd2A0FcvPgO3v/049g3PyusUYJCLhjprRyWbsIvNGmkPKGV+NxU7K4qQ22YX5ogAfFzmVWlzDrGdabZWOIzpmqXZuqD1uFm8OPP8x4x2JZLRRn1mfqaNWCYyUlrgkIgklJ0uJyVBgPurjc4w852ImWC7QZrUASliEqlZpoclOtko42BKESXBmB5cw3PP/+8hL5HxkYwMj6u7+F9YTXiV8lfwsb6mjY/X4slI7Vstze2Ua01VSIHetTmDSIzPYEg6L+2g2q5oSZYq96Uu8LSvlFEEincvrGGUDAmRw9/oI+bN2/IASQzNoT5hT2Yn59V2V4jvMHKvQNVTFsr6+i1OqKZlSpVTE3P2Lh8oYzjRw7jyKEDiMbMZYMlOTc/ecNUK2tTNN2NoDNrvrO6itu318Sy4Mg5IZxsmkGP2gik9/VQ2i3p0GOgPfXYgwhGDYPnB5Z4EistBjIn5ONZI3n0Pt5DDoLw/nB/hcJx9Ns+hKIhFGtlVHcKSCRCGElEkU4OqWkqPQ5HFSQ+HwrYRKHh72bNpP97o8EOimFDjoM+ZIYwaWKQY7ORXzw02PSnlCavt9FpY7fEg6yrHkK5XkOFOh9Bqu6F9Yt6HrS/mhybkqtxo9Iwu6dISILhW7sb4iozlhmCyXhGB4gIDi0dRqgfkjkaGV387P/ii++h+vWJX/mX/Ww8hcnsCIZTQ7IbLlSraOipm5GZ6CBWy5mJHzHdRAKxQAgRLvQeVYjKUjkfo0vpnhnJwhn1xjBSEtg13yFeqWM4OHNHTw2LH8Eby70XhrCHeXdM1GMYeFNpDmWQi4Sn/uVV9cYZ9JlvvBOvVmfdBZy3rl/HC6+fw9T8vDEZOm2EesC5F88ou2CAYFbAphYN/fj5P/2pT+PRx57A/PwC9szP4Tvf+aboYJywk9IQRU9abZx59Qf42t99fYAdM4IKBw1HNFnGYDs9PYkf/8QnMD09PSghvRKf15PbyWkSiLDON/7ua8JNP/wjH0V6dBxvnn8Tzzz1BBbm5zTvb1ALaUslnP3BG3jn4lUsHDwo7dteq4oPvf8JsSxsQZqYiJeVSILONaPYOef9MVNIeqcNafGTXyxrE1d6sCGm7i0bYdGoPg8zH24RTopxA3hDDqxe+Jr8O2brbOBww0jnlvckHlP2p0kyNuI40OCwV+Nz/+OAS5iD7AcpkrkKybNdZ8OIeCtx5EQsoaBT73Txzs1r2NrdEb0rmTIWiAKSoy4xkF65dg1r6xuaDmT/obRbRrVcR25jC/16R4ydRreDdqMtGI3ZVHG3hGazhEQshXgkgWJ+VyLkR47NY3zPFG7f2cTFd64jmUhjbDQrlsjbb51HrlTE2NIsJifHMJrJyCZHvmTlmlS96MvVaTbFOsnl8pgcYfMthkarioWxCZw8cACj6ZTZ6VDghSkiif6Ec5h76P4BudwObi8v4+rN22jUW4IYZqempa61uIcHcE3ZPnWQ2b/wRQM49fgDmJgaF0RknmF3LeYVaphEOajGo4AxMbGRbJswi8cIRUZkHktfvVahguFsEtFAT0Mi3AdSDwz4RB0MRgznZxbNNSCY0JNQlO+awZSilrpsWzoentKfoyKyGS8T0W4PFEqqUZi+VlXzLhKPi39dbTX0nlzD/MU1zOSAVUooEEUAAY3ryh4q1Mf15atothtOG0GhUPfWjxCmRmcxmhzR8Ik0ngMBfO5L7wEjfPnf/VY/1Kepox/VUkWCKBFmC/rQLVEb/EGfyi9eLIMYRwn9lCwLhWWEGOYNY6ebhOVyCSFZAAfkYkAxD6biFAEhXqOOtVEOxEeVhxAzKM+508PZ7slkzATS8FYv6Jrwt9nDeIxnNdME8t211PFORk/akAGFGQA3Phskz587h2sbGxJwLu/s4vTJ49i4eQff++ZzKomIhRKLYrDhJqVgyezMHvzar/+GaC2kg62trUhEhHihYEZhfk3Uqg383u/9PorUY9VpaM4KMkJMxEU8X1hYxCc/9UkMZYcGMKplaZygamJtbVmbhnSj7z/3XRkCfvInPoNOMIzVO8t4+P4TGBkdFlNBgixGQUW72cPffu0f8M6V63j48cdw585NHNm/gPuPHZInFu+d4XB2iDGr5cJndsxFx5KQr0euLQMuFy9nvm1k2xqVho8HFPRYErLUpaElrVk42S4Bk4BfDgYD2p+GSCj2YRKe/Hd2cNOZIZXhXAuEbhhs+T3GWjFoYZDdOtI1yfxkMjTZuKOYjeAqGlhG0GgbE4JDHbwnb1y9hDu7287t2Bxx+Ww5lGDaCjGcf/MCiqWimo6Sqqy30Cg3sXZrA7VCGUtTs8qkb29vIpZIqPFIGCmdSSMVI60pjiP7j+LWzVu4du0K5veNIzWRRgcR3Ly2jq31bTWJpifH8Nmf/Az+8E//GyLTWVRqZQxHEzh4/D5sE2rYKei9+frUo6Wbx+WLV7G7VYCv60NkKI60P4SF0VE8fOI4Mmni8TaB1uqYNCYrA4+yly8WsLKyhka3hamJGbx1/h1Mj09If2Hv3IwCx2ZuC2sb21jYuxeze+cwPjOqw8qs0skgNPjnXgqYDux7ZE85PWaJEVRSs0HmCyX0d/mdnLQpEkk6W3SFQ2ugxyl3sTkYikb0zFiRWLP4rhOL9WmMQaR44JIvDy8WtdOtSdNcMQt26suW5CVYB++DTey10aSYEhMxBlw2WWWEanKKZBsEegH9Nw/dUDyAWys3UKjsSqBG12UKORIPz8SzmB6dEvzAeMSD6PNfeg+nhlOPPikYgYuNm0oz8g4ao90wLUFYwsaHmEXEFWxTVN/3U1SZM8F2GpE/GqGwCJEqYiL8cIVdBejR7DD27plDhtJ2vrtTaHZCGtfWayB5o5l3u9BWQmieXnq4NoLLBy8seMCr5WvwYHfTYu7k9QKv13E3weyAmhwkjT9/7nXc3t5WgNm/Zx775+Zw9syreOmFlwf6lDYt01Pg8bqxjz/xOH72Zz6rjO7E/Sfw5pvncevWTaOKkCajTNqHr//d1/EiYQpapnACi49SWq7GIb3//vtF/2LGZxCCE2LudDT6uLGxpnLr9bOv4erlS9i7bxE//bOfxVaxpBHjw/v3qYogaipnA9HsSCiPoFKr40///KsIJ9Jottoo7eYwPTaME/cdwvQMRc+dnc5AQcnExMkfZkbPzy34SPQSayiak7E5FcvmJhwRpm2YPFDI582ZllY20jfoqPRKJm1ayjJfCwieihOnxmKJpBFO/CZpyC9mnrxHVlLedQQwrq9lJQy2FI+RA66YKJYBcdCDOCyfwfLGBr750gtY3s0pMdi7d1F4sZHYOXxCrQqWmRCUxsyUPQwaL67fXEN+NY+J4THMT05jt1xCI+zTtBnxU35NTAwj7G+juFlENjmM+08+gOdffhH+SAOL9x1E2xdEbrOIGxdvqhHGRtFPffzH9L5nb1/Rs9td38KJB09hdGYaV965qGd+/wMn0W43FGzzuQI2bq9jZ3NHIteE7uLBAGbo9JBKYSKbQdgfRK1QNbF1DsxokCOI3WJB1jsPPf4w/P0gnv/OC8qeo8EgxkeG1Dxl9nlrZQOrm5v40A9/EPsP7UW7TzEi0wwwHq37oypSUwTzIDv+I5+buNIMtq0WwqRVhVLCjvn9Gj/u1xGPBZR5m/oV1be6qpZDsQgS6aSSGsKJXpLl8e+lHNhxtFOR4x1rSYHXDV1RLF9+iNaA5qh1sdbQSDTvQ4iVQbupKkAsGcYSUQLNskmNrkBICmveOHA6m8TGzhq281vokzfnNef9TNzIfAphYWpe8A9ZDJxG+9Vf++V3N8juO/5QnzxCWvVmhjODkVzyBrMjGQHpyph8femZcppmanwCqQyl3yJGYncjk1FuAPLrEjGzqu71lb6vrayiU67h8N59WBAPMWITIixPPBLPPV1mr1Fik0GG9ymrda4N3giwMQtsE8oRwvmReSfc4NTlz5MmovFeo6zwPdY2tvD8a69iu5DHyFAG73/iKRR38/jWt74j4jm1bdncYaCVIEe/b4pPCgQhfOxjP4annnpattaZbBZXrl7B5ua6KXzJV6slsvpf/dVXcfnKZb0G6T+BAOUFE7p/H/nRj+DosWM6EYVRW02MerUmCKHdbiGf38GZM2c0TfTsU+/DRz/+MTSYaXCsNmGqUITU+JwcvcMwrgB1VLfwze88j1RmBNeuXkW/3cAHn30CS4tzg1Fog2FsbfDe8PV4OEiO0mFmxpFm+WTBVuwTNjOcdCafDQMwg57M+pw7soKqz49slpNXFSOUu8rmXoF58gXJyODGZPOMmrP8M+8Bnx2nr6Sp4ObxmRzYMzG79QH3lhWPptlCyqxypRK+/fJL2CjuIpHNSHxGcBZtebiuez1sbG9LfGZ0dBz13TIa5ZoCw8ryCraW1zGWGlMQHhkeRqFWQTBFqlpNamAUuZmZzmIsk0BxfRfNchuHDh/F9eVbCERbWDx2BKv5HOrFJtZubAgmoL5Fv1bBR37oh/Dym6+j2m5qmm52YU6NmnqpguP3n0CKTZ5eV3xcChdVChWs3V5Bv2XJCTUxFK9aTSmAUcBcJTgtjSIhGZCSQ85nceqB+zE/M4VKoYbzr72NlRvLGE1nJGfYajWQHR/DbqmKdy5e1IH+gQ8/C1/Eh3CMFa75jxlv2bJGD3rx8Fo+CwZb41hT3KaFoD+KWCTrGpU+dFst7Fy5gH1LM4hlM+hQTJ+vSwzcDymtRRhwk9wb1NZ2Oi1eMKVDAoMz/+ysb3gfjCXhMl5HP5RHXq2GYqmEQrWOni8k3JtJDZ0hPIdcNu+8xI5VGnsWXNfc38KOmThEQ8gVtkXZ8yiS0lxxFTmpsclwAgnqKFDhoefDl/+79wi2Tz37wT47lyRVM2AwU/BOlXqjKjV9YRsSUPGJiJ5b30RmJKMOLGGAaIrlXALpuFE3ELJA2+r0lHWU8gW0ilUEOz3cd2Aex48dkwUJoQc+NBdSHSfWMlNLlFwG5E2vOf0F3WA3oml9MfvgFjCcIIWjeHk4jxpiA0UtQhl9XLhyDd996fv6+4MLC5ibnMWt5WWcfe11YWRUluKi4eJhYDAbaSBFc7x+X8pPn/rkp3DqgVPK/jlSSkghT/8lp5xFSTY2rf7gD/5Abro8dUn/ImZ48OABfOYnP6PAUi7ag5S2LbPaQkEYMbHON944h6vXr8v87xe/+K9w8OD+gaEdJQ+5QNhc9PAtNQBV3vXV5KHy1OXrt6V4tb2xhkdOHcd9x444/QpP68DSFm8805PS84KrDsBBw9Jod8ahdbHTsQmYuZvQhGtq2Lz1wE9MlZN+yJWCg2ETyzK95iUhDbn2uhJWVto9QhmmJsU/2wFsGZaX5fD6e8EAyIsJBCI4d/kyzt+6htToqIJlINg3mKJOlTEKzQSQ55gss+9YCrcuXkMyFBeXeju/ozHiVDiB7EgayXQKVO+lSSBhBZLZOwHg/pMHkY2H0czX0av3sbNbQqPXweTiMDKT01jNbwKtPjZubKATioBq3/mVZUwOZzA5M4ObqyvohwLIjGRF5GdQ2rd/n66PmDSph/zcbAgVdndR3aqKysVbncoOKctnE5C6usT0aYETjYYxNER4wa+mYTQUxGMnTqK0U8WlN6/i5qWbyMRTkpmUNkE4IE1XGlSGQz488cyj2Ht0H0KJqD1gV0HKlsib/nS6Irz/XhbpBVvqIfBc9fsT0qXwBfqItLu4+NW/weRoGnsfexCxsWHQTpTcZVbGvpBfGL6Zi1LdzVE2JcfquUg4/ZN7nLi9rNb67cZ+YqJAjjthv91yHb5QXPgtBebNxNSSr2g8qljCJhljlufbx6BeKhfQ7XcQS0TVUBVVlPKPmhJjM58QlcUwyhdwOIJURPY8fvM3f/Pdme3PfeHn+xcuXFTJRl4kFzhHSKkfyuxKQYqbNh5FIBJGLBIV1si9xhOOwSTIZoK8nMKawGAQNQ0CkrU5V98GkRBfq4NWuYSZ8XGcuu+oSiEjn9soJU8Rj+c50MHlqKA3rOCyJfmgDcRxrAtruJ4FaZ50niIRgzA3MMt6L0sT1tsD3njrHZz5wRmMjmQwOpTG6PAoSpU6vv3d51AolmxKSGpUFrwkOtyybqwWd6+njO1HPvxhnH74tBpJ9PagEAobQCSql6olDGXSeOPNGBx3cAAAIABJREFUN3Dm1VfFXmAPY8/cHjzy8GmcOHECoUAYJXIKW/b65KnaJF9HQjh8PsVSAYcOH8CXvvQllcLGPfZgBzay6JxBbNXKaRvN9clKh/oAb759Aa+ffwubW5s4sDiPxx99SKwIG9tlYW+DB9695gGoZqUTIDJlfmMn2OCeTe1IioY4ezCgRqJha9a59ioQrgapdTFQEWZxxoB8Z41VWmFm2r6O9sXnxz8PDw9bAG63RcTXeLQqHLsGKTtJ8c3wfGZ6Shb6AZy7dBXnrl2ViPjEzJRoVuQtU4Ble2tLBx5fqFZiM6qN9dUtVPNFhHxBWbX0A37Z43SbLWRnMhgZHZMmKy+YMFlua1uGjSfu24tUOIJOsQFfx4fXzr2BJvo49dgpJMaGsbq1iZg/gtuXb6LE4YV4DIWdPBqFHZw6fhK36b4Q8SPNbI+MjW4XabpYVCoYHhkVHMIgxMNGyUUdWL51Gzeu30B6OItoKolUNoMsxex7LUF/uzs5Ta9RQEeKdr0OHj1+P6rFJq68dRW3b64gxv53tYGddlVUN46tciCBWO7BQ4t48LEHMDQ7qmfJ564ynrWypbVuLbhBjWpFQT0UIpeZ2XJXIkm9XgAB6slGQvA1qrj+f/8Zgu0axu87iKWnHkEgkRDkFKbwdshKejXMpCRmJqGK9RqacApfmgBUautMAMxIVkwBZuG0u2k2RMlktp0r1hGKZVSFsS/Aepo4v1FeYyYzSjEaNsepweFU8Mo1HsLOEdjasHoO1BpRnHJTmfoXJRAm5kCq2r/77a+8O9j+6Cc+0ed4Gelc1F3V5E8sqqDLU52blxlumBNIISovhRCPxnUS8bUZFPj9rAOaFP9gCRcwaTXXqZLiUDxIXGMGUcrF1WqYGBrCwp5ZZVJqkOlBet1xR2SXqs+9Wa7lrfbg73U2YEC2TWaTa+ZUq2JDYsTmX2YjftaUof/Q2XPnVfqPj43gyIF9GBubwLk33sLXvv4NNbVMncsFWdmwuOzWjTOzTOOi41z/Iw8/jEcfe0yAepR0kXJZSvFrWyuIJgNod+vY2N5ALr+tB5hOp1VFJKlU5YvA1wkjGohjN1d0GSpw6cLbuPAOA20JPn8fP/1Tn8HDp08PsjgvezSra9N5FSbq1PNZMhGHN1yyhpdeeRWvnn0Ns1MTePaZ94knLU1Qn1nSmL67LWQ6dlgINGyMhyp50F4qK1JOkDoDQKVel/5BvdqQdN/05LhEW3iA87rsmkwTWZvmHn0LHtJSX6NcoSAMK+s8k8eR0RE9B+oBs2niCR5RkKXO6ShX0opmqGfc02Y4f/0mvvPaGwimkkiPZgwzZqYYjiK3taXm2PjUmLzSWtUGbl+5jXqVk1UVDbXE5GlGpgX1fsOYPTQnTjHxbPJti0VivNTbDeOpJ0+T3IlaroDxzCheOXsW3NJPfeiDyJXyypw5D5xb20axWkWffFmKC5WKeOi+k+KFXlm7g7SyVLJVwsLhRZMLhcUTZpbHe0xaVxQRje5evnBJ6zQzPoZIOqEmaybNZ+rT/eMj7LVagsiGkwk8ePQIquUWlq+uYHNrB8FCDc18CderO/C1e2JY9Il3x6IYGxvCwUN7cfCR40zbbH86lT4lSI5XbVKMlFbcFeMgEqZ4ESG0Hpp1Njg5yk2XWj8a5RxW/ujPEavX4I+EsOf9j2PygePoO0YAD4cofdeIu4eCwlN1YDOvEJfbqek5yJGMEx3+UqYzyU6S/Hk9ZA5QNY76E2vbRfiDhEN5T32qWClhSfolWUZckIQNSEXkTWNjsNqoodGuKTCzKdyjYJPT1ZYlmABs19P2nK74u/r1ffzub/+HdwfbJ5/9QJ/4l/AnPljOY0cjpsIUM7kwRjISo/3hgE4QZghkGLCrzjFWRviFxXlJwq2srID9S9J4+G7lak2cv1I+L0xpNpPBxPAosokElhbmMZRNu3FXZidONMRROAYeZ67LaEItztrYO23F2zSs0px9rUFkoibUPXCf2RHmuZH5i1gqA892bhunTp7E/J5pnex//pdfxZmzryurYJAgIK8GGelcbZv397BNKoPJrYHW2vE49u3di2eefRZDDMIMRIEuXn3zDFr9CmJxEqiJUbWpLKFTVRYgKqFCSIaHUN/pYyQ1roDy6tkzuHbtBmplCo30MTc3iy984V8K6x3AK07xShQtTsMEAuLHMoB63BR+fGZnbBDcWl7Bc9/7vhbPh97/rCT/uIBkM69M1ME2nkkkA6Pjalome1fpiSd8qd7AyhadmavIDo9iazOHy29fQHYohcdOP4T5PXPm9wXjzVYqpbs6Ed4Emt/GdWWcqaBr2S83LnWD2fTjTL0JHtxVhh/JZiWdSCNET15TDybgk9XJH/zNX6NFUe5oDMkhEuiDGIkmcf3yJWSHRySuQlU7GnpSwKVYKKNVbqFPA01/QGVhJBRBvrSLmcU9KqkZSG7cuCXVNpa5o8NZVRwPP3A/ips51PNFHD1wSOtqcnEOUwtzKmNpOslL50DQlRs3JA7OQ2dnZRUnDhxWVvf82TMIxSMYnRgTQT8VN2Ef0pT4yRmAbSy2g9zKFiYyI9pHL7/yiji7o5PjWN/axL4D+1Vlclych2Qpv4tybgfPPPE4nnnsYRR2KmJXEHOuL2+htVvGjdIOfMoIjZoZCQUxNjmCVDyM408+iOgI6XOGlWo9uApTEI8TUNol7FUu6h4Rti8Uquh1WRnw3pNz7UfhznWs//nfItZrCvIIpDN46Cc/juieaaIsCEZIFeRElzkKh4O0tXEohth/ffWEwmxy00CW64qSpRy95liw1qofrSD3WQvtShM7uSI2d0vSrqVFkTUeWO1Sxc3gCg8y475iP4m6FLVWHW1x583bj8FWIkGOtWNaIx7M6dFSrajjYfe7/8O/f3ewPXX6fX01rAJ+jSPyzfkrmYyL90ZIgNBAMBZWU4zBgnQZlnfc+DEKL5Cz5vNhYnJci2N5c1MbZygzrA/IEoVeT/RULyyvolGqIh1L4InHHsWxY0eERRJ4150Vo8IGKWz81pSwzJHWzbtb3ekaZw6yYBAdCMOYeaTBCtalZFZ2r77u9vY2XnzljCQTjxw+pKkfliD/x//5B7h287aaNMShmKHLgtkJXHv2NnytSDSERIz80LjuHbvyHJt85PQjOHTsMAr1Iq6tXkbHV1NFQAdcDROQQMIDzFl9p1Ix0UeC9TR214o4e/YM1rfWZKUSZGYQCeF9Tz2J9z/7tCtmHCXGYahyMHBOGTogPDqOUzHiYcpMp9Zo4dwbb6j594FnnzZ7FipleZbrSiGMakW+pQScnTi60l5Wo74ectUiNgt5Ze6i+ETiytbu3F4VxY/6zP1OC6dOnsC+vfsUJLgwiWWbGI7hvTwkue54j7nJeB/Z7NKkmedC7MwqB1xb9+CptGQUu4YwWGXMXDehEN6+eQffOPcqfLEEJrKjCEZI4wlh68otVRXHTpxErVHHzvo6its5eY5F4glkIylU2k0dxKF+QAGo1mvi1OMPqQ9x/foN6Q4MDaUxlE7i8L598oWjffnW8gqiHeDY4SO4dOUyJhbm0A+HxNms9Tlq3VYj6OKVy9La2Du/gDxHvYtVjcdXyOFED9mJcQTTUSzM7hF8xWtj34RVlByLOUzR9yEViuLQwl4dCJvbW9jZ3dXa2mHG3e9ht1wUJJWMxjAzOoF6qYRnnnoMGys5rC9vIp1MY+vCDbk9rNXL4vMyIwwEQtoLM/NT2Flbw8GHjmL6yKI3ZWNULTeIoOOPkFWvJyy5VC7C7yONCsgXqvrsPEhJrYqGQ9g49xpK330eYVAutIFAy4f9738SMx9+Cn2yWrp++CNBBKJscJoGswT4Vb1YVstJM14jK2kxIVpdgHKlTsmO/13rNoFWB7nNXdTaflQpal6uKihzXYtfTY8xJkp+n+mFuEo5HAvp/tH3r9NrOYEoZrz04jNZAi9h8xg4/F2wp+6ONfW+8l6Z7SOPfqDfahu/keC3yQ50xTUkBssfpzXL0GgGado0xyMol0jN8WE4mxUWx6DGDcKTYYQz2u0G1mnl0mwjFidrgem7dUX7HCXcyqFdqWszP/PU+zA5Oa7smSU7NzubH64p73Q1nX6CCzWmtWlTbca75b0wNoLHYOgRW/IUv5woidwSJK8IUUI2NjcwPjmpUoIfm9M1/9t/+a/Y3N6R/B+ZCJ6+KCds+FDMK8xZbdOGvN1SVkucjHgg7yGJ5+OT4zh66iimFyaAQFd+8zKLkxUJMaW6YcLNprDDaCCB1Ut5rF5dR6mQQ6ff0gQOM4VIOIDPf/5zqh74/fdCKHzwEnxx9Dg2UgwHN3qWDirn8cUgevPWbbz08hkJkB89esCkFzUVRpk6TzbRlLwY8Jh5S2YzEMBWoYBzb7+FrV3DKln9cGggxWGEdhvn3zgvrvKBxUWcvO8IpibHkUlnxGLhGuE993RSud64dsiVpXIWByass9w1GU/vtL1bqQ2ocfpZ3hcJudfFXSUU1vMbzeu7P/gBMJpFPJVGnxhd36RB16/cwJGTxxBJJFEulpFbW4O/20EkFtPfcWih5WPwAFZvrmA3t4PpxT3Izo6qecIvXivvJ8dxp8ZGUS0VlRXn1jYwNZTB/sVFOUREMmnUu11MzM6hWKuoRB1OJEUXIxd59fYdVTTl9S2MpIfwvmee0gjxna0NhLMp7JmdNTZMu63x64W5OZXiXGMcCkkFItg3swcz45N2eLkKjuuPXXc66BIK5ESopj1pjunz49bVOygXqxoqqK9siX2x3awaBCSKXUAiNsFYAHG/H+nRIRx4/LgOMu7hMPFK8l3l4qxoq/VIiUGyTajKVa11UK+3RZ8aNFB7bVTOnUfnrXcQ6jXkNMF0ts9Juw8+ibkHTiJCx4kQRcYjBiOIB2tEQS+5Ih4q7jWDrc5sgw45EVe4eQdrb1xEtVCAr+fHtt+HsVOn0Oz7rf9EzJuVcdCSOWa23Cu8z9rTwmupvNZAs2MNMTM56KhiovIdcWRdi+QFXL/A4dkMthLZ6vffO7P9lS/+Un9tfR05djn5pg4j5bNjCUdYgfza6dkpZLmA6VxKPq5ERDwJO8MvNGlEDqS/pzE6dt8rxbK67wT/SSVLhKPo1ptoVqrCYSiqfPTIUZUNEtN2mZURmlkOeEpQdyfIBiLkyn6NgeBxdT2xknstd7zqUxKNbmDAFMLstLT3grRg/98//2sUS2VN1aij6jRyCa5LH8Bh0aQNCTt2ug7EuZiBeA0e+oCNzwwjPZrC2MS4cK9YilNVQS0MqiDxUPJ8vxrlNjav59HYbeskZ5bMcVSWrI8//ih+/BMfU4kj3MxRp1Q1s7S5d0DBNRPVw3Ir1OMi8++YHX37uy8omP7QP3tWWTPvg1wUfOzsk7tM/qyZ/7G7ikAQ67kcvvXqq9jO5zA1OiotVQ68cFyXgWhncwvbG5uYHBnH6QfuVwnIioUCMDq0xNENiI7DBcuFm0hQiYqSjH6wDLXD0fO6MyBM6+ke1wd+j5gnfutae80Nit1cuXkb337++6gH/cjumZFsXqdW13RdtVxFo1jB4v5FQRJ3btxSNsd/m5iaEi+XTVNmnYQvrl66Zlqz8zOIDEUtOFEnQRVPE7OTk9gzNakZ/Y2NHAqbWzi+/4AqHY5Rt4MBpMZG4I/ElClRVjDmC+DatWvCBNlEpaRpou/DwcUlPProI7rfL772A6xXCpiYnlJmy/tD/eSZySnJndbrVewUduFvtLB/Zg77FxatihNTh0ItlqVxYIfPm5Q5Qjgc7igUq3j95dcxlB2Vh5l/p4pKvoBih4ddXRoCJo4dRLlbx5G5BQ13xPeMIDM5Cn/E+LFU1KPDCfHdvqa12tjd3dVrdLs+lCt0Z/a8wKxS7XWbKDz3CnD7JoLtunzUJHtK+MAXwMj+JYzuW8TQ8AgSY2OIjGYRGh2GP0nnDnNWltmo6nSjORKW61WbyK+uI3flBm69/Dq2b68aHMKhiROHsPDM06g1mqjVK2ZfzhgTIkQUNn87ZsKMe5xipMSjjyL77NU07fuVAJoUgFm6m4KgjdYbJ15xgOuS/3Oa3F/57f/4bhjhO3/1p30ujlvLa1jdzCGXp40IZ4vbKFUraobxZpH+sLh/ATMzk+Z+KQERk1RjcKLSPEtBLlrq3jIjrBYrWLtxC+X8rmxIIgnK3EXlUBoJUgu2re7nvr37MTc7j4Amm7ymmIULExSx//bEq21O2tFC3OkzwPPUpXe26V567E4hD2exJpDhLZ4ACt/oW9/6Np77/itS0W+2aAJoEALf3wu2FuysW6pmjcoP03FgecXgk80OwRfqYGw2C3/cj3AsLgI7hUQZWJjRMNASI+XDFcWl40Nps4LKdl1dXCbmFCem8v8XPv9zOHHyuHMGVhvWDRFYY8wWs82TqzPvfW47RwZZj53IwOtvvCNvtU9/6mMYGc4YMVtiMy3h0qwQzP+KhpUxrGxv4/yFi7i1taVsaWZyHJNjw4KQWL5vU2yn2cLEyBgmR8flJSVNY3lImcWK6FqaUOuo4cN7T3hD9LFeH6UKx11jyvg1/dSzg46fh99HvrcddiZaRK1X9g80wBBLSI/2T7/6N3jt7bcxvDSHVCarhmun1VQJu7W5JQ+s0aEYwl2/DBpZ2UzNTmFqZkqC17dy2wj2/SgXSlhZXsfE7LQSjEQ6hlgohI2tbVSp58sKLjOE+ekprK+uoF5rItTt4dnHHsfG6hreungR2ZkZLB48iBItvcn97XZVzV24fEHNrOxQBsu3byPc7uHJ06dx3+HD6LU7WN3extkr78BPsaKAuRpzCiqbTiOTTul+7Faq6JTL2Ds1i6VZ8qXtHjJ4sCIT7OWcm2Xm2ab9eA8by5s4+9JZLCztQ5QMoO0SOhTdcTZDu5WKY6AAu+0qjs0vChZqRHqYObiI+LBpZDC7ZXLDcEk6GnFkupLwUG01eiiWmgzzA8aI1menid2//x6C25vwNatSsOM+ZegKsIPPngOnDikFkIwjNT2BFMf+J8cQyw4jEKNjQliNNWaZ3Ef9egO5S9dx59zbKK1tosURZy55XxCBeALxxx/A1AMPoESVsHpeBwQZVYIU/SHBVlT/YsOME2xyFg+SOkaNCltrHMphkGePQtxypxfiiVl5cgCWAMkzQp/7K7/zP7472L7w13/Wl/hyp4t6q62GVrlSF8Z3c3lNxoe1elOgMi01JifGsLS0gEwmbiZ+jSa2czvYdtgXs43piVE9eNmAhILyemKpzQ4gbxTLU1IyON5J4QpSlj74wQ/p+4yKNIgSihYi/N8jBO0Jm0jSb1A+OTqYgxruTp9YvBlMpDlqmEN9VQbxi1nNH/7xn+DCpavq3LNct3FE0qisEWCKP8buV8nrIAW7BDsY+CuRjCGdSeLIiUNIZGOIZeJY31xT+Wf4PJkbHBggA4Mbo42IP4QYkthZK2Hl5haq5aYy3KeefAw/+89/UgGcnXFrApLaZB1iM1CkmpdR7CzOGi3MO1A0geOpZ/n6yO0U8Fdf/RqeeeYp7N2/oAXCg07BjRQsp5TFsmozn8f3XzmDdq+HUq2qQYOjRw8ry97N76BWLEklbn52D0ayI6hVyo72ZQeeWRxZJis6l/oBKR0SniOzusfNhpqNaqaWivozqwZ+NlZYZG8w+HAsl9lxLEkVr5AExrl+tnZ28Yd//pe4s7mN8b17hBMSe2WwYQVFuhf1R2cSIRzYd1BNsVvLd+S4wesg7HV1c10uBlTb4nscOnIQ6UxKHencZh61SlGuDY1OSxDG9Ng4bl2+jFKhgkNLS3j6sSfw8ksv4/LN63jw8ceQHh5WJkyoplYsolGt4txbb2JoYgwzc3uwcucO2rtFfODRJ3D4wEG9Jzc8ve9ePv+GNVmdbdDk+BhKuR1R+XZqDfibbRyaX8TcxKQGAmi9relDVZZO84FaJuxjdLsS7750/gLW1jdxYP9BoNpEe7uESCCMCg839LFd2EWIFCgJ4nQwOz6unk3N18Hk0gzG5ydF8PfWE6sJYtF8BnpmDQauHhp1qnPxyO2hq/3cF+2r+rXn4CvtoNuuOwy7J8lWz1pLzBfXaxFjhUExEkY0QZ+wCPyRCAKCzMzRpd1oqQFIzWkLdtYgpcljJD2M1AdOIzE3hZ3chrzO+uEg4kNMLsJAj0mPDWxIZ5eQKecD+mb/xN4U9xuhTRndBo015Y2qqykrPzLjqTPQMgGWh42/j3//O//Tu4PtN//bH/dFfxAIepdmRYyy3qxhd7eMldUt3LmzJssQzhuz9J9fGBPEQI8tCzWGVxB05pQVKUekxYTDRli2QQkLbNyEPE1oeXz58hUF6h/+4R/G+OiYo2953Et3Ax0T030qvYYm14gxO2NJL5sTF9BzBLXvHJTTg0Dk1dgMmsQI4UOxUsf/+l/+L6xtbGjRs5SUx70ChkEY3rgwsSSPCmOjhIPQbaq5PLEDAYyMD+OBR0+h1q8iX8oJr2VwDEWCNkk1yLyp+dNHJVfH5h1K61Gg24+R7BB++jOfwgff/4yjwBlcosz2HvsfCe1w4qtlk1Qa7nDNwbuHiktwydbodPG3X/sWRkZH8dTTTzjOJLMR8nXpYEv6FcvEAF57+x2cv3hBE4bEGukuQWhgdX1dk0ssgQ/OLSAZY+bZQoVNHC0zqx54mBGX5UFAkSNeGylUtAgiTfBeN2UenDSe5EAHx4X17Hwm18hDnOvLTCJ7SCTTWgMmeBPBq2+8ia/+/T8gTK74aAaNFjPkJmKRCMo7efi7PcxOTeH0wX0IRKL4/ksvIZZKYG5uj8aaydTI1xuIhqKCQ6YmJ3D69AMq+VfW1nD2lbN4/9NPanw2Xy7KwDCTSOHC6+ckq/gTP/5JTI2O4x+++U0E4jEcu/84SuRKU1S92ZQUIP3CLl65gv1HDmN4cgK3rl5Bt1DGYycfwIH9B1BvNoyP3O3h2y+8gI2dbTRIL4tFMDU+jhb1dNstlGmrBD+mh0clxE2QudltysadU4VcuzVS5RxTgJUYE5zdzR3pxh49fATNnTLCbR+S0YTKaGZ7m7t5BGJRyTOSC0/qmBS0/H2kx4ewdGyfOfGq2qQWg4nFsMfDzLZR66JQaqDfswkslvqUOPRx7LtRRPXrz6NbyaPXbsLHn7WQI1iJhTIbkja/b8mWlo/H2ed6ZH/BQrdTKKDVk3NFVAJEH0UfuoEQ4iMTCD9+H3rpiLSDVZFSeyFFR4wg+h2/Dl/uIzbCaWBLVgiZCDa40RVebjCm7TvGNIs9BnF6UKdBBx6IbZrV7xlsP/9TP9H/2Mc+iqEkldPvmc1XpGagsRdnicDNRlyGGcbwcMrZTlvgkXqPJx7juts8Naz7bJiSMi67jYMMrFAq4wev/gCHDh3EvqUlFySMiuC93t3Gl4HyNiViY59m0WIjpOoKunJ68Hca7btroOj9vKBeHhFSJQOu317GH/4/f6quronPdGxqjGRp3QOjgHFQg5teTAUnA6eLcnQ1QRRaCsQW+kiPpeDjWRY0QJ4HG0tiqY45HJjambnNAio7VaBtQwZ+fw8njx/FFz73c9gzPTXQbJWRJqED52pro80GK8iNlv9z44z2CZ2uKzNxd/d5rc9//1V91s/8xCfk0NHzdRGMRGVmR93ebofKWX089/LLKLeaEqrm5uN942HEwJBNpXH6xEnE+rxen+ABsjiouqUBFQbWOHmXvQElTclHMIQUdVwjxMgsAQhQtb9KVTE65zYFJbCU42uQaC4YyTmgGu+3pyCcGR6RPuvffuObOPv2BSRHRxEZHpI+R5Dca66HRg0HFhZx4uhRZGMRXLh+HecvX8Lc4oLET9jx39jOyWWV+sPbaxs4/fBDclMgMf7Mq2dlOfO+Jx7VyDShhBon0BotXL94CdPjM/ipT31aOPC3n/supuZmsXhgnw61OkVyajXkczlUy2Xd81EGsnAIu5tb8rjbP78gMSE+HzayKEx+e21V2aJlrNAgDRci8X6Ww8SAk+S7DwZP7h5ug8GTQbVlwY80QrKFyEQItPuYyYxhdHgMxWJJegAcaaYyCvV0jx06jN2tLeS2t5DMpBHPxLH/vn1IZClXyb4DA61pZpiDB0V9CHkwu+WUpE0AMlY26xWE6OP13MuUIENXsqUd0bhCDn9l9i/NXHF5naiMC6nap4Q9xOQxHWFWYNYm90whDT+VcUEwgvjMHKKPHUMzRMW/pioEHwcnOLlK+66ewU+tZkcHO8eSGXDJFDLNFboyGBzjjZ9rqMellh7bSRK0ikEWBwXv+oHf/e33gBE+/qM/2p+ZGMMz73scYyMZ0ZEMEzR5M94U0Yk1gtk3KobewKaJzO3A6BTeF08gYYceD80BykaVMM1Xbxafqblk2ejo6tT87wUR7PuMQeAFEvNc8EDquzYpngGdN/Rw73ipAo8LsDa2a6W46E3+AL7/0sv4u298S6pP7GwPgq1rpCmT1gaPqHHBYDvITD0u7907YMMVfO7RIJKjcbRIc3f+XBSuYOCOBCNy6Ow0u+I/tuttNTJ43clkFB/7sQ/jEx//qKhBNjBj2gncOAZbiBBjQwI6gEzwm1/U51Tgp3CPOwjEBGAzDX2cPfu2DA+JBzProS/T8voWytUmjh45hHjUpBOfe/EldOmW22kLt6e2QCGXVwB55MGHkSDW1TAuKCeYOEhBOx4jExhZ3BtW4Ziz9Ecpj5ii+2tSlBpyJAmDcKKt322LKkg7IE75ePi6l6EbjGJuDUOcVgwEcfXaTfzF3/x/2KnVkRodU6+BHemFqSmMpZN44uGHMEo+txM9YdZYbDUwPj2J9FAaFy9clO9UamQEVy9d1mDGQ6fulzvtq6/+QIF9fHQEx48dQYXro91GPl+Qe8nu9hYOHjyE6Ykp4bVXr19DYigtLq2cgFsdHYKkS7LZwmSFqnk8MImlMlgOUUibNuq8z3UbyyX7ryDsAAAgAElEQVRhnwuI646fWT0CjWHzkO4q+JINoqavN2Rwz6SXpp3EKbeqUuJC1aYob2yoBrs+ZJNpLOxZwG6hCH/Hj916Bb0Qr6uNmfEp0eJWlu9IHGZiZgyze2cwOj0KX4hKpKQuGu+eiQOrllqti0qZk1mkSPkFC3GdauwfbXTOX0Lj7ctoF4po9euCPKTeF3TQoYKVc+ewERjXcvDWujET6MbA4QQpo/Q9pT8ToiI+HgjFEdu/D1MfegLtIMTZLlfL6IUCUiukdxj1C3hfJWxDpcNYWMlRx4Vw7iXucyUoShzMZdh8Fo0N4TGgvDjAAG3633787nthtj//+S/0mcGOZtJ44ORxjA5TnMJQUyqT29yG7WGR5/2kerEbaRJoJiZiD9Z7wN4gmAEwNsrGQKPoT9kanl5KxW2aS5dHwNt7o4FQsNtiJOk7KpBJAprMn6X0burMBSNlmCqlCMB7ykD3BiUjbrtaV/khs6s/+4uv4sxr50RPohiK12TgDfeCNx80szGehAacu5PVBTgXfZ2diyM9h30Yns6iH6RWBIOhz0RVmA32A+h3KDrTQLVEdgavnZvDh4W5afzyL/4ClhbmVMa4wlz3kAHN6F3mHsv7bjQ1qsvbvfKMKMnc4Ow5nxGDBjMDfraLF6/jpRdfxOc/97PSeuAtvnFrGd99+Qz2HVgSCZ6l6OtvvYVau41ipYSZPdOI0GmiH8DC9LTDy4mZ2sHCbFXNEofb2gAfSztKYdKbiZBSWJQeTvOI4iPHZINpmhR05qHRJu0tOBCH9qg+nh0SqyiyJPg6xUoF33/hRXzv+RfR7AEhToq1OoiFw3joxHEcXFpEIhqS2AoxONIRX3jlDHqBgHy5GLgozk1HVX84JNFuVhxsHPKzMItvtqh1GpDwCw9ZZnXarDzUKAXp62MokVTw4UQXKWiUYBSljht2EAR76nFwwlL7i+psIcvyiWXzL/l+HNumrbfiTsdgMH5mWtFrH/VMVY33z/N28w4303u1ySobWDHpTMITjVrTxIXYg2hx2qqH8bFJiUu1Ky2UGg05DXNUmayDiD+I3Pamrm1uYRqJbBwjM6MI09+LmSIrPsfIocljvUH807TtFAsEGcXQ83eRDgDJWhWVd65j9/oNNHKb6BPvlVUUASyfeYrx9TxbK7IPHOXOxskdhAZiqxZsmdjxk5ILwC/iruFQAoH7DmHq6dPKaAkjlJsVNBh3iLvqvtra5GhxIBRAMMzM2SmBcWCCg0wOlzXzAJN0HQRa1yzjGhdsKXsKOzz4v6/87ntgtj/1s/+8z1OSaTxP/1PHjmA8k5F5XM/J6VlQt5PAxi51Kx0055BpR4HwBgkkT+YFCV20U+9y9jG6Me7irezRlL3RsZz5oOfoYBikRXzPhE7d0Hs68N7rCcQGxwXduO49zq5eB9Gz1PYy5Wqtgf/6R3+Cy1euaSJOwdbpZnomkjYYQbK1yf4ZBewff1ljygKjog8/SaCPxHAc4XTEnYzcpBJaRKva0tQcOYD8xb/jAuVQyT/7wNP4/Gd/RgvRHXfugRupWiXN4DCxYDsQZPEadlqEPWW2bABWG03k8rvYpXTjZh7Xb17Hk4+fxv6lJWSH0rh+/TaeO/u6cKsf+eAHkIiEce3GLWzkcmh12xgfH5Xd99HFvWjX6rouacZKoo6yjkE1VgnDiOfr1Ld4IDJw8/4QQjFyuMnaaeiEmGOjLnUzo/7x89mBSf6m2AfOHUDizFrQflEVt3I5XLl6Dbu7RbpTi6cpehLlPoNGhWKWLDiCHE6W70UOeDSF94a1jnqqZKzRyLKSKv0h8cOZhTMQ67PGbISWykmio3Gdkb7HicloTO9Zpn5Dv6+sk0uhxQfsvhgEZXLp8D4+FHKhmeVrUID3SVNOjkfKwKMGjR1o3noPkdlB6hOrSa/i87RCtG5tJFrjpXLfCMnuSPq8tI93kBgzeGb7tFqPh2IA6XipjCq73W0245I2YNLtYnZ2Utzb4T1jSGZThqV2vESMU39dNOkQ3iYfl6W+VZ+xMJtafoyEAojEA4i2+qiub6B06Qqam3n08iVaeCiBYlPOs8QxkSonOuNNxrqMlpkBW3Dm/GcYrjBTxihqMEdTCJ0+jvTJwxpx7nDIIeRHlaJSmoKzSS/PzonU1kCQwdtolVY9idGrPdds1aWC5ymoeawE/s5hKzUJ2QQOhEywHT38zu+8xwTZz//yF/ukK/GkbNVqyMajuO/AXoykYvaGki3kB7E0XeOysp93OKklVo5uZCIwSq/VhbR/kx6pC8b8QF5g9BYhT2dJp2kk0wusRqwfsAhcBucFcK8br667ozx5BwK/VSC3Ix+LAM3vcSeVhy/r8no9rK5t4g//5M9w686K49dygxoGJrNK97PUbuX11Oo1B5O4D+jyS+9Pel8Xc7u+DoKJgLIC8hRJpeMMOvEzf8+PaDiORq0h1S9jBdBOOYnf+rV/jSN7F7VxeHrz/nkZEkc3WYbyLWRiyZKbww4Dg0trFqjhxKkZ6shyXHeFZe5NCScXyw3ZnkRCfSzMzEobYns9j++ff0tTYnPjozi0uIRbt5eRLxQlmzmazWJhdgbDQ2kzWGTzk/SkVluLkZmgutLEgB2ezY3K0ll2PJRKlIhOT50RUblavNfUeDXRH6/xKeGfbteGOFxA9qyMDKKy+8HuPTFijsVSK5ZTj6KYyXxSC9bgDAUdOmTQcZaGkzWVuizpGRQoWakqp0cvrYYWLqf+DMLiiUfuptnBM4gRHiElqM2N3CXrxqABlunMuEhh4kAIdWJVFTr3ZDZGLZ3oCjfk2icFiVmxBJNkAGl9CFvXtl9k0y2ao1UvSnzcBhI3Wfx+l6w4JSp+dn5uBloGXLrq8j6TG8t7q6qtw8PYLxZCNjuGsbFJFHaKsl/iwI+uqVHXCHYqm8D0/nlE0/Sd61iwdQkQD6RanW4sIXFcCS/IriYQVNY4w6A7FEGSzg2kiNFNuVRGJ19AM7+LINcQBZh4sO/mTW9YVaVFRrNOssDKRI/vxOxWT0NwGtkCfgQiIam3hd/3EHyLU+pHkNnSDvTR8VmcMfDXAjQrKMlIDkAL4uNRZNJZQQxMIHgI5As75jXo2ESCPzQw1JfbLjVO0om00xFp4Td+499a0TmooQF87Cc+1c8OD2usLkYNzGgYo6kYDizOCYTXMnHzxN7ggJN7cQkcF4FzRxjYjt/NWi0bNbxR00xO+1aByTNnlIi4ZbZq+EjFywV4dzOFNzrytnUqPRhdYIbZdjiXh8Hr3iNMblnfvdoL2ob6fOfefBt/+dW/lYsqtS5F8RLlyyQPNUXG8VouIpYXErnxMu1/kt0aqKL3YvOt62MXFEiOJBGOUzUtgn6Ldsw1hBBEKkGDwRa2N3PakJSiePThU/jXv/IlhHjaMiV10IgHmZAKpaYBDxHJyZk1t/ixtMAR1mQHBUteBSXao+QLeOP8eTVfsiNjiCbjypxZvtEuh8H/xvKqym3S8MYyWRSIr1FDllgYgLSzlJGtNA81ioPLgsQ2sEc/8w5AT81/wB5xz12+dJ7nmsvODBOzQ9wU2qwj7R243tpQ8DXXPX0uvjf53pSyFB9SYup21Br1iRNk1mRiAOV6lcee9HsJsRDj5uSawWU6uIivs+nrqIiD6kpVl6eyxm59S+In3JRe/4H72KpAg2+0tgWPkLvp0fO8MWnL2plY8L2Fb7us2YPbvPXO15BAutNt1j1yeK36sczSNePu5DAJPwSY6Rlnl3iwvMlc9qsmLXszqlZpZRTDzMyckoGN1S0sLe3VeDI1LeLRCIbHs5g/tIhIitxdO5zU+KaKVpP6BMyk6c4RUoXIiopVDA+00WhIA1FRJgmadtTJpudDW60+D91GC+1SCeXlZeSuXENzdVMBmWu0S1hFgvPWIBMdU3gt1wkDbRDhaExDEAlydB88gmLEZ7AMre75IjroGSB9Suxo2UTzA8IH2qeKjD4kY0PIprIahOH6iCai5m1HZbNqUY00j40g6cdOX8ac9FWTah7a+De//lvvDrY/9LEf7dPqg2IljWoFmWQUB/bMYm5qQk0BK2E4ymnUCz1oj9TmGAAea4DfZ5vKeLEC73X9rlPIk8UBut73GfZojQAPgSQWp0mNvg/Vah0vvPiiRKRJIRofH5NoiZxbgzbax0kl0kfMwsWCgLJnrxHncGN1wnldkquzE5Mlzze++R1897nnJdBMJSlSZyxAWYNJgYPXSStwBi+ejgNWxeCeWjPHbXPLZnro+/tIjCSRHE2j77emAku2eqWOsI8eWSnZ59y5tSw2SCwUwG/92q/i5H1HNcQh+pSI/5ZFGKUmNKD1cMyVgYb8U4m4tNqWSTZbovR4gwAMyNVaXZbshBGImZIryiyQAwzEkTvMECsVBRjeS2nGMit2bgnKHOSCyp+hkaNVLhYY7zJIvIETZiWDCkSZl2fgaCPE7qMNGnzW1XX38x76jybkHC4+yCZcNufdG0IKar7xagbaxtxfxLfN0cOsf8xTSzY6bPhqIshwN4/GR1xWEp1Ob+NudWXPguuaGK6qNX4O4n7kO/t8TiuVU28ha0t7SYVkIjlZZYc+v5TNKjCzd2Gj5Pyi6AlfS7CX5l1ds9klJwxi3pdXwagx4zItE8m37+HnpQIbnxHVygxvZnJiUpcqvdkv4feGwojH6JIQRrPWwt6FvVID3KH7cCiEsalRTC9NIz4U1322sXpeJ5uAbXTbFMXnJB4ZDSWtDw6+UOYxHWXGaZ51ppplDSbGE35O6mRzjXOPs4CvbedQvH0HtZU1VNc20a82hDEHmawE/ejSZYRQCo1Fk3E5Z5Dh4ednHUqgEuoj9//z9WZBkm3Xddi6eXPOrMqaex5evwkPD3gACJIYKAEgaYqDJMsMhT8U/nGE/e0PhyzbooKiFCFZpAAOEqWwpZDDX/6Q/SNZobAkB0MmZVqkRBIAQRB4Q/cbuqu65qqsnIebjrX23vfe7tdygc1+3V2VefPec/bZe+211xpcICNVkO8hNTFWI3RpYYhO0dvoaVKSA0aCEFjAyL6rjms710UDPDx8SkDZeN6VFB88foQ5ZibGQ1cUct9XVdzauYlOu2sV2nKMv/iXXqBn+1/95f969d67D1VS3NjbxVqthotDap6+hC994XMqE8N7iJ0+BU/ncgaVK8i+EVRzLdmwu3mumfUMRcunXwzrNX4qNwsX3sXllVwODg6PDSN2mle4AMTGtKViZZQ1A+q6bjYFgu+rhgJP2UZD/87flZ1VKvjt3/63+KM//r7wRo5kykSOqvCa+zaYIg4FZnmkMvkuyjNc47UWGbcyqyRDrVnF7ZfvoNauYzQZqbTc3dzW3Dg7wU+fPMXBk6d47533FKyppv8X/vzPIllxuo7cWWvWhTIR8WRmJ/yzNUzsWkQYc2V7/V3pnmvQrSSqrGyY2CBWaHe72ozc+BTUJubIwBGdZFHefKDDDPjY4LNpMNkT+YBH4Egh0qGg4ZmYdGZTwhp+RPlBJiUpV9xnAFTzQUHD9XXtqUYvM38GakqI7O/6xVlmJn4jm++31RBTa67By8aSuJLM/Jf2jB12yZscznAJbJQJhta23P284emTcGw88a8ViFlVeV+Dz4d/YODKPfEIR2kaievK2Dv8imTETFANsovgrFSAmb/j2gq4LjRAPNuPOL9fBbsngrCzERXYuN75Wgygoi/q7a2ysFtsesQMPNSjFXyXpAo4pKLtP3mq99ne28btB7ekkyITUf24USIZbNMKD3DivFRtozVPJoH9NWo0rHXQpkA5x2jrNYMuhDlTY3ZsYu5soiY19DqbEr6aZ1znM8z6VxpcIKTU7NJCqaNrni9Xgo1o/67slKPKDPzLOT48fILRxCQB5kkqzz4ORHCcOJtbO40VfVon08aGOnhjmPmSHbSzuYc7N27jo48e4/Lq0gxZVytcDi9wdPbUpvbEvZ8hWaa4s3cHzXpDGPtg0sfP/fwvfDyz/frf+/qKqu8P36ee50gk6Y1uVzqYP/HVL8nfnYN0GnjwU7qsepPzzXSKFxlswAeCsH0RWalp5aa2gy+aCFyGvfDva5pm+6f/7J/j7bffNQCcDbcoN32qxsZAo5SJJltMcsQmtU6i8Sv8Kzi5nmVzEashxiCk0UVikD7UIHnFgr+rTFHBN1gK9r7aJMqCrYknglt1hc1rW9i7tSfxC8o28vT79Cc/JaUsNspOj0/xzvfewbvvvKe22ZufeBU3ORNOBJ/7WLequHYF/bjuGBxgdhS8BL8WySz687LffRBEknErqdgzmPPE5sHDZ8HmDTmezFplteO6wMKuffjDOL20qbEuNzdpHL5FsPRRuhIVic/JBFMMPgpLnPh0keUG3KTMzCltes8cgXcWin92HXDcUIu5uL/R2BSe7dNU9kImshJVDRth1tD0w1QC5Eb1icO1TJ8yih0rPJbmNmXHz6MKjFq/fthy7XBdMtgGUCW3Zce0I8Dle8irLZMttMNDr8WPH5gln7ffC02I5WL5Hit9HD0SgliL/F3VX52KdhnIGOB9J9ZsPYVYu+Qym/g/qyYL/Bw0YBWbon92pc/KwZZbD25h9zpF1HmtrFCs+ppP5+h0ekhrlGs9s2xR66SCrbU1rWlOk9JVhIweHhi6B46jaliFe02MAppCVq0KoE4I6WjTufYm+cCswo3NVIiKqwewmIiSeH55hv3jAw16cC/OSK+sNtFsdRRo6RPGB725vanm3YSSj2I2WC+AmW+z1sLe1jX1WN5+921sbWxJZOtqeIH3n7yXi5eT7899/NKNlzSVxn+g6NTP/fxf/Xiw/bVf/6UVxZ+pf3l6di6tWkbn/sUlXrt1DZ954010mubHbp48lGGjKLS7BTgeG1lt4Ivlja7zzye+FhxT9eZZBNeoJ8kxZWDlhvm9b34Lv/lvfhuDkU1Txeaz5eWZrDeNDGyzoBuvGQHQMKXQafX6TdhPCGE4m8InQ9jEIe4loXDp4rJpYeUcsR/DcC2jDDZDbM5oYBmcsJTVSHdnTSemFl61is3eJna3d+VkzGx0s7eFo4MjvPO9t5VRUjVqrVHTYrQy1A6UCEKh8RsjzdYcsc8XDUlrZLL0Ls6X/Hodh9aU3GKh8VMR5hODS7jguaBDZIicUv29yN0OA3BCznWBWYYHnhnC7KbbYYGjvA5CQLzA1B2H8Ihrh2L8wSEKL49zdl1k7I7Z2wCHeVOxSccmGwOpPQsbjZYGhjdug69a/kwBacUN05+9ERbVlN7FP09AZCznDbaye2NB30TWReVS/mTrheW7OcZaMM0rAM/mfaLIH1hAR8YqUArp762+hE9NBpoQPZPy4FAcYlxzwXTgNQgC9Puc7xFVKjUNj4T7dJzv8h+b8wiqyELm9v07uHbrmvaGVXimx8GkoNnoKqA9PTzwMXRTcNte7+L27o6ssGiRQxdbHlhidIhuU4hMheQnsXdpW7jXnmhh7v7CA5OHq5I2r7Z4exiMRwNqE5/i/OIUsyUHjxaYJjXMKkwg2qJcjgemb7G1s4Vaq47hzBpf6v6wClT/J8X17Rvotrp4+OiR7v/9+/cwHg/w/pOHen9n+4tFdG3zGtbbPdH2RtMr/JVfeEGw/cW//deIaElejJoA9Ay7ef2Gpl3Gp6d4/aWX8PK9e6hrbtgyPKM+mMJNvp81HGA4jK2PovuvYMsgpWBlzpfROAlIwR68OeaenV/it/6f38bJ6blKhVigzmgywoePo2pTlfesmmBWOnoyVI7PFiA9S7AF5RvFN6cFTp8Yc6sVTaywO+5d8RAmj0MkMFwTtTHgnx39VS1B0iDuyWzHsiAeZpSmHF4NRCGiHCNnvJ/uHypgsKtNLqv0PIVvkcLkosVanIaVET9qqFvujbrctNHvF3PjyLj9gLLxWT6LpTIA3iPi3ybFaD/Hz2jNSbM9ojCNDpeSO4Z4kW5DHfQ9BUrPVkQ5sojvWX+xwfNsKoKxHxZxLJi6k2d33mi0g7wI3IGn28FqQS7gDgu4ZEbIZSrnAqu5xo3pQiLcVUEzZNdch6z3GoIiyHf8GCzinHIJvwu7rWnSMrB9kymlqy1ZDtY8kq+cH1oGmxTB1q7LK8fiRHFSU9itBN3Hew7eD8krtuecSwKe4fUbHmxMB2XVvk5y1qB/RlKmQmdDz9Q2XRx96t5z/d55cA/b13a8Z2CDTvwMs+kS7c460moDZ+cnCrYSClqtcH2bVt9b6LBHoMy2ZSP8aiLaWrPnHrY39vytaW4MJ7EI/HmqkehVsopeb8wz2A6GfZyfn+Ly6kJaLGQSTFDBLKmjRYhjlokCR3iRkrHVRhXjGceVnRHmPScG+e31HVzbvS5DhIuzS7z26itikTz86F1Ryhh32CxLV7Qz31BwpijR1bCPX/gbL4AR/vIv/MUVFeHDufbk+Fj4yfbmFlu0JKzijZeNh6munneBuViNPmKLVLQcf+gSNClxYMM5gd/DrFkdfdcdiMAbG4gP+PyyL2YA7y9LeKls+chvOfHJszUFzIi4tskj0JbLUWviaHl4GWJZUY615s0oC2CifQkr88w8MjzHcKPjbkHMjCYZcHncEHDPqBivyTujw1ELgPxNTf74CKIOrMVKVtU6yFiCisBN25maMgA6CnBBmdSgzYtzw25ubjnuZadyWcDH+lWl1LZUHvN5UJuCByZpR1IycrYir1V+bv7zkpn0ctYYAJZwyyMqxrMdQYwskPeclCM/B0pnnsMtPu9ulWy0FD2T9UzFGjwFO6UcbPOufRRqAZH4hJU1uGzUUncleg1qnrliWnho8W29WmHmyfcNmCs/5EvNOuWc4pxbf8AmKv2g8sqHzS5WKfb5CsvvCB6R2dpntNcT/ux3StWLkA/DafUvgo+smRVTYaokvM7LoawSwydgBTE8cqW7okpyzEKvqUETb/LZ0I+uzH+Tary+fffGNdy+d9v/3jQ6eCDTc6zZZGbbxvHpsfoV3ONcWbd2t3Frb0drn5ltvW6c5MDDI9B6hLcqzQtOrXcO6fi9Ndsbd2EpwWmMRxzzpuff6cUphsMrHbqcxBtn5t7RqLeJ+Gi/ETJpr7VRqVekKSJlMkFTrO5MdGqtuY4buzfEUHry0RM8uP8SVskC73/0nhrpOjiZUK0qaFVaym4ZzJlU/txffwEb4b/8L/6zFakhpO9wgdLMcTIaahNSEYgbnQA3KUskHKskUnZqp3lkkBbA7ATKyxNfTNEdlTCGuHmWPUZEFFlKjQd2ZyvidZLcLSqLmABcID5F5tmjxc14r9jEPnGiY7tQEHq+vFJwjZw8ytG85rXOv+I1Mya/1jJUYOwEt1R2xoLhfxwldCwJS8xXJGkbZU2wi+ODUrtnVsRyXfoMicoPvkawJy0TdlV4L0g51mglsxHdNzd66vZGVCv1qIuM17PawPz4HlxI0xkF46vWqXYVpcgc8mETb44paPlBExmiDY8UehexNxWEwhAvB3zsnuSaDSEeEtE40lrPaHNISgeoB8uAJHLaXzE5qGy9ZPQpXJ0NTq7ReO1S+R7PMj+MvHKJw1NvpSBnK1TwhzcdXfXCmrHxfNyfSuwL2cbwufkcvQfbONCD2ZB/xlKwjf0Q+K+XYPbXnuWFBKkCbcABzx2sca35bRVrwta80SpLvRW/v7wuNafdv862bvQ9uK8M90/rVcml3rp1W1CJDrY5M/eVqJFkE5ycn2oAgJ+5hgx7mz08uH4TSaeODnV0aw2tfWHCgsuMvqV31L7NH7ZPbNnaEeWLg29eHfMStTZ9qlSysFeXOD0/ljkox70nTCyWCWYreru1FGypE01+bbPdMBulOQdJ7HrNNNLiHEfpX7rzMpJlBQ8fvofbd27JKufxwQeYZ9ZgVRJECmezh53NXdHmGEd/7q//dx/HbP/8n/3JFUscuRAQF9FklFGUqIbPeXWB2X7jWR4HZhkLxhoYXvqFgIwWaXRYTbM1sLHnMy7LltidTKUSdHx27voJbBNZsE0TVxtykritBQva5eCdNxhUMZUhCPvsZZzqmYOilAXmf+/ZgKfDFuhKmrEmdG2Zt7IIdzvgdZGGMpqOBCGEzbr0MZk9+eflPeajYjnF/1LGs/Lfg8nh+YXuP6mC9Sru3r2Ls9MzjbNSVd8WqR1e8fnLn9WyJ9sswYXltQQ7I8r0KN/tUZdV6AOXswMhSmvvYfk9sGYTf468SnXYvdGTB41o6PlnshjiWVupiWkIhB+YTj3Mn2YE6shq8sDtmYlwZ8tMNCDg/x5Ov3GI6qgWXuQHtT/XgF7MYuDZykCVm0NYugf+GSXxE/HBKYLBRAgjyjKj5dkGcyFAbQe2ldQ68D3Ian/4A7SftXsrpkLpMClnt2XsW5liZPdejeRWSM4GEVsk6JrWdc6/yq8ridEKqVA93L13V+uRgTZbkvdttERKROpzpAmS5Qz3btzA7c1t1Na66FJLo1FFjfoJpfFXBa34MH4wMzPlF+EyMVRKjey8qowqU1DGFOcXZ7i4ONNwEu3kh7MZxkv6bRLaIsuCLKWmGoINTghWIPyV9K54zeA302PxzvX7aFfX8M4738Pu9R0dDI8+eEdOKop5GQeVumjVO2jVmspyeb/++7/2lz4ebP/cn/rRlRSsWPobR0j4LG+ErEdqtMZxzE2bx0YsvY7QtrEONd+6oEjZBrYagOJAIborKKEkDxgYFv+dGdHZ1ZVghFC2EjmfzQ3KZgXrPIJmHmzjmiwXsUBRukTdFdvYMV9vdB7fwqUVG9dm3eciONu69+Ca7yzvXJcXvIa92d1NMSXVx2F0vneu/O4HknGWXRvCdWTlYxRDHREodNgY/re20cP27g6+/73voUsFMY6FloKtlaZFfW3BrDgImRXYMzCx6Zims+qjpPsbGKnjoREUzd3Wsu7nD03LzE0kRiOPnkEZLh7Jtk87edMqgkJkXc8ekD7v7puydJv9gH63nc0AACAASURBVLVM0o6Zgi2jz6gKjI3NGJixNSiBHs9c7eesXC8YCH4AeLDNA02sK5/RD16rMtUYyfX1FILpcc/yjNmfe1QOkWSwGRPfazBOBFtbg8J4vdEbNEsdviVtZmGcHnjioA24In8f9U0tqJaDraorQgk+VCJmRCAI/r7Rx4iJNlawVPW6Q1PPtZ6GHNhjYFZPdhOTN/Yd5pcX+Own38D67pZoX+t0KKbRojQybNJUe1+gqWO0PgGquMQpNHHBqXVtGbpls7YXg15odkB9OX5wCIMeYoQQJhkwJsRAjQn6yq1SrK11hbUzs51nVPVjO9sYUtZXMg4478vNnXvKWo+ODrBzbQeD0QBPnnwg3VsKkHMoaX19Q9OA1DehDgkPib/6t/7Kx4Ptn/nxryjYihLic8G8SbS+EO/ONUdz0rRzEWPhWwCzDU6k0rKowKJ8+sw5hcS2BCVEJCxlDmbGmOLo9FTSftqsGsmj4phbakdd529ugTEgAc9ifRNzxDJGK/PA6dM/dpF5jWsZsAek54Nt+XMWAcfeM2c6eIpnxw0nzaoaZqCeALl/BffTrlG8Uy/t9Bk5I69KgoLr1vQKDnHgfuRGkpqyfW0Pl1d9fPT4Q1zf2cV6p2sbJ8/S7GCMRl0REG0z2i+zmQ/tAntezMyL97Xmk5f+AaU43S24sHGAlbM6Hgp83WId8LWNQ/tMHvbMQeenYSmbsuZPEWzLgdaadcVwgLZoSSNAGqVeakrvVCVwNFVLkFPwoqOCCaqa30u7K8Xa0GZ0PnBUddYTCLG/yAiLxvGLDqTyHjG6ZEkTOUrooJKUK0Vn20SgzGX2/bpNBatILOzabOCijA/HOH0E4fhdh4A3rPKA7VBRPDtrBBauIKS43bx5G+u9TdQaLalu0SKHl1FNEwy++zZeuXULr3z1C3JZaKUNTZFxGCksnWIIhoI+eY8loDoX1NEEo3ORdTh6sGVwZEwhV5cQAvfGaMhpwitMsgxjsomc4SQoko6/FK+nkHinhclsogTSOPUuhBPvuarg9rX72Ghvod8/kx8aNT7OL07MLqzdEZWNtDSxNsjOUOUH/Le/8N98PNj+zFe+vFJzK6arXCSXDY4QXAicSQvWg1ksmPJDDBqS8CXPbGMhCQTXAIO7HTj2lr8O/aKyBIfHJ7KokC4Dy94I4H7UxuKPbNrcd8vFlG0RY4U4dPBclmodzEjdbENF4DT+XiFfWC6hyhsnMLD43jxIc8FUWLaweVgMHjzb4Cmn0javTZdUSkxaqVNiBUetrmZPhr3bN/HH776tjuf1zR1syirchgFeBM9EFhd4YmDtgm1ILnf7d4NBmEFLf8kgkZKqWp6lxfCBj7EWEI437nzCykZv4/4XE03lw0v/XYIRyrWrNY2sK87YFwMbcUqGE0de9nu1E81K2zxsVhTsE7s/xYEX9yueXf67pXE5Jh2HuiUUhd+dnr3WenTP7Wdy/FH0u8AU7RDUc3rmc7vodSyQQJk92Apy8n/T4EppVNdgBNcvjsSlELozvNuZHPmovURunAVQSowYITTvH881mnI5ha9oJBeHNuEDDqxUsbG5ja2dHWxub+Ps8tJ4wtkMk3/7bVROzvHG176I+5/9NFrktjbqWDqu3eA4cUpOMuOgNZltQrWgyEUAzteUZ/Gc3qK6HVkP1D+gsShV+yheRPF4FvrTVYIpD1/qZlQouFVXn4J+YzRaHYxoxGoJYD7V6NkYwb1r27ews74n/Wz+e58jvD6uOx5NjPsrfWlbmTZ8tMTP/40XaCP85J/44sqIzqbqZV1Wm+7Qn0laz7mORrGJrzLIb5uhWFgRbIvRzWczCiNaeGmfWqCYzDOc969Ees4Lp3xO3vaJYXAxKGG4miV2JcBHwTa683a1z8AC/poqSwT6Ri/A+JjlzOP5YFsOyhGkLYEwCppsbjzQ8tQldPDx7MavSCCqld2tRgsUmBGGG40JXZfjwYQhVhl2bu7hW9/9Q03J7K1vYqfbs4ZH+bwppYF5Nu6MgrhNhs8Z/lfGbGNjW0npMnalDDAySCufC8xV94IZu5epBoVExWMygfEM4rkXOKzf/zLP1to5PpBS+kB509U2f0Fvi2at09tcazkfUsghUKu+DBMtpv7K0FaZJpWvnhKkFNxO+3QMaAFlxJoroBwTqffM2haWrVkPus/CPnZgWRC3U0YQguPZsd/CVFD81Ai2scoN9rX3Udy3rLk85Rn/zb/PEymnUOUx35ObvACMqb98BNsPMjUibSy7t7mFm7fvWKOYydNkiNnvfBvJB/vKCm988jXsvfkarr90H83tTc7ySgKgVbMGPKUOo1qKfWmThwGzFHtTGa0zmyRYNOc4+kgwwun5ibSCZ+Tp0kpJ+iFzNbI4ikx3mQ4drZsNXA4ubL/qYPbxaN0+Qhsp9jZvYHfjOighzax2NJgoYze1OpNNJQtC+hteHZJ+9ku//PWPZ7Y/8aUfsgEtn1VmOUu5McIIMTqbl5Q++ZOLhZSoP45+WcD1TEt+PHbs52I1ymR0apaDtgl4X42mmMwX8o9SWe9NpwD3fT0VATcyDX0si5h8O528zgd38OWZTNYPrjyb1WJU99iEZyyY25hA/HdwOculs2WD9l3CjuiLJG4fGzTmKCvKSglLK28uLezMshXi42QWcJw3NCLsU1mJzKkxlmitjS6++973tDh2uuvYJrdRkz4ekHwzP5+1mfhIgamXq5aiO/1MX0TbTUCNR+j4vWhgOYjjrBSFmMD9ouPtr2IHU/6UfJ14nunY9DMThdYNePY5xIMTjm9RJTalramS/mkp2Oa8UwZX8V6NN2wppssB5oIufgD7EEeON/FcLI23xgFl8FMkAE459EmwHHt97vCLIMfnWUJOiqCswQWDhvjv+Uh03F/74MXhFToekbnHWnCL82h8RVZcxozzCk+4eBwMMd1pVYUvKT0zTRN6Gc+slgFfhqg+fdfudLG5vSVh99VwgPG/+xZwcCivsQWpj60O9navYf3uLdz47CfRe3APS4rIUN6xZY2ruCY9W12TU9dyQwLb42rqO8WUwZaDWf2rPk5Oj+XyMWVArtUwWVLJjUK7tMJpSL95c2tD94/CMpQH1T719ROAZL1SQ7feQ7u+JjF/Nl2HVxQ9N6jQBlhMHJ1J2oxTc4QNV0v8yq/+nY8H2z/FYCvg3DARo+4YhCBMKCY0PrbhvETxgKRtZ/VR7HoD40tZMReNbV4DuKP84sZhZ5ymfZQxzIMzMWTPrEvrNc9MdAjEpnNcMLKWALgDFrAFJn1f79rbQjaYw8dITY64uH4C6nxdZauFyIz16fgZqupOVioUBWcwq8gOmvABqVUSknkO47Ysx97CiP+GvElqr9lGu2HOs+UnpT+xlOZgSRV4dPChmj9bHQbbnjYjr5TXaOeOB5I8GzFx46g8jLNrOB5ZInkW6hlV3AMr4Q2H4n8vlY3ZgRZXmB+c2hdhC+LNMQ+OFIOusIkkSUQ20YyDmnRnQJ2KTxT1rWO5YHeYXNcF0iXxP9qfW5aXrUidC7nBqlkPrcyhNWNLmRtSaSzfY+HeVAwMRoqPRpNlJCZgb9HacGkr/532V35IkdH6vQw9Z609OSubxXZ8lasYQTHuDB3HTGDHCsS+2uJZ59mui9RElzeaupblBkUqbHB88i8OdM+afXPZvnYdatuPTrcqiWHb8y4gB/v4hd1SbAkb245DO8acnY/u2rb8DGw+bW1vo8sA+80/QnJ2KcU4D5tSuwONP6/t4K2f/o9w/fNvYUyR+7SBDpkCpDh61WmTiw77kZJF/jT3lPzRqMBnEgDUxiCTaTVd4On5AUaLKVazFRbNFMPFHJPRDElWxdb6lmLb5vaGgiOHHpidcr/aUJKaI2brU22h3eii216TLxv1QqSTrfH9ueAHUsHkxrs0+CA+5K984z8QbC379Kkg7w5q7vsZ4N5LLi0ex5+8RHkG081xuvAHK0KHlTfWuLLM1hcpccK0gsOTU3S84cMPLY+v3M0hsqA4fR17c21UdUF81fLUs/LODg9LGdy/Ps+AjN4nuXmN71qWpixC38/NQDyYG5cDG7xuUzlSAE7YFKHlC209mFHRrHCpuWg+uBl1S7kw8+DtMbCEG+Y+C7qdFdTTOta7azZzH4wEL2l4P+qtBi4mfRxenCjYrje72Or0UHehY/kslYKejaxakFN25zqn0Y2Okl/vF+wMBi9FraKkyzG0fHAiMO9iw8fAcJSw0TTV4cfg4SwWbhIyLtiUqO0tkaxNkXChTmqYTVLUWolcFkanCRbDqh4PbaWoxbRKKU9IlS0Gaw+upAJWbPjEIudCm8qEoQu2gmMe+eGXj1JEY1HnU4F7F/GzUH7LF5IfIpYssHP/LOc3EoCojCKoRwwvYBvjTce9iuQhzzYFyxRJTb6WdVO54ancVUAJAankWHneVCom1lR5BJe2lEiVIcH8/fMjJPY+d4TdU0v8nZMqnnKwTGxt8DBvT2dY/2gftSFnuBjoDWqrMYnhf7MpvL2FH/vP/wK2PvMGJhzhzWiCbrg3uf/ERImNaiycutf0LqsYxJnRjJKO0stMWrP9CfHTFp6eP8FoMcRqkmHeqmEwn2A2mqOKmvzi+Pk50EC8lvQ0Pj3aYQUsWE+b6HbX0arTTNO0u2OqkGQCCbeTdXFxCsoPaFq0wsElS0G47r7xS7/2gsz2Cz+4ismkYvN5+RYwQcREjdCV1Jmc8hVlSeBeOrX5fcEVLf18sWALDJdRj/jH6WUfa2vrurHcA/JbcjxVlsGePQsqiGZdiCuXcNvAKSlzZ4GlhKH5tWizKeMS38NLZY1GKRAgoRMBvyiIUUGFC18/y1OXG2Sun1dlKY2cleby6Xckpa7MNAUKzK44JKJcswzZqVk+UbbZ21BJxQZlLHrZEGUZWmttHJwf4WJsRoCdWhvrjTXj6AoztvDtrGeHIIRB6N+DJsV/l1yiH7DMsDWJpAPLrtl4ovzLgIHM7CTPwqR6ZM9BZ6hXfJERFfvUsmE6f/C+amEyM6ks0NxbIenxGdOxggEzlfPwRmcTp49nmJ2akAobLWmNeqptzBaUlJxgMcyQTdpIM3pHzX1Sj59sjoRTRgtPCtTQZYnIXxQ2oearHcZBG/Kz2O9RNLnyT2AZeZQjkWU5JpJXQq67Gz2FZ1gBUf25tZQ4oz4+XGSUcWft2CoanhZsC76CXxeDbAyalGAqB2w9wyoGY8qYrZrL/nbFGospRZd5dMgkMvGcvuaDBKaGF4NNNo5vLYbAIoBWf4idp8eoSWmMMaVIgii3yQEG7YF2E5/9Mz+B13/oB1Df2sKSxow1E88h1joaTTQsQJoW916TI+zcp67bzGnIM7o/zDL0rt/B2fk+BuNj6VHMGnWJWi1mCzTSJna399Cqt9HbWsf+0T7o0kAIb//gQM2+arUh4fB2s6OER0p4gyv01nu4uLyQMzS/yP1lb+vgcF9N/KSylJZyVI+/+De/8fFg+9Nf+mG1U3nYPS+VqE1UmlKJP8cyjAyp4FNGA8tvut9469gW5G0Dggoye1qt42o4wGgywwZN/BRcHFeLkibKH/45HHMDTNLCD/8gw4f1fgrQPnetzK1AyKzzSBcEhxDIm0sXqPtklzK9hCLiFcxmlHNj6UmBE6ZmxvkV99HVDOlOO5yO0e8PJCgtyppDDxHkiu3rZVs+Wun0nwzKbPlgo6pQ5uT2zrVuE/tnBxjMRmqWNSpNBdxUWbc3YUpNJnXxfX4/b1wFjOPqT+pw6+Dy3FQCPQ4dRDPHO+K0SQo33Dg0Y4rQdPRLxBCL0T5FHeUvXe3mGC9HWNbH2LrVQbNLDQGzjF5miYItM4v+EZXXluj1ulguxposvHF3C5Uar60CXAKP/vAClXkbWFHsm+/OjJf6pd4T8KknG4zx0VengZmAtZfEXvo8k6CW1qwlki5xmJf+tpaCrx3PNoJviMPEWgzA2oIRn/+zKnlWHVrjVwHOk4n4znwvRjDzYBs4Y7AeIqstwwgfS6LC7iqHAH2fP9ODKR02rqBmDckis40AzI8TFjMBOfFTrp1dYef4FBVWqFTEqphmtVnO2Gi6cGupGyaodztoddekqbv54B52P/kK1u7cQtqiPbU8p5VI0Brp4uQEi+EY548PcPjoMQbTKbY//3lc+8SnMJmc4+T4IUazCRb1hsT1KX1ZrzSwvb2HXm8TvY01fPDRBwq2GxubOD89l77Dxtqm9EqkDJbQ9mgmTz26Yiurpec66JTd1HOihRSHKLj/qeynhGK5xC/9zV/+eLD9mS9/QVA7n+HzwHk0t+K2l5tG8b0qbaIJ5uOAdsKVH1ZkTtH5t6zDQw5a7Q6e7O+jUq9rMkWjjt7hjKwiz1C1g+1U9aTXF7yNZxoOa8ErlKuCfmYYpL23AiCHJaok9ydYb9NtNMP2+gob6xWsrfEkpi1zBSfnKxycTXHWr+Piihk3X4G4JI95y5ZWSYqr8QAXl6fOq7UMTjzPHNLzsVX9hU8A+X8bdgjZqVy/dg21tO44omGwnFJL23UcXh5htBjrdatJA620pYWqDMGhB6ME8QA1NgnlEqO8twjh/8/hBW17G1DLR5S5qOnfJTsY+ZhF5uvVekmg2q7Pcb6gCrlSmaoEZYMsDhegTdCsOsa82cfGbgedDp0T2KAgS7si3y9K3PXPhphnKda7XQVQ5tW7NzcMsmHmepnh8dtDpJMGkox4HMsdHoJ0prAxb5YixsllFmjBjaxLw6ELJkUcHDZ7EboZhk1bgygEb8qwhP1UPpn2TCIcTeBnObpRphqFKYT1Ixv04B0JSqmKUMLg6m8GNai0yw+LoLvx+3LM2BloMTSga3X2SSjHlff1s6HVYkFZyChntZSCrdEJeQhZv6DA+hMF2K3TPnZOzu0QWTKby3ytUryFMIJVhbKDMvkFsMthDydBlVzWtXW013uodzqodjuSXxydXeDy6bFgBsqELtlnov7Cj/0oeg9ew2JyheOThxjOxshqTdnwMMttNtrodtbEj2WDbP/pgQwpr+1dx3zCCovVXlVVNvWemVwRQpxMJ1J45QaNzL1Zp1EBTUPX8fTpPq5GfevjJaYM+PW/9asfD7Y/9aUfXlmpYIB4ZLKiBEW3NF8AxWluuIzPx3uVHgszL5N95l4LZGliLNa7iRLPNn2j1cIHH3yE3vYmOu2O7ETUzPLRy+h+BzbMF5G3ey75p2XmHVrLZM2tlwuTAThI5h7RlOks0WqtcHevgvs3Vrh1rYK1bgODISkk5vNEkewVIYQaA8EEk2kHDx8t8fDJCpfjqryHKXEhPnBSw8VVH5eXZ57RKqQ7FBG71ptX0UXP57o9+HGdLVcSKqanvZWYFph1NlQrOLo6xozlsLJIasqTLuaZcdgs+7Ph6KRBRAxCrqKkjNOemwPZRi9yl9uABjg7TovzJcWRRYlZIqVuq5PItfDs1PMutS0CoZD5oEscujx42GUm+XkBrC+A3gDtTgPVmmkIyIgP5sYqw8HzvhxQe2tdrIjDJjVsX+thuZpjOJiifzHGatxANuYOXSGbpUiWNflWVRiM6f3WTiQUwk40x9+xYCZF/F3Qr4txB13LBId4WwwO8wGF0vRdkd3GPz/3PVqDHro9C9Tm9MNPQTMasnlSULyG4bMuJ5qnyl4xuGOtNUv9AM+HVCzo8RlHQqF9zHFZx221t12pr+Cr2rqzHoWHyuDlylWl3Ph7Vr85x2wV9F2EqTSAUFlm2D3uY+f0HMt0heqyIgipwsDsyCaDbVVZ7YqzBpa96oWNXU/1NCUMbJQLq6P2SDHolMnpggJPdTTv3sa1r30VvTv3MRld4vTiAEO6BFNcfLGQY3CLDeh2B41mA5tbPTw9fKqhBGazCariunPAiM+BGS3Fx9n44tQYM1jKGnDwiL/YzGas4sgvE7/DI+rn0v3D7tPf/h9+5QXB9ovGRhCuF3PTpXG+PAAXx7y+3TaoKzvl2VIJs8nxG18AbgCYp6P+cNXIqlZxdHQi6TbOLVtjwU5pLqK8NPJOuHoantkWiZp3Ep1TyOs2exuzO7HPxh9c6LPu7dTxxoMVdrdqaFankn48Oh1jPKWSP39RQm2J2aQu363tzTFee7CGySTDdx9l+PbbwPFlTZ1Irh06qlJtiEI+2mAuth5Zf2RPgdEK25EyVfBwzRcpmy9x+9ZtdDvdPLO1LINiGnOcDs9F/la2vqygxoyRtugsyQQHUb3JRp9NN9grD21kz6acX2lZD7v8ti4sQ7IsmZJ7xJZkMigKh4mW67rdzE9jqi7wDBofEpaRE4FnyTnjJMNiRSsUuiUskG4D1Z2hdHQN6qGG8Uy3qtPqYjSe4+zyShnpWqcjH9WkUsPGTkdOqcOrKS771hjhPVstU2RzTpJUUKHz7aSJaTZEd6+Jxpq7IXNuc55iNaoKA1zRilcyIIVcpzBE7wcET7WMvea0wAjEeUB8dt3HoEeBdxYC+nk0FgOl8Fuz4rAUbH1YIlg11vB1iCwC43PZbVR6weNlsM0hBCl7xSi4vVbgxfZs/cpKFanYLQ572J4r6INKZHI9iZCYKD5nvZLg5tkQG0+PMa1kqC1T1jVEEmRTo6pSF+wZMZO9vJ9icFRQ3kyPiMHaegjqD4gDnmDJgNxoovXgJex+5cvo7d3A1dW5rMuHg7EkFGWSWa0reePeoB1Uq93ERf9cmisyiKy10Ky3XPyKhgFzHJ8eoT+4VKBNa87kUH8kQaPalAsF4YTNrU2cnR3j7JICPIZj/+2/9cJg+8P+6Ix4Xi47QnwmiNEKstHdj65mwAE53hPaoxZkc4iqVKfkr+GRknuZBny9rc3cnyjKlvJpbWVb6DDYC+YcVj+FjahvtBrpzHKRaGCDD3CBbA584pUlPvlyF7XqDOcXIyyXVYynGY5PTsQPbFRrWMwnsnI/v5qjkXTx+t0BXn9lW7jMcpHg4fsZ/u8/SHB8WZEnEV1WT4/PJT7DCbiQj0tkqU0fLC5I49yKekT5NxkAEhf2MUHZIi9x7+49DTnkh58kEIHRbIrL0ZWXg5yf98UXzAvis+68qyaIT09pk4bgNJ+h6+EKfvZGlxgZWsTuQEC5Pd1rz5qUs/I9eb1s/nmGqGBV8Y1C7HWKhAekOtUsCunCulDGWVUzcYXazhSNnZnKRC5O1g0av00o6rGGyXiBi8uBsgQa8lXo3VavYm29q0kgkssH/eK+kSnCA8HGJVWLonLSRPf1FSqdVNQyZi4iDsxTXF2MMSMcdLFEMjVwWQeYc6ytzWgsmjAhpYeA2ByBkZWzPmdGVxjpV0ZLIyOCVZXJ9gVk5psg9opnos8mOQV7J96iTAVUImKYjQc7w6djvwSFzXoWXq3ytnNk1/dGUA3tagK+sELnGTqaUysDmiiCbTBrnAJpZ5ZzGg1y6bVaeLlSQ/ruR1hcXuqe0N02oUaBhBeNO+5Mbi8k/FrYjObL0QPP3T10JLubLl/Leg1md7NsNtF49S6ufeGH0Nm8gcF0IMUvOigTY+UalAODDqcleps97WP61qVJXaLfNGtkE35Ge6XJAJeDS1wNL7WelbxIDN4OKa41DvDQ6n2dNvBNju028OGTDzBfTUUL+8YvvoCN8JNf/CGDETT9YCdh4LBFV7+wWMkDpU8KBV1AHdNceMS62eWuexkTisVlzzrBVBSOJdrEZFg2yAPJPljQv0rr4hnMtsy6NujAOAQKuOJB8k/s7LO8XOC1eym+8Pl1XF08xXiWYrZMMRxPUU1bODu7UGlARgQfNrPVk8shKvMFvvzZKrY2qiqF6inlJmv41tsz/MbvZBjOoTLl6PhEvL31jZ5uPk+4LbrYtiiDSGB/JCyIVtm0aiZdhTPdoq+4zB+z1Hv37qFGjYSY6pHodQX94VCgv7y/eCBQPEg0N079medV+FpJ6s/voZWUvK81MR348/wikbtws3Vam2PwpnFrWzFwSRU3Ge8rIQknlItbSLTVWAzGxGPwtQxXAYpBbpEpGM6yK6B7jtbGBO12DSnpcxLcJn2GI8RNUehoF8/ARZFnJEu02pTFo6RfJoFmmmSKTC+VOjvgJe+p+whU99ew8VaCWZUBNdNIKbVLie3SHgbjGgZPZlicE33npuYBYpWUI7Q6oCLRo6pVTHXFWjQSIDO1hZqUqQQsKCrIzc37SV0MH8/1tlj0FGzpO9PApQYttJcayfFGLkaTX40390LvNrQugnIWr23jtyVXiHy6L7BoD7ee5fJPBfLqDc4c247GmMEtiq3EWW3AtsB3PRveXlvDW6+8jGp/iME3v4flk6c2ZCAenzUAJe/uEKavNP9tJbiBE1wJA1s0120GKFdeI4y2TOvI1jqovX4H3ddfRW/nrhB+shauriiQz5H5qQ5pBnkG3+5a20d0gVajI3YCx9Qn4ymarbr0Ek4vTjCZ0YE5k1dhVUL9ZlRKTNfE55fY3tjG7vZ1dJptfLT/IUZzQg8z/PIvvYBnS8w2SmwF0ihRSlmsZThF00XhqxpAbQHs8yQtFpGNa+Y8QDZ03EEhQGa9V0JNBGnqmyUHLXe4MXJ1eXv8wbMT/9YVytTpdVyZfDktlrz0sUjB7KKixskC96+n+E9/egvITnF8OcXpRQWXVxUktRTDwQwpPceThTrgHGKbTJc4Ph7i5h7w1sttTheKPsQDgXYadJH4Z78xxre+Dwwmc+yfPNVmfe3VN2QPQkHlN998Ew/ff89nqznaZz72dDodjq4wHAzFyy0ErDO8dO8+atT95NCBynxi9wlOz8+0tGv0iqpWFeBNwZ4bverOBG4Dr81cdLxZEpJOQ1diu7/mDhDlZCx2BWzPaiWiXQo4tbrJopPnyqCyzDh9PkeaNByFJ6QyQ1qdmT4Ez5A5HT5cRUrd3TkG4wGmY3Kq6YG2QLNNsW3VjVbZ0E9qTnFmSgmaG+7mZk+Qy3g6knwexT+oWcsgCPE2iS23SQAAIABJREFUbaRTNu7Mno4a2H2rjSlmwNwk3ek3ReiFRoLLMXD2aIz5SQXVFfFkDqaQzRCDLYpwtqZyZxqr/jzU5LxcNSilSmcZlHaB/KjmqqoC+bTmlgWPSFpiL8SfrXQuMk7DwT3kl/BgL+tyqM2u0SG3PIhbQA9dZBvACS2GUjONr+9DBJHFRuC2TDp0qi2DdgvBvFqzKUe/RncL3tncwg9++tO4trmF+XyCi4cf4PC3fg/z0zMFQ8J51k+xDFdi+uSse8DPAvLgs0xSECUS1KIPKtI8FtyHlTqyzXXUPnUP9du30Oldx7KSCmIgC2G5nGEw6usgZdXHi6Z6FxMdronN9W29rw0ypIpBrLIaHYMZOI3GipQwAj97WbVQ4lGNFm7u3lKPhTq6F4T5sgW+8YsvaJAxs5VSewmryW+42xzbgvBJJ//vCtuHXmblwdObbGqQhANoCGPw7/g+0RuL96P983JhmRk3v7Q6jWNqLAmb6vF2jgUHPxDkFCpYw61cPH3m4rKs1jiWPAF7rQV+9qfWcH+H2OIUF+Mq3n44w/5xhsZ6TZ3NNGM2NxeeU2WZMZwhm9GEEbizy9OPK4HNGm7crloW+xcj/O//fIH3j8fYP9lXZ/ZrX/lxrPV28LWv/Sg2NzfwD//nf4D333+IEYF2jhgSB1VWulDwleoaT0rNei9x+8YtlSeqMLy042Y4ODxErUmle2anNWXJ4iKrU02lLctF8yknPQOnv7FiqVXRbJozg+JBjCVrg5tOgs+g2f0vTxEJCzcyN5+9PX++3RxpfYSkSgFm8mHnSGrAdNwSNkpJu0a1oQbVbMSmW6q5dZtnp9kep/NGqNTHaLVX6HYStBoUWzemCLNmZhakBIYd+4SBds77R36nr01xjI3iRfPB9KqJvTe6mGUza4bxpWRVbX5wo8EUFwcjZP0KVhNjuLDdKIagj21KyFqmhkamNu44E4SiESbakqhmVvWQAsTgX1mmSLMlpj71phDtmJpK4IDjPMMVtsrqwzNbu7nRTikGcyKheBZKiL0YvGcP6MRsBSf4AZwH20IW1XkxpeGbglni28nWig8wWB+l4IfrFpX63fx3Npdv7u3hc59+U24i9YR0vhpm4wFOvvM2+o8eYzEZ4+rkBMvBAMl8poCbsbop3aMqAyAPL0JdbIY5uyf47rNqimZSB3Y3Uf/MA2BjDdXWBtLGGippHXTCnkyHwl15HzY2t5TYsPnLS2YV1aO2CCoSM+f6H49G8lpjhUoaomQbafMjgH+lJIAJTsiIkr2wtbYp4fDZcorj80MF26+/KNj+9I98cWXaA4XIg0FCFsCKU7jAsXiqVNSkKf7OloV18gJCiAkavYbb1pRPeU+DlUsw2Aov8lMrLx2ci6o4F5uf70RfJ3oceQkWgh2RBDBQhcsDWQVf+FSCL39mhjWW9wm1C6p4+GSA77w9RNJoo0k5SRBEX6h0TSoLDEdT+d1/7tMrbHbMEaFCOCLhWGld+A9rqX/5uwv8xr8f4PDkUF31ZpNdyg4++ean1a389re/ieFwoGEH020w11AtXPd1U1B1J4utjU1cu3bDNGxj7h0r7B8+RavdVhORgW86neqk5SAGN4CcXvMA6hlVPCPSY6jh2WzbRtforG0nU/+3Q85wXGON2L9ZVmrCLVyQbJ4tUWtNUW1cIq0PkTDwKgDRSrqCi34Tp0fXdXC22yladeKrA8wmI7mbZsmMKx3jWQeDWRfzBd+AdL8lKqshmg26EE/Q7bCxscT6Rg3rvbpVBGNyJg33DulEW0euhbrKMJ0s0cpa6N1p63mKeuaMFGY6yyWl8ma4POsDiwTZlPbWbCBRG6WJJV0zCHvwWulltsiQzusK0vVmzXB7Qh/EARdLNDYSzK+qGrRg22aZcfqOz45q/h6ycnNSa/wETKZLj4CYDy9EBuoZrmur5txdkWqMRKyehXoTLmIQSbEqEq/8QsM2YIRcIMjW3zOwnl9uNPni0NUgCqsG8dl5ALnaWERkfU7DpmuVCu7duYXPv/lJrHc3kFQb4qY3CV/R5Xc0wvTyCqOjE4z2D3D54YcYn50ioz0NX4aMACVLNnGm7NwPvhn/rIIrQVaroZbUUbmzh8ZnH2habJHU0ehso1brYjQZ4WpwKViArJdmsyV2Qb1By3ZWeWvYWNvQ0iU1TJkwGTcVyDan0Wqg2Wrgyf5jjGdD8edzV+YYg15VsNPbwd7OnhgMT0/3tU5emNn+zJ/8UqkHWHRVcxqXY3YKatE4EE/Qu1/RMIhmWEDugReWj8d83Tnkr6TEqBy0L8+DrXMKQ0YvOH+l5PsZA0KVw57RRZSIjJhPf28jw09+ZYGXduz0Es6WLXHan+Cbf0w4oY5Ou4JetyYf+bRGTKmC45NL3NxM8elP1GSpwZK2Uplayc4yhuITV3Xs91f4x//iCI+e9JWlE4jngUMTTZVgTpeSNXVAHU514vKUV5MgFgbilWgld27dsYPOy1C+1+HxkTI8ihaz1Cf2O6Yepw4yy17yA9AXaTAUxFKoVVVK5TbnUflJhMigG/38c/QjE1ph1rFErcESa4Rqg0GWsEGMQ6jFpiri5LyFo4NXiHYh1WDIAkmVG2mCVTbGqjLWppgsdpGBQw3OQBXFh4O5c1QwQRNXSNM5Wp0MnXUeyByBniLjxJmw4hj5duobf5oyC+MhNtd6qK9XxY5gxllV5p9isZxguahgMp6j37+y4LFIsFpUsKwu5Eyi4ExogPg0gy099qZcM3N01ttod5qiHvJAHw3GuH57C4ODDOcf9pGulphOKuKLZpghEeTivNvS+pdGgTd8y0prASPk3HAv6RQ6xe4Kzm/ghm5YGlE9b5R42c0/qzFWwm6tr2q5cz4R543tElQRFa59n2G2po0Q2X9Jo9irTVk+VSt47cEDfPbNT6IjCVAe4uZxxjeUP4kUBjnnsMTl0SH6Tw4wPj9HQjPSqxFG+4cY7T9FhZKF7kPGhE0UyJCaTGvImnV03nyAxmu3cZVNMFtV0O7cwAp1rNIV+oML4f8RYOk31l3var2vdTax2duW+NNwONSkGHneNiDCXJYmlm1VpGQaMFBT1rHchORk3PbGLnY3dvT9T08P/sOY7Z/+ypdjXjQvW+KQzOEBHx8sKFg2bRZfz7ALygG1hFF58pGfVLmup3RsCTrbAgiqizax6zA8nw2XoQSDCozTGtebNxJE/E/wg59Y4Es/MEc3paoWZ5gSzFdjTCcJ/vC9MR4+XuDu3XX02k2cnVNcYiLJN5Lj7++tcHuPnfKaTudqymy6juGkgvOLJYaDObrr6/iN33+C3/72VCRrPRCXjVSB55YelmuGqpRnJS7MHU1BxhDe2zu37prHFb8/IexILt8Rdvd2Ua+RUF3HYDTEgNiTNmFJUMapSTqAqgYx8N5QIESULmceCI913FYBnM+07JjsWRKDLf+p3j1FrTVBtc4umAc63X9meDT34wNsoD/q4OjoVcw4MrukfTapX0sdUMqeKUvHAEwXEOnmsvx22IhXp8bdEmuVS8tHVd3QYj1DvcEPS7uUoSCMao3ZJgOxLTw2L6jGtLm5hlWVDAOS51cyGCQmS3vrbLbEdMzJIPIirZFqmSKzH262oBHGQApJ91XMVzNU69zMLR0PdBtg2cn3mgwqWI5W2Nnq4IO3T3F5NEaFAXzFIQoTMbIvi3KCDZ5PSIjR5zTFgtXjqr6eRziqqWZg4YPnUyXWrtKB6dNtDE3iWj+H1zouHBhyCXI1FqwR4nM4yZIGm9I02pfBCXk+Wwq29XoVb77xBt547XWsr63pM3Gkhe81U5/GqIFKAFz8io1bHsryxxuOMT0+weEf/hEu33kfi8s+FjNCDZapZ9ImoLFBHemNHbQ+8zJmnRpGwysM5wvUG3uopB3UWhVxZDlCr/Hael3wAAVleAAw2Pa6W6imNZydnwpeGI4GOixklUPTyoz7HXLrVXMsF623A4wwwu7WNWx0e9KNIIxABsM3fvEFDbI//RXLbJ/FbL1kD3WnANyjK1gC+VWC+Obm4glydQTgcsOqjLva+2meVNjKbLYwvCZOVkeEVZhEhVQ6tWPh5uORXvcGTSYC71Y7xY99foqX7o9Ry7rIcCUaEDl//L/3H09xPGrhYgpMRyn6V2fCiGrMYtMEr91dw1v3qbg1xmLVwGJZwVE/weHhEsMJL3KINx9cx+ODK/zj/+scF2MqAHHcwbV/eU8MeC2omzGKmVtQFyaJ5I3yM1zbvSZmRGQ/ZGw83n+CO7fvgPoJtLShVxsHKYQhUXTcLbEDyhHmqyalNUlI5hYu69WIKDQuPMTFK86rBkFIceJNr5uPVGOAemeAWucKJLIyYFbAqTQ+P7p80BJkItybU1/zxXWMRm9g5hbf3FCCSzyTIjlc+p+CKDzrc6zU4Aq7V41kqSAvChVFqqUMxWueoppNjNfL7DGdoFZnJ3mJam2BdtcaF8YPZmeaQyrcHFUslimWFDcZTzDUA7TilxIracaZfE8iBN/IY8JpSgYdcENSdJo/wV4HXQF6Oz0sLtnlbqG5tY73/mAfg3OyJRaY9zOs5kvR4fhLGbnZE6POxh6fT/SXtHmlumqc5tLGtO1innvMuiPTVELisIJtH+e6qqHku8H5tjm8F007jQZHH9DxYd9jxlCyAzDMNGfsr1zfQH1VxYIKW5MZKuMZKjPTcBb/lWPkhN7e+gwe3L8nOcNWo6nJSD5aZsZyLiEMJOcUMmlY1psrTHDoCaEtJhMMzy4wOj3HZMAyngGQCURVvwR/NlJMqhkuBn1lsAM2m9M11Osbgs1my7GyWzWGaxS8Yj+AZpMN9NZ20fDEhZSv+XxmDITKSsF1NptoXdBbjb2fJd/fVfAEl9BdOakrYPfW1+WkcnzGYDvHr3z97+aFeP4ff+arASNEWREnsLXEgolgJa2pFMX5/Dz/Nr43Mt4cCyrhSRFk8yyUoPRsrsUfvd48ZS7lAvFewnBiEXgTLLRm4/2E8XgD4v61Cn7yh5fY2JggIbE6m+qkJRGEh8PlsInf+c4FPjobYjZcobPWQKNN4zYOGcwxnw7w+de7+NTrDRyfAo+PJji5AGaLOqZ0WKgv8LnXdjFfTPG//B8HOLhwHyN3Gs5l2yKn8UBSPozMktrGi1mWcKGvd9extbVtMoxJgslihg8+/EjZwq0bN8RI+ODxPo5OObFm3FlVC3mm6hYnel9CI1U11sym3LB2yh0G9CAvMlUrLqqt0m+JanOGVm+MtGGBloBZJWMjKcWCzQLirQnN9kzPc0an1eVtTKevG66d83MtDRKkIt8no/1IurLkSVdUUwZLMMM1XiUDEOlXM6SVKerJua0DUqwUbxiQp6L6NBtTdLoJmm0qNJEqxw1GwjqdhBkEl2rejYbEXQn12GiqONreKPQwo80W+CWDRL3GYGtiJLxXHOXc6W1gepFh79YWzrDEw+8eotXtorXZlI7FfLhANlxifjFB1p+jOkmREZaoZZqgYlIeo/HaZyLrO9PXO/BsCpncJ59xkY3r1rmecE6jEq+6pAlSymqDnmmBnK/De2ynoO0f0zkI7D/vGayAfpJh/uptdJprmDHDU3OTilELzKcTNK74a4r1as2YCNf3bGJLLiRNWeGE+wZ/NkxmuQZFr+KQi3iCnvm7TjMDuxrK9JZz8RtCb1NKJC7nEgBnZjoajzEk7JC2kVbXUas1scQMF/1TrX1ytesNBvQVatU29rZvSt9WtveLTHBBq1vHRwcf6nUJG1nPyrjTjAf8uGym8RoZY0hdrCY13Lh5Q0ylo9Onyop/9Ru//oJg+ye/KOqXH/GGn3kjKppmQQvKLTlyMrZLxMWYr2e+eXZSskwuMtziQerhplVZTQwnnNhy9f/SNQijcs+ugqrkBGwGW1ntxMy6BY8o0wghfOYV4Md/kJYY3JFslpDDy7KW8EWG3/v+Jf7g+1P5wLfTOnZ2r2O6mqgsrSw4zZ+qYfOnf+Qm+mczvHtYwWBALcsVxuMReutd7K0tsLsD/K//6gjv7hsTQtufp3d0ax1CyOkrjt1qzXtqQ7YGrTtYHrYabezu7vqI8wrj+QxHx0f41Btv4v69e8pUv//eQzzlCVBmIPA1XKs2hwsA1MVioN2QE4l4ISHUw0SrSpYBf+dEDlBtLlBpjMUySKvEeIijkmvI030q0Q7S1qiuVVl1UGtvYJU1MeqvYTxdQ5ZsYpVy2MDk9CxoWWYTuhd6blLjKpqzSuCiKaqbRVhnrgXPZojsapI5Em52+2ZtCqMcMFteoUv4IKEs3wzVlMaDU6SNCRrtBZpVNgiB6XQsQRMGa4Y3UfoEuaRyTNXvYs7ZNQrm4iSSgm3HK0GKUk+wu76B/ukEr7/5AO9eHuPRoxM0SR8ky2UyEUVwSaRylaI6r6AyAp4+OkSrzxmPoDy5zKm0bI25bGiAHY0x5cd7ZwJIha4sBXSKe2Z0yhweIl86n07zhnbgvpHVlHwEoyGWl5hxj1fA6WqBwZ1d9Hb2MNXorY3hLiQ3moECbmvZCr1GA69fv42dTle24eJ2U3Kx1dbEVexpHmKmR7tUD0LuMGK72C+NGoe4uw//ECsnfZB6B8RfmX2enp/iko668wkG0zlQ6yBN11FhBltLcHpxpKYyM1ZWhNyKjUYbW709OaVoKo0HUg3YP/gIg/Gl95HsGagicsnUdqONa3s3JU4zGU/c0aGGvb0dJXLMbBlsf+2X/94Lgu2f+MLq+amsuOGcZddcvYWvgiTvJPLAHvIsNQ/ahU9TkaVaeVMWWo5ge3x6LidadvKfgR2egSienRnP4QM5bBburTleRYwyBb7wiSW+8hkLFPwZa65nWFZouTzFv/6DSzy+WKFZW2Gn01OHnlMgDMj1lE6gXWlj3m7P8eYru/iD711iOJ0J+ui02woAG8057txO8U9+6wzfft+dGXxoIM/yHbOKpkOOO/uILA8yYbTENMkJrNaxu72DOkurJMGYNh+zGV65/xJee/lVPdA/euc9aQDnh2NOWo+GkQE3zFhVRmnwwdwKhNfyVzVFrVZBtZFoYWa1BVCfotYZY1VdyPpZVCYyRpy1wgySU179yymWszYwu4flfM8sgRYZlgyKaUPWKGKtuMKVCsdgYag8LUz2cuzQaVcGH9kUFAMem47s/PNRaxowcQFx1UOOH7uO8XqVQXaGKqYmTSja15RzvKjV+Ys0K0IZM0ERzHx5nezEKPOLYQAOyTjERtIHIQDCCAwYkY0zO9va2sDl2RBvfvI1fPfgCT58fIb2RheVVgXL8RJTwkrE8Ln+eOBMFpiP50iHDaA/BS7mqC+Fl7i8J7vvLpfpjg12fywrk6ZvWK07C00Bl/9zId5np8S8x+K84RgCiRpWn9GwpTy7jUPPY62ghONsjsFWF9u37mAuHVjbhVvVOl7d2cOrm7tYTkZYTSdoo4ZOj+U8Lcurao5R98LggpodGAEpMNg7pKWhJsYcd5nQChbziGvLXJMJQ7Gk17TXaCAu7OCqr2A7pMtvo4ssa0gGgPxY2tQwmPPUohUOX7PZ6GB745qoiZJSnE+xwAwf7T9UVmssDaNDtpqEpEw0fHtzF3s7N3B+cY7BcIBus4PxaIx2tyWRo/P+qdb1C2GEP0s2QrnNX6rhjd4VQS7YCJ49hkuCY6s27eSncJT/YfoXrpml17agaDq2Tzl5pUaGDyX4BYV2rqXy9v7et87hDCMaF2pfFkQsI2jWgR/55ApfftPwwdWqjiwdosLTGBU8fDzFv/mjEQbLBFvdNrZ7FJUwoXC+Jo3iKHLSH8+xnPTx1c/fxuFxH0dX4sljvd2QcEyvvcKrL7XxL/7fPn7vPVKLJOrngyBOHvesPeQSy4dQZO5yXEhr0kwgaL+5sampKX4gWnAzENy/fQdvvP6GjO3++L1Hwm11FHo2oD849h2HIG2GeKLbVBiPanMY4JomeZvMnBXdJjhFVR+h0mCXzqhh4hSzQaaiw36umrRUik9HM0z61zHp38VsTn0DUr8W5IbpV1JhRmPZlGX4hTOrNWQs4OZZWd6Y8UPXhyHEbS2xOlQ16LmbDJ7cJnwdknVAdY1aZYh62keVWRc5sBr15M+xoUdOMJWcZqhUKJu3QJ0lPQVT2COs0pHWBLDTCtXXaqKrMfttNmvCf83y2gZKtjbXMZ1luH/3Fr7z0T4eH16i1esg0UjowOzqcyw0wXjErIxYYAXJlLPqKzTnVaSjJZLhDA1mWy4papVm9K7dRdkrv4APgoceQ0JxcMV+lEZGyTW3gPdKzRrrTOdfzzARfI7gIJvholnHrVdfxZRY/irDVquNL99+BS/t7qJZTXB6eYrpYIj6AlLzo/4rgyuDbbtttENZl3s1rPVSYjAZLc70sDUhyRF2Blq3v9GtcPqkUQGHOD4+EpNgRMyVvdt6W/Q+7kNOS9JNgTCaBPrrHJ0nn7uHzfUdYa6EcGaLCS4Gpzg4fuwu4a6aV6lib3cPVPk6OTrG+toGdrevgRq6l5eXgiRJwdze3UR/eI7+8ELr7Fe//gIY4T/+6pdXwd+LRlc8rJBii6mTeAAFxSgqucKzKy9DcmzVRmbLGKWCgwfb+SJTsJ1z4ZYGGYoKJ06Ykt1zZIkqr6xcDzeBPJNMEnSaCb72mQp+6DUjoy+zGpbJFdJlA9Nshe9/MMXvPyJdJMV6s4X1NSPQg8T7RYbzYR/z0UKdzf70HJ+6t412usDb+3OO36PXJiQB1NMZ3nptA//698b4nXcn1gDw0c9i1tzCATeECUP7weJdQ+tMM5Cl+nnS2zd6G3mwZVeUJezL9+7j9Vdfw/HRCd55/0OcXlzaiLMaO7Fb7HcFVGb4EmNm8HNLlMpKXfVaM0WlkSEjpSqdI6F4QZVBlz9PYRsLwHp+qgzsizxkYsnMYuezJsb9XYwuO5gMW8pQmFEkGlKxDEbYoGsEhDZErjbuGY7TNPX6eVO0DLU4/YwlPb93wff20k76DlwD7npQJ+RQmaJVHaOWLtR0mi8TTQRO5qR/ET5Yoi7BHjbdFqhVl6jX2GzLkKQc1MhQq2doNOgPx+qCHf0VOq2GrSVS/BZLBZJurYbu9g5arQbePjrDwcUQlYYlEupuU8VOWDwxTmA8W2p90VOWU4aEKOpJHVWSLPpTNBcJKk0bsBBsMl+hwpHj8VIcU0stzP9L6yz8/LwfYNl4ZKnFAEVZMNz2qQ9DGE6RLx87FINHb0+EsNlHzNzSBDc/8TqW9ap8xd7au4Ufe/AGmvUqFgk9uvqYj2lJs1BTjDBCTC4y2Kp6Y+WQN99Ny9YqLu4NK92FyU4oEOVTW6pKLRDrsJ3P5f11dXWFw8NDwZCjOfWSK1hxhJe6Q7O51jz5sgzwxHsJJ9BYlXBdt9UT3tqgMlgyx8MP38Zw0vfqukgyr+/ewHp7XcwTZt3U2+UtY8JD3JYj91u7m4IQRlNqeqxeDCP8ua/9yMpOxoJqotLTT54oUfPyNx6kMs3iZPx4+R+oj2m45lBDEQ31X9PFEgdHxzZv7NYsRZZc8PiI3mgb+oISNSWwp+gQSnTZKC86vVoV/OjnVviBl01nkgw/4tBp1sIUc3zvgwn+8P25TCa3NtrKeKgRS9nEjPq0wzHmU3Y9qxhnE9zs1XGr18R3PuwjqSXY6KRo1DpYTMf4zOtr+K1vjvC777EBEzbaFhgsG7fRWd1PZZ6Fzi3vo0wb3a1BY8irRJxaBknTVlmit76Gezdv46W7L2F//wAPP3yMy+FYmZ3wkTxHiDFcaHE32i3jOHqjxAJtBagtkNUmWNVmyKrkM5otfARpG5QyhwWrGCTgK2yNwZeZrFgkyxaW0x1Mzm8hW7DRVuOMggJshSOwKzfT9A57jHBH4My5nr62lOmK6RB8QC+xCf+4M4dsYZzxIWCEAjkLy6zZM6uuVmiA6vzGaOA6m8zNv4qBmhkTm5G1dIVGdampNTbIovPO905rM9TrpBKt0G6P0ek00W5zVDqqJ4gxgukC6zf2hO0+Hoxx3B/KUWIxYVAlbdCIogab0O6a9DQmFzXrcLtgEPVBCD3T3rvVqAvi4RPg3WagrU6A2myF1RHF0oP6FS4jcXjbQVs2ZY3GtTXF7BC2JVjwlMtprVUaFmSdGC7K1kfpnJrt2H35ZTTWOjosPn3zLn7spTfQaLJ6WGJyRvEW+9wN9SAso+Q6XltfVzJjk5EFTh+NeIsnNo1rYk3U3/DxfGdZ2CGxUCAdjwc4Oz/H08NDTGYLjGZLMbQldeO8db4gWTi8hvnCeLOb5KqzLbmqollr6pqWlQW+/953Mc9GpoVM6MwHF157+Q30zwbottuCMAiH8PpGg2E+/Xnz7nU8+vA9jMlmSIC/8yt//+OY7X/y1R+x2/oclFDuCltMLTZw/vByPdnoAhneFRHxmc6yl1FxQ6PUZUb7+OlTTN0pkx+CC8WMHh2g9nFSXYOCCktWlvvl6RenEDEr9DHXbgv40c9Q18A66xQsVnLJoYTFEt9+d4DffzTAKuXI3Zo2EWe267Q/nk1APeHxpI5JNhGH7nqrgrvX2/jD9wfC/XY7LaCWYDmd4tMvreFffWuI73zoU2JuWVKeGc+ztzBmjOqQnXAOFahkN28tBqSNXs8UwyoJqp062q0G7ly7iTs3buPxkwN8uH8gdws1RJw1Z5kBy3a7T206ljbcsZQ0m0ZNMEFSnyFpzLCqz2zE1H1tQm61rLuq4yI61pwgc0YD7zgbZKSWrZY1zEcbmF29anCNHjQ/CLFV20USsDFFgVz3M8rC6HqXOYgSp9EZbAdJwA3h7urpu72e5vdtTXAynvge6UU066QIkcp+0ZMWClQsUbV+dD1G4yqaQ7be2TCrMIuvpmg1hqimSzSrc3TbSwnMr69Vsb27rjHfWquF4XKO/dEIp1dXGI5IFWSFwizYagLxkWl/rWyW96CqzDW+NGG4MDqU1M5G4Fh9AAAgAElEQVR4TXJQ8e/LuNxSVEZLFhxIhwvgfIpkxCBOdonRw3jQVeWhl6C5qmKSZmiQSiXxbrdIcosRXhkR+WxFbVivDgR7VDDXfWNyssIICZ5U5qCiwMbeLro3b+gePehu4E+89DruXttDs1LRcACbV8z2+NkFIXgJz+k8BqrCF9DuP/8sGCxfJ8FBdzNLQQiEgOyASBZzGTqOB2M8OjzEo/0DMPTzQJiJf0xyJ5EsVqgzBVjSGnnA0pWBEF1vfVOCUuoB1NgTGeDR4/fUbA083qrxBC/ffRUp6no/0ScdLiVD4vT0VDDFnfu38cGT9zHl9Etlhb/7ogbZzzLYqiFnu9V4ekVgjUUeuGmRmBbROYJe6BE8//Pl4JtjQY7n8gZ+tH+AwWSsDWJiGkUzzppaViLn44r58iwyZkuz7dpZ4vL3Zi3BFz/JJpmX1ZhJNIWNmxUWeP9wiX/7vQGm8yq2e010WqTVUJ8gw3SZiM5EdSkqTfG+v3ZnG436GA+fTJHWa9jsrGO04mz3Ap+918O//NYQ7xyYo67GaEPAxAnf0WwJrK30MVTqamFWUgUCllaEEWQdkiZobXbVzHnlzn1c37mGJ/tP8SGnbmbGPTSqj+FMltoYn1CYWY1ZErEs7taVAm2lsTD4gGLexN9CYJ10MA88QQdytqop1Wv6x6hSes7M2CjuMqfFcwvT0S0shrcAdMzPjFmtBFq4UazzqyGGKFFKItuxyAPf5evbmvJMTLHEaoVwBihkXkzCkj+jlq487CzTVUM0c3NAGvS5FbcoXS66TQYHqXDcQOGSquqOEpnNFprVLiim2ajOkXKgYjlApTLB5lYXzeY5rt/YRtKrY1gBLvojXI1GUvknpW9OeIDTbRmbwEtMxszYmW0ZlzYgtdmUdtt2MLES4aMUvci9rZTN6uMzaUjRWFZRv1xieXCFxoQDHAkWlFVkoZMa26a+qGBM6hvfh0wcx3u5ByT/xINT9DE2jS3TlV+YT6RZ0w1ipx9ggRE9wLpr2HnlJYnnU4LoB3Zv44t3X8b29obGbBlwl+Np3tFnkNXn4SHSbFpwVX/CM9yc/VQwcwIasc/sU3yLJeY8wBZzDGYTGUF++8MP8e/e+T62l3VsrG+wlJPMMvcND19OD3bX1rQumMgxu6ZjQ7vekeKXBn3qKYaTCzx8/J5ZZXlmz+tjML62fR1r7Q3RDylyJMssH0w5PT7GcDLEtZvXcHj2FKMpj6MMv/6izJbBVs+vlNnGCf98ZirMJPRkBRn51JZvnDJfssy5zSGEfCjBmZ4+/fX+4ycY0HoizrYysTo0NUsZQMEELkqnuGab5bfvYCPj0w8q+NE356inVAkaI12QlsTjbI6LQYrff2+Mo8uVRkK7bZKUSSm3iSe6MZwMxkjmbfTSJT73VhMHB30cnmdodGoCzSfLIRpJFa9e38D/+e/7OOhT6Nr5pM9hX9bvtb0SJVocA/w7bSyWP1Q6WkFeZHJdShM0euyAL/HWa29gs7uB/f1DvP9kHzM2B9U1NeUmlftIUG9yXLiGVnNNkzNZOkdWHaDaWiJpkJK2QCIJfN4v0mwM3zXIwAKAlfMGB9hXlJemXyvxeDHqEpVT3LWtxiZOHr+MCnY08GDVouWP5lhszS9Tx2I3ytnVjiHqMNZi5L8bXUzvLLGX4hpyeEZrpdB0tc/Pu2YQiAS/FVR5kLPhYiLlDNrEfMO0kBtL49XqfLPJye6zdpQCRZUCPkmCeoUOzEvUNNzBPsACk9EVdnYquP2JdSzbM5WS08lIvyertkaESRujWA15yZrBl6ARIRYKWrMg5z0k+dZlTsleEDuP72+efBr3Fp7PtkIq+mI2nKMxzBRsOWxQPZ0gawPze+vIqgkaoyVWgwkaNLoc2+IThMJDnIGDq50i+8ZRyask04u19Upi3QVWeJosMOVhXG/g1idexUxj8itsVqr4kVsP8Nadu+h026K7kRLHg1gwVoPDNBY7+Ev3U1KqxnU3SM2n9jwYlauMgOVk4MjDYD5XM4xSm7/53h/j9558iMbTPrYbbdlqUU9akprE6udz1Bo2qm7VWQVbG1u4vntLMqZsolVqFTw9/gDnw/Nnhrt02C9WaDc6uLF3U1rLlEbVtGRa1RDFaDgSw2p9aw0nlyfSs+bU4K//8gtghAi2Vt75V5lpUMpyo7uZO43m3+5gvGOSZXC+3OHUFiqJfxsonuDhhx/hasyV4Bm1PwAFcwOZvOTzzr6nbgXIXwq/OQfYAP/716v4qc8tsNMjH5AC1swoWGfNMJ8m+N7BDN/9YIxxRsuLKpopeYEVdYsvRxNcjSlCkuCVGxXcureO77xzJT+sVquCGtWjJlN0W02sr7fwm9/kictRXVOICtPHcqavgydq/twLzWOvY84ablss0W1T6rEqa5fmJo0PZ/jsG2+iW+/i4OkxHj+l8I03OXI3Xupv1jVSWmuZ4AZnxLMqqVxjZbRU8Rbcw12bq6wxe3TfcG/k8a4Wn8FKWguGlvmYpCYtpyl6TqGbigR4zvfvIZtt+jAAN5PTB9112bIWNowss1E27jh7jInGUgz8NowTbaLJdWeLnqnBQ/5DuiMlwW6rpqyRxCk0NTCdGWGB2g4VOwjdjFRWQPYMdZBxysm1nsOzzbLqlZSk0iUt0BZobC6xtsHBi4FVDsnAElGaUbrI+XRmgZwmovz5Ws0xRR5YASmx6SeKnrEt9BrU7+UUG/dZWsWc5f1gjNViJXsXRpPeMTHiKeZ32xLMoWKwGlC0H8pWaNXqmA3JDd4ERnOMT/pYDKaYj1fIJpk5E8sF2XB6Jrs8zM+R4SBZULcHS46Tv/IyVs2GeLCsKG511vC126/g3s4OOmtNXPb7WM059FOXuI/pItj91TSjGrZ2UIYSYDTk7Uy1taXnREYCferIyXUWCl1vB8MR/sn3v4V3rs7RPOyjctbHRquLves3kBAbphbGnEaMFVGzuMZ4/5r1Nl66/QDd1ro0bOfZDJejE5xfnfoasmac4eL0BWzg9o3bqKUNzMZMIFaigxFCIFzCg3Dn+hYuhhfoDy91P/7+r/2PH8dsX5TZ5s2wyETLZXvgjI7jKm+Jcd7nXBQUWHwVR6C2szCitJkUPmKwZenh9J3IhAPHU5AO3M5LyWez7nIQLrqozIZ6beDH3qrhE3dtILvKgIsmFhXiZhkGswRvfzDB+4cjzDLThCXtaTZKMKE8H2rYqE3wtR/axNXFCieDJQbqaXDzLjEdJFjvpkhbdfzudzKMiRW6kV1gixpa4Ou6tmjZi41ddMIW+mfeFsdr6djQZvlKha9mikavJf3YN19+TSXQyekFHh881b2UmDh5XCw7UypttdAiTsUYx4GEdI5VbQ5UCRmYW0JwSQ3vZSDl31ngFr5aclJVyaQM2J6bQQfWE2cEZra2yjiJxZK0i2y+i8V0HdmiJpGXLDMMkA9ATTFmmp5lWDOW/GLfWJHKevapTMyzarsu1wPw+2nAl2W8WluE3ZkFexlsiW+RFTPnVaNKnF/Djq2xX7yucEGHpKR+xxI0Ic/YebjBBvD5fpa2lcUc0/kYEzU32UScoNqZotkZa4SYTTZNQ4t/bTqri7kNwLDhyHugjCkfEDKltRD0F6SxInuBWsE6JRWEqIvM9VOn68VyhZ0zPt8ZZrebwg6kXTzPhL+qGUjVuxVF7XckeDQfzdBIalhdZrh8eIKrJ+eCFAhHKNw59HOSZDiqGvxDAfC9W7fR2NqII0rwwWsb2/jB7Vu4ttnDWrutiS4G2U7HynV7FDaAxM+sRqsvK6M/Om4e1DY//IhvS5fAqWDj5Qzz4QTn55f4397+A+xzem04ReXoDDVm+s0G1re30Gv3TOc4TdBZa2ltzBaEglq4ff0uug3ygDllNsfjg0e4HF/kmS3hDsIOrEK4RMhe2NnYFatkMpxgfX1dq47BloLjVIMjjDCcXukw/59+/R++oEH2lS8/CyPkp3wxhVKKtbkOgjUXYve5M2+IrFjlaBszGmNe3uqvPYsxXmAFT54e4fjsVBxIKwPtq+wamme9/gDKwdYOQttyiu8lPzVCAp+638KXP1VFp8nSb4J01aKktIRmyLg9G2Z4/2iBy+EKF4MJrkY2HsjgvLe5htfvNvHgekMapYPJAufDOc74ffMM0wHL/SaO+wm+92iGCU9hTtfUKULio6guk2ifoTit+J/m8ltkVpE1MltkVsDBCfooNbdIml7g9t41LaLLqyEOj0+1sDjmqBKNVCYOKdRrCrRJLUNSWyIR0yDTCa97z/sTNWIIlqjKj+4/M1prOAYOL7ofT3tyiGVBw7Kcm56LkkG1jiWZCFnXZtCpnZCRDF7BYk5PN2axzO5ciCdfVC6aourFs37PbMoZZ1Q3ZV5u/J2gDvfssna7h1/JdVogjoBsZHq3f/HSNZ9gc8ZA2MzYz4XYt60ty76CnWGQzZzmkguyDMjNNlFsjYSLzrFCWrtCtTlEvcWSdoUqD76ExHzDEXXJfpW5tp668tQNtoPIEhoG27kdrHz9+VLZHX8npYnw+9rlEmlzhdUOgy1ngYlprTBZzdFptpSd82tze0teXJPhWDoczaSJ428+xv63HknikDQuBhYOV7D7cFRZ4lhqeAmy1LRh27evm90Sp+A4TZZWcK+9hjfbm7hz/Rp63Y4+P8d0OT1muKkxCTS4Q33lRkNBt5R/2V0PaMGlHY1rS52JBUbZTNd9dnSOf/rud/B0MQUNJnF8jubZUKyUSr2G7fVNbG7toN5pod5qCC/nMFA1beDG9i1sdrfQ7a5huhhj/+hDnF2d5PHKhLaoX2v9Bt4LwgndZlcSnKzG2FORowjtmzoNHJ7sYzgfao/8g7//jz4ebP+chhpikduijIbXf0jNq8xGiNjxPI/2eZw2L6W5AZ5RhafP1xU+ePJEFiLlwBkb/f8301ZGFP1uW7UUhIhMgA24jW4VX/tUFfdukLjObmZNFh3E0UgpO7ia4+lVBY1qFY2E/EkK1UwVsNbrbdSzMbZ36+g0K0iXFDNZKYMdLCo6vWeLBn7rWzOcjYyCNF8tkDYoGWmE7ALrfPbz2cYv7rn2sMY3CSNwDr8uukm1WUNruy0O6Hqrhb2tPYxmcwxIHqdkolvZaLyxZiaOIGeU02DUmuUQAzvrQedTichNbhkmMyUlMP4/PyZzmlX+bDPiiibcbRMotLBpYTZvYEmskeI9SVPjvWwipEkTFTYklzUsZpQrJK2O48iFy5fBAlbWK2MrMQ/KGzAOYaEYxmVwSMP+bE6wVkbFeogenDV+je8dR7mpV1mmFipfMWClNMIn7cJyxkS4i+SCrxSqXUQ8q5rZ5wyRHaCEMdhwEr9WSCPLe14Dn8sV0voY9ebQJ9aiuemYqjsWW8ltGsWR3LCclpuJGDUZBoORxlerNSYDK/T6GbCWosIBnZpVkZUlc7clmq2WgmKjVkVvoycck5nyzevXsRos8dHvPsLFozNloYtKhv+PrzfruWy7rsPmOfvsvU//ddXfuuRloyaMZSdygEQieUkLEGBDlkglQIC85CUPeQmQBwPKQwTkIX/AMazGsuMECPKSh+RFTozIjiDKoihZoUhdSgKby0vetupW+3Wnb4IxxpxrrVNVyEdc1ldfne+cvfdaazZjjjnmbrHxBqCdPap29qRRVQWRLeZuHX/qdTkCcrKltQEmyO1uYz81PrGfufe63bl9W9ABOsj6oEzJ2AISwFcNAfC21aBXOhTg4N4hV4iWI/1nY8N6Q1rZBUZKXSzsm08f2Dc/fJ8zx3pXc2vef2x7itFATKqyo6MTO71zx0bTsa136kDDkMc7p/fs7o3X2MKOp/PeR+/Y4/OP0x5iUMQCrboeyTTvNtZWfauoxwFq5pHLom6sP2ntgwfvcsIufuef/fb//Apj++Z/tEdLbnh+foBHiQC3hdH5ti+i1QMD6AcgNkQyrP764PwpxlA7im4G/1U2X67tBz98h3zXhAfzOmRE+TNgR6ndUIdKQXNJznYKVIzG8Sh336nt/vHa3vwbE7s7WVERfg4juOnY1baxHz+dM7rdrNjBboM+ZqGBgI5NgZ9s7I17HfvsjbH1911bIgLcQc+2suvt1v70rWv763e7PFJIISHS0YXgBUbDULAj6D3B+JDIDw9RTHcN40GYDhNjsRFr8jhRLZ2cjazbGKPdWzduM71B5woMFAVkKGouwZkOWAegdsGxUPdAM8z4vvHcsRKEDnRIuDZFao9rky6vFzFgLrYQ5kZDAIx139aLqa1XgDeAq+G1aBJA15gYEZBtpBoZI7OerZeVdTZDRrw6oL6+SekrICZ3Su74Y/vBuLELLjEYHBIoCiypqOeEfUaihAtcHSuOQEAHKYIiPlIctgg3heEyIXOYTIGEq6M5/EHKFQc8ZoqaWCKecfn6UkiFerzIDOZm1ZW1w5mNJhtrGt/XPliTcn7MLvCHFxddlAdGCtewhAAQFLjwt+3WpldmnRPM5QJnTBEnzxsgNOD/IPYPBzaZTGy3xAioiQ2PJ7b+8Mre+9qPyCRY3u3a6Hhqne9f2WqO2SVre1R37Aq4LzoCETD3Grvxydet67O5dBLxzKQYBxHDn7l1337uMz9lN6cTG7YNjawm1gH4lbYCRXcgeFTXxJMh9INnFhkfhwSgTRf/kU4pWt96ueI8uee2tT995/v27fd/THnFwftPrXNxyXZ73HfPejYYj+zWa3etHg41Mt06dvfsvt2c3rLxcGLL7cw+ePAju15eseUcsAwVDHEdXpQErw6zygb1gAO6EWUDrsO5Gk80QgdKYVgz2Kv/8Xf+p5eN7a/+HejZerVY15GqzzH76MXIMrEVAkv1poUI/aPqGFFqRMp8e58SEHJxALJQVX377Xfs/PpakYanbjS0XgBKuIQXJUq2Q3l96f3dslOdCjzVjtlrJ1v7ub85tpPhgpqpYGc9vDR7/+nOlruW+qurFTrAUAcXBagBTQQ93btn9rc/e2bTdmndXZfGcLbf2rd/WNl33p7bggwCiIpTfwpy9YwmWWDi9NwoCunwxRSGeEaBb2vSrqJbpF9t3RDOmN4YWTPAhNmJHY2POWGWhRmM82DfN8j7kJ4Dj3Zjhv9QOa86nL3FyirwUo8eZFydTVKp7UIps7fVQrQHVX1q4crZgnWwZFqFe+nb/HokY+tDqRDZKouXIYgJELxftPBCYWvVt2oHGpvGyCS6gddEFFCI3xhFChYqHJMN9bdgwqTMwFOshMcGrBRCLgEZRFjhQYScu5tzxykzkBWxtQLuOD3ikkcxzavpaZJB7N9UmSD/VRiyF01dywFQFarlu93S9h3ADJc2ms5tNMElNbZFpxsnD+vQQ9OYXYZoSEbU7IYDfR4wRtvV2kazjtVnfdsO4GCR4jvqUWkgJcKqARoS+gOzxdrObt5g8ez8rx/bgz991zajri3v7K3bNvb66tQ+/sFH5K4+brp2XXfJ4cV7onHl6O4daye42MxeUREVY8rBjjD7iVt37Rc//Tm7OR7b5OzEtouVXZxfsDDbh24C4BBw2pdLwmCYRAJNYTpsn/mFe9MgTyjGQWMWFeSd2AS9rj1fr+zr3/0r++Y7P7DN0wtrHjxj0auLWggLhLif2m6//rqNT46EGdvA3njtMwpcNjNqIkADBY4rFhrautzbHI8HKuapHY9PbL3c2HyxZAYA7V6o3cHYQjBJokgd++f/9BWR7VchsZjwMmGsWh+JZhywBwJc8g6VwLPylgzj6EFrMWcpXsO0lVCaY3WwJN3KPnz40N796KE2VvmGvmfpuZP8G76PqQfuIRzT0gHNcnEUM8EWY5SxtLPJzv79z07s7pEEZ95/NLfHz2EeWzYP4IGxCLCG7vWOhGd8cAMh8Xtd++SdxjDAB7oJbz9o7JvfBcEaWqUbqkVtsRMBkyCqaEDrjlHg4jQK8/SpuMBZHdfW4EZFYaTmGJSJBhqS2d3Z0c2RjY9GJGiPB2O7Anmcegma2oAMHMUI3EO3v6PBhe1L8+Vc31RV+4jWIFIjqhzScCUKSlmJF5JSpsIWw3SvoCOirroDW87Htlpg9IywTIqk+4wqPnf8PkW71YyCTrzdsrF6N+HvM10vWvIDq5Mymcavh2MPRy4fmse5BN0wddC5YYNBjIPCrVbodrBl2A24IlR19THCT4lcdjy89nJP+vf8PWYMnqU4LAEHG1+CwpxC5xxOgRq4ezlWGpXtxpZLdB+trG4q6/U/tP6gw5ZhOFLAGVhvLZEgkWA5UJQHAcJ6Y0PrWnPU2g6FUXyGFwp7DYwOWq0rptS87s3O7ty+a+vl1j78+o/s/IPHNrvVs+2IJXg72o+t99Hczh/N7Em/azMYW2g945l1uzYC8+DsLN1roJFZ7Fw0tbvDqf29n/5Zuzsc28nRxEZ1Y7M5ah4QB8LAzR15uWgCAUYNqhixXHRPUpgI0z4UtFCzhOpuXRu1Q0a4aBY536zsD//q2/btH/7Alj/+yOzimkaWzT2O3WMv3rh7x87ObnKa9o3Tu3bj9Ka1w9p++O737WL2PGU3anxxY+uFUHSb3YZxXmBAAHDbLlt9L68vOIQUNRV1OHZfHdl+5cs/J9Uv3x8lTeklrFRZTsKPRGPSs06c29Qq6LuBtYT8OoVIOjBB64KLvprN7QfvvmfXM6jnh8H38dERa3v0EuWOHBW6wQ0PG4YZH1XtreYYaqQrkoSctDu7f7u2k5OtwZHNF04FAi5EGUCkMfC4MJxa2N2uZ+O+2Sdvj23U7O39Z0v73jsdu17gHfGQRY0SZoxdDUUtkOJBUFfqixlIsxkmw2LopLim0PvExkKfNZs6uKlE5O83rdSRujubnA3s5ObUhqMRR/RcXl3RaEPYGMT7XuNEeKSX9ca6/a1VwNi8C0nhh67P0Rf3iI4ZRxGJzs2xBjcmfM7oEqOREtUJmxXGdjEbktIUOqmaGCHB8qBx0aAQWQCM0JK33G+OiJeXkW25L4J9EkWw2Dex1yIgwPVon8rJhcE/YKuU1C7fluooc3hBJkypeNAeudfc07N5Q1lAfG5YGA7+Y9uEQzGpGBq+06dNIiX1SjzlJhkQHOxkdw6CdlYLyH4+4vih/giY7Nq6HILpn0xcFzcjyEZFvY1BArAZgpniCgrYSyArAl7a78huGU1GttmvbQxe6nBqs0cz+/EfvG3zemlXtzpSQQM9cldZ+3htm4cbe9KvbN5WNLaIjgEADI5P7Oj2LT07L/skNp7vM7IZuh0b9Gr78qd+yj53dtuORiPr1w35sHjG6DjDuUjsHThvNCW1DWeBCTpSgQyMBIjSwyjDuQDDxecj0Hj47Jn97lv/1t55/z0b/fCR2sUZLAiukAhT16ZHx3b3tU/a3Xtv2HAwsdFoYA8ev28X8+ecFKGGJBjbNQtq2ArIzJoKjRNHHL0E5wYtY0x1gNSjVxESDPVPf/ufvwwjfBUwQhyulyLKXHUNPDa2R2B5kSxJ9V/vjwPHiMPn3R+8beCpbrhl3DWc8ccffWwPPn5kGxzslNyJhxdTN+NA0mun1PdVcYcsLkaiIKXpcnIuopctgzR004xapOWgSu04lBCqT+rjB04pigopJ8BxcGa2SIU7tlhs7en53hYYkY3NjqiCBSd3PLhIyBY20CXo22QytqcYQ061Im89ZHqyt8l4ykotFhiiGjhklHqgUDWEXETLGpy0dvPeKdMsfBAKG4qskLqDtA2uZSsF+3ZtHRhbROUxAtpHvssgKUtgwFrioj6hFgcYqkkc70OowY0tjS4cFvrGW1vMWlsvBuCXZcw/ItqIiIlVAirSbDZbN1ZtxzZuT5lxCKLwiNKNH+WzXXCksHeyfZGSO6swovCD+3CjGdlTiks9UKDBjgjZBYMCWfXQMV1TRMWpbhHPK6AzuRDfr6H0piOlCF0/Q9QWHWuBSYab81Vwd5dV0LAnsM7L1ZXtbG6DwYoz4DCJuIEkpjcL8qi5vsJg2FrTokjqkTkKYmjXhl/bgILWZzQGGiGq6cPu0D7+7kP7+Dsf2fXZ3uaTndUdcEk0N6x/2bHVuwt73HRsBmPb61rPDX09mdjpnbtM/zPaLbclvQMFOaQHVpi8Yfa5m3ft37vzSbs1mli/U9l4MCCGjMLV/PqahTPwjxHpg90AxgIiXTpPOHtEtpiqsFwpowMDB6k8ahjXS/vd737b3nrwno3fecyCGWmYAUEF7RSQwPGZffYnP2c3b96j83n45CO7XlxS15rCVqxRYOYYsPU8xgj3BTaIsjYPQDgPz3kGFNnp2m//xj97BWb7C19wzFaGIgRpojgVeGukYQnAKywou3ty/iVum2NknDTgG1TRhoROlLop0uRPOx17fjW3d9//0C5nC6eB+RRRAXkHnVfx8YEzlphupqSpKgyERp5X+Isnot6xBh3Zrg1qs7YGTQeeHfiWMEwNLoWXQ0GqssUSUANgA08dWejB4ZKHJbUJzwMRdb+2/gjtshUpIgTPqcuKCDbTqsCFxNx5yLZRlZ5jQzBXS8YW+V8z6dr0bGwDgPLkxardEYT4CrO8KteEgAh4u7XuAEMWI6vwKaupoh4EFJ+84RGbQl90WVW2nKP7Bs9K6RLHy5PfianCwKLNVgtEF43oeonip7XXOPoQPKmkdbsDf7lr/c6xjdsTRraR9IQTl1MvjW2OLsPgpT3jDjn/rpowyl4H7mgP5SNq5d72D/YhtQXNzQuxHg2nfeZtvQeRL6UAobeQnX2KcHxSAv/ubIvUjEG0SJyKtBuLIERwMpwp2Cyi2tFRoZqOduPqgiI5EEWH8a0bODRNjdX+wJoJEsLXeDywmoWtPTF9cYi3Noaj343se9/4a7u4uLbFmdm2BxfYtcax9/5Ts+WDpT1uuzZvezSammLfsc5wYGf3XrMWwiwu4I+7wkcJfNLkkERngxpEVdlxf2CfmJzYvf7EPjE5tSGCCiMJtXcAACAASURBVBhsMAhqCNSDRgcusuA2ZGeEtNjYoUYnTnVAV+huw6m24Ls+uriw3//h9+y9y3OrL2Y2+vCJdQi9hOivmEt0Ata10ejIPvOZn7ZPvPEpRrVPL5/ZCjUJUkfVIkw2QnS3Udhd9Qhy5Q8oarpOROHoAv3Nf/RPXmVsv+j5Tz4wihLk+xWpylrry18uC6q/0RgWnTjoMEqFsFwoCGMrSk5xQB31Wu+hqn5hHz1+alfXC80JS2LTnv+VIUachACwyhBaF85Xx5UnTgALUPAxmLzqxRxE5lEJ4pgadE4KYIdhVaU55iwhw9KgwgqLv++yysmCE6g+KLSAHVB3rRlo9hGjGYz1QFEE6lQsNGk9kqYBLtYl5QAlIHWBZgIHFo67Npg2nI4LHi02ZX8Aubi+Qa+2WwkT5uZuNtZJxhbpRRjdeOZZ/4KGy0dbS5mqS0O7mvdtu0EbqTIVdt3xeagTioEGKuSYQLsDbgZsLTefgOGSUnkyN2B0urZdVDaub1q/Grtrl6OOAqGYDqHVEF2NcnyEmt3xRqNCCQSoWOav8wjjxS0RrxFrwP+LAqAfRF5DbNv4N8f9+E8pM3DaIUVlFHZzKoU3bTDzcklIOnhnQHBfOkNFGhEqACZQwdu8RU3LvfrSNUBVXhRDfN/pQIPgwrr1lR0fN3Z0gkwHLeO+7l2zMboJoa8Bni0aGZaYvYbpF7U188b+8utv2Wy4t91Aa01JGKilbXrW/Ghh2+u9PRnWNmt75NiCV0uor+3byb07NkSRLPQCCLng2Er4B691KFwGGFkYAgW0dlc9O2v6dn9wZK9Njm1YNxRm77Vw6IBMtIdSjcOZMaC6Pb9Aka1DGvF+tWZW+J3nj+wHj5/YJZ4tJiG/98j6F4huQ/7Ii3fYG3sNa2ybsd28d89ee+OezTcrmy0Wqu9ErcXXQqwQBDQaP8XrouHP0CGgDU4Nrrr2G//wFR1kX/3yF4nZcg+7YldY7IhIZRBcC9V3b+LAchP6gU0k8UIL0yNJegMUY9KXa/xERESJjJ3t676tOj17+PgptUDFJbyiEnuIUrgFEE7sfMfAl5P9dWMbvuAA+0tsS53ehE3zGUThIdOQZDQUoYS/4YFzbBjnTOUtndAdS9eALHbWDhurh/DcOmBIC5Ei7cBVBW7n409SxoDK8lqiydyY1KTdWzutrT3us+gGLi3FNDDfqenRmFOJC23CqFK3a6v6yH3APsjGlKR8csFewNCTYA7GSvVtdjmy/QaFL1TKI2fw3vLoFvTIFf/KrQxD7VEADofK94r0YRigJczXrXp2NnzNel1MscVcMT3SCAMOYYOiG9D9vIx8rFs8dX+T+MOnsIY6U/oE4PFcR70ZV5NO1/nZcMI8C94mHpABpSEVhasAUmq9ir0TzoLrH6N+uC+80843Jv0p3yPjvApaAoJQkBMUSHW2lYEP3tO73rh/kClJ2Hy9Xljdn9vR2cpGR5CHRKTV2HCIdtmtjUatDQbHPilhbev5tT39aG5vf+9Dm/fXFImnUHsXreiN9Z93bfXhpc1RBGpAbZTiG9g9nMIB44hiE7jeqE/g96B7ECNuPKqlg8OecBqaJms7vMceTbNJp7bXJyd2/+jUTicQiWl53qfHR3Z9fWkNahOAI1ZrO7+8tAdXz8kQWDy7sk3dtbfPn9iPr56L0rnv2Lq3t9GjC5t88FgBIgw1Hj4YCmyFlhYJwyrAJeOBfeIzn2Kb7x7dfCHb6rMEoy4gZT6Hjbh35EDY6ee63dgnr4xsv/JlRbaED4gll7FCUTAoDK4qhGocUIidq6MI0SPsZkpYVHIDksjNEllEWwIyZt12Yr3xFAMSbINROZud/fBH79h7775LmsyL2JlShDzGPIxtMr6hkesR+ouRTvn3RGlLkXyOyg9el+L7+GlUF/V3jOVOX/XeBtOh6FeokMPwUPrP50iByQCBb0wfBVa1FB2InN+4DsAI49pGZyOr+hrcCN0EEMEBUYCbCDoCImC0MlUDiIUgasd15WeThITcukXkSWgD1wTh8vXQ5ldTRrVITdm14yNZyOlNUaDWjqLvaFWAelII0wS4yt52MVQwCHI+31jfJnY6vktSPmrVamQ7fM66LsE0soc5zEzsBMdfc0QZ2aJj+Ry14vCJd40R33U6YbQjM8PyLAxOEhRBHszi58Jc9f4wpAeb0PFfURH1LJRoBQtFTjogBDnmfL96W7V+6znnfwuDiz1TcnSiNsK6iLMNFFu4oPv22nrthY1PZnZ0trPBoGdjFKWaifXbgY0m0CuorbPu2Ft//gN79733bVlrECoDLhjNbc/2j1bWnXXsotOxZdujgDgyvY3kea3TNNYcnzEC3cU0X6/BILBilOcGGA06iGg5Up40uQ0nkhAGQFa531mz3tlx1drt6bFNmr7VoHdZ125DOOb0lFRISqtuza52K1vvdnZ5fmFvffBD++7jh2hDUmYH6AXTIJYLG/34oVWXMx/R1CW3tzznVNXzwUqdprJ7r79uJzdvcJ8AGuEcQY9uowgsWE1FA7J4UgCivYxz8BuvghFgbAM7TUC9v0EYx2Q4lCnxixXCoh1S+LUOdjoQ6ZB4QBi4lL8hsVtnPPGAYWbQYGJVf8h4AN1K4N89fPixPXny2DmJISLioslFB5DSv9wRpGsKCk++BqWgnqK+YE8LkMR/4WXznI6+Qyf5FX4icV88NBB22VtvUFl/CmEQOSc8Q0ai8JDAbmGwfPwHJNwgsoGIXkLo4us2o9omp2MbTYas0KLHHYUORBGIXjCCBVMWCCE0oHR5M5YffLAiZGMjQ9EmiUImuuI4HmQ5svXi2PZbiOc5tuy5c4xWCcYBLhspHQTEcUijbZj3xaICxsqgWIq2x61dn5udju/YqEYbJ0bNsLLj1xXF1cJR7TTxNp63YB4X4fa9FdkN908KjwU3OPnCDbZ2t8ap531CY+5sGlgQYPVeWkgdd3gN+dJRe3BKYzgB6ml4GzINIa8jRL1F0A/jq0AkWta9TOdUO49ZfTtpL6U14jvCaCt15boRV4124jh3wayBY0fkdW7TG8/t9mtdm44HNhg2Np60Nh5Ora2P7ff/1R/Ys/Nntt6DX6oZeJRCtNq2VxvbLzv2/HprNmw5TRqGjpEftlt/YM3ZDemJsO6iZxmukoWy6G6E9KXrVFMXodJ4IextaEugcI0OOGV8En9nVXqztVE7sLs3b9qzq3N7cv7cbk1P2NwDOubrN27Zh08e2XcfvM+mInwBIsB/q+7Ghh+f2/gjTKBG8CFHCn1eQSGeyhY1JcAkt+7dtU9++tO22GAaxILNFFg3KsMBRoiJEd4TwM/0acjExTuV/eY/fgVmCxgh71LPGf2JJczNvaYM1GEKGvFH2U8exieMdfk+KUpJGggBLWAGfGvNaGpbzOEyjDFZUsLs8hp0qRXTr1Tk8IhLByDzGkswO2Fv7gg0bDCMrlKx5DCKjqLE3XSxYh1IHRg+K2//jHQ0/oyDq0hFlJtdZ03Rq3rUWBdVB/d8wKUwNgSdYJvVml6fCkXWIa2LMossBPSIYaGhoT9sqV4EJ4Wotz9oSSfD+BkoeVX9pRoaoE+L1fdHK0J+doKInqJoRBFrRrbAiHu2WkxscT21/Q7VNZDJpVhPnx2wOTeXRMGhfk+iOWAP7+NnNLCFdCA0G9RBhnurNsc2as/Un79DUwPuN4KzjJPGfmFhxaGtTAXzynvBRlCYlVXr/Grl+BPkoLKa8Dh9lpolitpD0BFlCyUzGUyDoDwm+pevNjHFtOMdB9Y+JcbtEZAw2xwIaI+ELkaMtslz64p3dLGcQpAnRc3alxEVcDItM8tgNOgeIRm538/t9t2V3bzT2PS4sdOzI8JMX//6n9h8hjZWNFbAOdZU+oL4OMj7YKXMrzrWg44C1xrXqgiyNxpbdXycBj8mQxvQYJw1dxrBR1ZWr7qJBmwC7pAcYxj7ECZikxDrIioWYp8Rw0W2Z107biEMbnY9n6czCj3e3r6yVWdrzXxpk/cfWX15zcxvhcI1hO/AOiKs6YqCRVAGg3vz3l07uXWTjoQ2BfeLwMZFk3iSURRk9qTCGdfX5St/6zd+5+UC2X/85Te13xx/lFd3TKwIMl40mBHFlnFfjoSz8QvjmA2wvov3iz50PPBmemK7bm0br7ZDd2B2fW2LBfhuPvLaiwthtLlfsdv9WplVpU5LHUAtXN7IB8UYh1CIsaaULMjtEV0oJkxVzcMyoUdO+mB5SzxCXBNoYyuOesbYjV2llAQRrsSUofQEorYmDOCXwUwARq0CGWQLaxbFwJBAtZnTQT10AC0GQjWYJtCF4Ewfc8SgU5snWiBMiPRHBpPcKa9IgwwfY7qx8Xu2nI1tfjWh1kGnC2Mr0WdFbNFGxafKaG8BUZFoQGDhQ00l2HSgyNARIQ1f7O24f9/aCkLOKjx6RS0/v5wyaN1eCFXLzi4VqQKGEs+bUYVT3EryoO84RcXlMhYFNdlcrQGj2ygqRhGt0PV1/kxsZI/mJKge+Cs7JJ0OdOCUE/08zw5jpBrUsJQ9upSkF6pLtgb3ckST0V3nI4/4jJzHzliYLb/KNMCC6VZLOz7d2p37LQWzP3r0nu1NmRRmeaNoBEZMDwI70EoGxe/crGkGxENXFE4CZtu1FspXk1Eas477l4NSxM2BxdFu786rRIzUHe3QSdgaH+5aRwTJQaYkQPrB8qm84Nq65i6fBgww7xc5MbjPXbImOKTz46c2fvDMKnB0m701CMsBMjnEyXX31mF8z5ZeRPfjkZ3cOLXxdOqTeiX4RPF8p4XiTxb8KvCYNY4H7/4P/4d/9LKx/dUvORshij10O4qEgouYjKNvhDB0aXBhUTAQ99VTQ/dwen3EwNmCM7JwUBkG5eTuJ+zZ1cygrY8vjAhegGe4xNjpnJYFDhgV3ozpFcUKep44fJ4up5V+obrNqM87zzyKPcALUzDvqW56TVGZdo+lO+esBtsB86QG6IbMCnSY8FrRNkmitpFLe+fOXUYgDx8+IN8QHVrchKhuAnvCnz1gs2gPxDhyFSXRETMc9a3ud6zCqJtaojPBpdVzUSqHCJHRYVTCfVSzqE9e/Sed69gW12OObcH1205UHDERVIYn6wHRKrQS4ChEgUzRMx0Jom83tph2sV/Udmty33rdvleuBZMIFohDp/fP585bYZPWRbRN+SvoOPR93GugCdptIW4f8QMOWHBSw7JnaIxVc49wNBTYyfp+RWwT9WcQ4URAEtTkjcvyIllkWWW2JUf8gqIdf88F0MOvO2YY95UrKchEgqGQf4qsQvAN3gfxmEtZOmxFg461RpQLA1GDJ/6+NUdgMiw4dDKyEA42JP4LQzKwiycrmwwntrKOzYhhopOsa31ILA5AYdCzSsprvp7RuRXZZCpY0ic5Sc4zEv6KnzO2A6e+PKAbMrb8E5Mz2LKM69Uzj65UGkrSK5WxQImNTml2adN3H9vgammbem81tTLUBafNJweV4M9wfiA6tq2d3LrBKLcdDPnS6FINwRzg0KPBxE4mJ5RvRGH5v/n1X3vZ2H71S1+UNgkLAhnPYvHLCeS6tJcr2CWeVEa+sflfCR/4YySG5SE6PuvmrVvWGR3b88trFiMQNUEVHYUVYIL0/InXFm3Bwr9SlBsEnKJ3nQB4YLTe0hupY5wO2j8fnyxn4TRMGhEhUhHwh+PROfeDHiUPXiOmPCCagMoT0h3J1YnUH8UqRK1ohsD01tbO0PK429vjp09obEEN45dHK4xwgXGh0ktPry61brexwai2dgRDu6L3pbGiTY3D6zqhToXiMEx4fMcRcaAQZaIhAodxuTiyzfLY/x0bFzEODpJvYmccIH4AlgXxIK4zKS8VI9tot0WUhH+bzdY26tywST3VlF4GFhsNg3RDyTUMQ5tsqX+Tor0yuQjYIY8JF8aZMUM9RE/fg4Hia0bDUGRYfNyR1JGNIKsXwj14BoKxoqBS1Abi/ASdkZvFMV6neHEPFveKwgrSaNETM/tAH1u+1lkwOUZRMS0gEM+yhG3jfaC/msV6NOYFrsFFezZz4pkQDFqsntm6etfGp0visNRuQXPBci6seLm3QTOx54/nNumPrTMY2gVI/xwt17PB2YntoN1R4OWp+OTRddxzGE+ukcNwmYqpJgiGKe4cWDjFNTgejt/hHVK/Ijoj5WDAHIaGB84Gpo+wWEnvInEecJOH7z+2ySMIzaxJ11SGI6EeQAR0gIQUBC9qP2gzQVdhcDy1117/pLUDqZPRepEosLdRf2y3zu7YjaObtlt3OBTyv/q1//LVka3wpdz1kjFQYWalhw5jowJuRIy6OP0b/pPKeeoZT4Iy7j18M2LRWTOuenZy55YtdpB8W6tdlmOeIci8svVald2DCDboMx4d5+gmqzP5Xk6/F5KGL8L4Hhq5kdXGDJrwQQHGD6/HxRFUpaIXItfNHtgXniVoV1hUcSVJJens7cbNm3Z1dWnzOUaliNEhA6o59zqUSkfpAJ2qhX8HYwHpGSYiUH+h27HhGLSVLYtj6JGH/gA4t5r/hY/Ez4RrCx/ThtrwmYKOp/EhGNK4Wta2WoxtD8KlC8mExoEcY2CAO+LpIIADw0O0QXlHqo9BZhGTKqB2ps3YW0/teHzTaog1AJ5IalgOvXj6Hqlx6dj5DMIB+h7zbF0H4mDyhwwkqHL6Lri0wQHHBAJFTTz0ThuMtFsFOMezkyXQ+0SWl4M2bxOOgrB/XmDjeisVtCKyi/OhCCxzEhjlhTIcM5B8rnKtIENzCjxyNM/sJdTQfMJE7CHKfObODdusEcXCmHY5yn25/NCaMUSZoQnb0dRadGitMfqnsqPp1DbLju3X0AEY2qNLQHpgu/Ssf/uWbdn8k2HBOIfpGSf6SlxvUV8JKMQdH0l3XmiUZfCImUJHWdEvbFBQY4L3qv2gM8MRU8wKYYQ71nt2Yf23P7A+BJxA3kGLudtVOdDcuZfuIbFiYNwr6uLeee2+DacT24PKyYRvb02nts986ic4+BO0DECD/+DX/+uXje1/8ne+tFdU4Z66gASCbB9GjuIkSVwGF+fgsnNV9TpEb7mDLJthPWxvYOQOZhSEMK1ubXx2ZtdLtOm5GjxoRWhX3EBkWRqXXs1QxOGAuWcAbi91ANI1en4RG5mRjAPiCfgMonz8HDwIF2uO8kMcIB1gryxHFM3IhEO1mT7sK0S0iGtB14lR5hoHnvQjfPgcvXItKhdSIlK+Ar9NsI5DAG7MsAGB31IXpru24bSywQSbAQdQkSQUoYixgsfKtcE96Q2BZ0G0eoERKPsBhZSt09pqCaxukPQChGuLCcBJConmt+fcM0UCKpDB6CLFBl7Fgh7FoDu2We1ss9jZtL5l0/GpYboboWxPGbmfyHP01L4oUEXkmVJzb99V1T8ce87bQ2CbBwVdb8QpZejCUSui9saOspXc9wydXwkFeMt5NDGE82bpM2Qb3SDIKQSU4pYXezlBBIdQCTujQAX0rKsMJCKi076NDKUwUkXbsQKhfN1yRF7f8AdFZ88iE8RqAMtdCWLrmE3He5sv3zc7Bva+ERNmh4GnCw5nHA9HGna47dlisbGPni9sve5Yhe7I27elaJaamwpUXemjNwrF4E65rYBeIiLG31XMFIzvLpjXm/j8pcdyR6NgxHny/n2ycBwvJO4v7nN0ObPp+4+twQwxKPJt2b/oEa6MgNp04+C52JFDjAwgUdzut3Z2+7YdnZ6w640Q3d4ovXjz9I6dTM84PePX/rt/8OrIVu8vgm7ppV6EAeKhaKvrkbxM93KuYXbjAsm5ucRPo9Cz71xwG49v3iZReg3les5ZAv/O/2TLnKfzqZtDETQfDtvmHAPy6IAL4ARswgC+GdQmHTmpMGl6w5Q00lUVXlSHRt1zIXji966TJSeAkc9UItrS2Eom0ik4LtCdUlxv80vGxFkCuWAYYsVKYWQ8XUGLCysh5n21s21vZs1oZ+2gIt8WsILGROO5CMwiHhvsA0Scm9oWs4mtFhjj7IYHUTgMq+tHEJN1Y0qHygMQs79E+4PEnlJg0MWWLJQB/gCth3CC9TiXrLtv7ag9I5alVkcXm/aoT89FzzfhZh5FB2MiovzYNiUsFNEM9yYCfh9jH06eQxJLTm4UcNILZPzVzODAUlFgTVGhOwS9qFT0Eewn4oc3+ADXfiEtLgtDh7CW8iRKCCYvIkeGLzZIcA/nCkqCPyLICahCJ8H/p2xGUbKfAQ6N3NhqObMN5p1t93YM3Vt7bhebx7YaLsSMARPIIPnY2KQ/ZUZlKxRzO/bxBbKZnnUHjfVvwth6lB3Pzi0Di5UKTVJa7nfkdyY4IP4x8Pug0EkX1+8hmDRxfhkIZMw9zreWxjXHgoaqtg+bPL2yG48vrbtd+6ifggTgbxWOK946rh3PUBOlmZhR1Ofo7IzTLijwU/UYOFadhm33N6Y37Nf/+//2/wdGUF9KAvkPIkT32Hg20aImInhUUZ0o7A8jeZvY0AWMED+iQcJNtAObnp7ZmpGsOInAAilzCKodhSAcd/P+ax1QZw+kPvPMIBD7QMT0suMnwn5GUkW4EhqpXjr3inZE7e5aisUV8VzQC2XVbM1oEu2/Wy+CsWgUotzpIPp70am5cYkUzA+OUl9Pg53zKYwKtBh8B8ihZ/t6Zbv2it1iaGoQLSXmOpGgmzY5fgefh2kJm5U0aHcbMBGig134sxJrGGAME8Ja6Bmo6SHSXl0L4IqqJ4oeDMVivrLVEuLrgBEQw6Ie3LN+M7ZBPeJ6ofU4JignrJ3Ys9r2lGFFmu+pqZ9HBUoFpFUcYp29srFFIigJk0+4bYYtEsxY0BlV1HO+nK+BVMXEB9a6+Pt6phCkXGUPamuPNYx1DBpTOM8yihViVEyeiLjOj6oMsVpfE5wX0fdBAVoBSMKoYw91MOQQUatnVoR2lrZCW+rarKlWNh7s7HLxwJ7Wj6zX7di4Gdj55qnVw9YG3ZE6cZcdW63NLuYdW+8q602n1pycMdBI6mnF9dCBhbGN2ExXkWM1NwY5GtV3CvjEZgiGR2gIy8QUEA5tlmcxBZxB/rE7PDTnnH18YcfP5+zoa72Yi7FFySaUBUnfh/SdPt0EBcO4T0p/diu2KZ/cPLNmNOT5Y6szi3e1/fbvvIpn++YXMrvfd2AK6x0v8yUsTGdhgMJx+ebjpi88RQogXvJEe9tBQHhybM0Qkm/qRoLoBtXssb+RjjNl1YnT914VD/94sFE9QqEhdj/qJEgdSF2YgmpvF8am8MkC6qKSIZe4d9ynCl+xeJGSc2N3NrajDKMMLSuUMFXKR1KskSNX/DhSlLS1cjqUUtGo9MhwUoib0xggn9cza2e261+ZNRtV/sFW6DUiinPTKT3nmB2MptltbTE3NizsNgPe24bODa/FdFs9GFSkQW6nsyOkEx5YG0xd5nhvOTT8SWhivre2N7bKRix8wdRG+yLHSnuxIUmNpd2kaCyMbGDWgdtmfnCOBLKxEo6cYcFYo8NW8HRIHL5g22aCaXy6a0S3ns7GytA8cMpq7Lvc4n1QOHbaWXQWETKK4OvAOCoqSzrRjtFHdqYUG45a96V7xSdJljHwWsE8Ocjh9YWx9d8QlTFTyMBrpmjODp2Ba9suMS1hZcMWmOi5fbx/11qMfrKuzezaOthTnT7nzXWWXZsTox8aYt/eybH1JkdJWjDFmZEBuOZHOJNsPApa6IsWpRD0IW+asEKWtowdEM8qGekUH+c35Bq7o642K7v14MIGV9Cc3VkfynUeDNGYh9iMGwdHQLRHHHaKac1yBMpu8H1vMLCzWzdscnykOXBSALJ/8luvUv360he53DQLDnaXcEEI0ETxIqVDsRGocuUE7gDYklETZlYaSFUJ3UK3wGpvkkyNHwGfZWTr0IEoRQFXwNg6dao4qHj/PH9KKa4a27QUgXtFeiUeohtBb8sUb04HKvR2wtgGDq0nH5Y6CgKgZ+1JudraSspWPpUhIBl6crcGotPl9EfvGbvicOeFcVYUjUp/j+pOmIKwr2qrx3PbNBe273lBp4OJpaKJqajlo3I41LJPYvtyubfN8sy2qwmJ+MDEpSiVK96cZcWWSr2HGBderY11BaxDCEkPBWtUrQZ2MrltPQxE2eEzcd3OBw1r6IdC9KrouIgOv1CBy/slDpM+Nv3Nr82joITR5+ca7x1GOYztATXJHzezBQ8qAuvPB8v3EC9A03fzPvAaRIzKSVGVF+MAm4XTK/D9g1UOJo0Hy3HIGc363lfEHkYzKuUF9OJUy8BBCwZujoQDZqOQkrQqqMEMG7te2m6DWWgLm3U+stERMPkVZ5BhP6PYuV5srd327Hq1trY9tavV1to7N6zTgGPrzAnvpiyLmW77Pdr2O2fXoJ5d5B78HToPT8boz0KxL9nMBF1G5lBm0C+eovzZRpz21kfnVi0XbI6oIYiEgMrj7ATriO+Qr8Opg/F5wSNWgTeYE5XoYTdO7eadOxzAinv5zX/8iqaGX/3ym/tkZByzfdHhvOSAnLys8F3pPj1RglJym2EK+b2aCI/NidnWsdHJifVGE1vvAE4jokUnizpFaKQjOoTwN6drqlUnjHc4BRUZfOyztwATZkjSaPlA6168bTaKTtEbz1RZhYScgoi3GNoNCWNyZ1O30Jzb2noPWUgJHIsuFmr8LibuWyuJlhQ98GUmkSCEMC58rupc6fdBuG8pdFMfzW3dg7FF1Cu8ElAGi46E/oGP4nDh762tN3OyO2x7y5azqW3Witjw3KFCJ2y3w241DhkkVg3xGRfVwbtRWBnMClyT8FewGtCyO+ncsqPRDWsqDHWE4Qz2AhZS0yAiatVByzKK0SVWGrIMJ2T9DDWmuL0LB+Z0Plwwi3hxWFImFYVfmX4WaBOex93k6b9Pk9AOS6N5hF3L2Grv5THpjGIjknNONw9BGhLoNCSHMZRxQy7bHQAAIABJREFUpJDVP0kOPMRwSgYP4QVvdojPDyqiip0eupXsC4/EdSby5BRtcbTCwoFubIfBpjhOm7Ut5pd0xr3mmbWTmS32M3JQ1+Dk2s7W12YDjOnpYj7fiT25Xtjw/m3bVo0yt6JIpiPrp6coImaD5qkIf1H7VemJa+ImiEBshDDKyQb5e5dQTGlo5bAyXowrGVxc2c0Hz3mvtQdi627HWk7C9iiVEZoX24Km56JD8XPVT/K49RCSgp3pNbVNTo7t9v17lLn8rVdN1/2VNz+/1wbQLg5vIeKuh/AF/pOMQaGWVZZwYRBZYEljR7KpFqFAAiHdprXpjTu26tRMvXdIbZxKpjnxniJWleO2L1IzkKpHtOPlCDfOLMShGg51rcC6/ADhukL+jzSpEMDBmtPQY8xykOG9jx0G2ClwiZnAMwPN2kob15Y+g0iV37S5AsdyzV/8vByA6Sc4bVAV93L+qV8H+I6otWNNf2S7am2rzkPbD5bW7YN/2yVQz6GPTN/lNcVIwBt0bb3YcPJE3R3YfDGyxfUp75V4bAjN9HZWVy0NO8U5eFhx4AN2kYgIDiEPIlpuN+AL13bcu2HDdizsytWzcOUcA+QwAbnM/mxS5C7bJkft39PQ+rqkIp5vo+y89YMDyCuFM/45vj2YHUVWkk+ti5/pWSs9dOOVASOHgbxQ6WujxoGs/CUzUX6EIlFH5sXhdvpVGNxIhaPjivcVH+9XpIJZFJN1RDkdr3AkJU6bInrqMOfCFaQYlWFmWMJjdttv1zafYfbWlU3GXeuNntjF7hnHsHP6NEa0z8A06VlVoz18Ys9na6vv36Ou8RpTeMm+8UIjBpX67ApoE0SXWFqrbA5UH3AciLA4N4GCHTq8aKX1515wHYoOVM82w+gjD9wi8tT9g0c7eXZhx08uOGWY/V3+maBthaEmWwNwGO2XK+47VzjWMmebmj6RYUkFH/j7dDq125+4b//L//q/hXFKOZn9ype+QGNLr+ebN2g+CWcsjG3xrNK3keUFxSo2YoZpFd2Ep8YGG06PrZkc25oQws52G8wgUtTB/muf2IrJA/g9jECWpxY1C18UB6FREQUjnEOoW+F3+Hvu7bKjQEeWAO0UQLpwCQ0QsOF0gAIi8QMX2KNH83WLxmjACGtbbeYa3ZF60+Mg5wMdGCOvNzIErx9H8cgvV3iRX0mPkSQmek6tN9jbrvfUdr1rVYNRTIAQDYtozjBgQ0TcX9dWy51tlphJhTbbyrbL122/bUjj4qwlaCGgpAXDjWdDrKoSK8T1DzjdtofiWNc2i40tZ1vr7hobtkc2bqciljttTgLxMmNEO6NyXsIoTr8S3qhDEEYoyP6ag+aUtgOK4aGxLYMAGnnnXyuA8sPrjk/MGOkIxMGO4hWhHqeMCaI6VJTL1Md8Ejh2xqUydc8OFsW5YSNJWDvdamIeuKXPzRMy27wf2h5lW/xp+GBPb3XOMmUzQwkBminKjKGR0GXWxF59qLI4dCwubL24gqmxdfeZ7UbPbVsvrNrX1oWQ/CXaebdW96EYhmJ2z1Y3T2xNQZfIBPWuiBRjAi9UxXjdKTDzYqMXiDM06WwU3bDTK7MzKx1baX9eXPPIDjToUbg3vj96emHTZxfWpfaIr46vTdLpjuiakpYReGoGn64zB1BpbUKQyzO1WB5QOb/2b7/5srH95Tc/L1sZ2FWikxRFC1+ckgrGBxje0yvIImCnHeHRnTZPnDFGjb0ejW01nNjaCzkbzHp3/I/RVlTI/Gax2Dy4qVARrbkqHpVfcSAw1gXG9sUFok4sFOHdSIcMISLb9QZjaYLwHpVPVzNLo9QDkd9xqGLdxzZVtEe4I+ZbBcYZRiRZUaW8eu7OYikhyQLjUyTENguKdWBmUq/dWW9wZVXvGvbVVnAQKKBwMrKuFWlSt0GrrRgHqxVSSBSqarXhbu7YdnHftp0FoRuoV6JxbQNmBe127WI2wIChnA8IAZ1tXas7rW1XmNkwsGFvbG3V93HqZWHRdRQ8nc0Qk1sXd+wBRcmxKC2PSDSmhQRDgmlcZDORQSeo6XDfFSYvZxlp1p6ML3nkAUMUUaV0FoQopuJaEXDoGnQtWhuF5soooqAmChar6gVzh/0ucQ/hjNL+cD5IRE0RdgWEQTlLKUwJkvFz6xscZ0OtqoIl4omgwSQygugclPGGARG1jMHOemdX80tbNx9YPb2yutu3LkYaXS9tfr2waji04ejITian9nTQs2tojEM8nlG5c9w7mNQgDUbRhItisUtN6jkV7A4vjPlSpu67TPkr2E4Feq/jFBVSf1iuyRDrX2+2Nn343EbnV9bBhBXK0fnaFdmI7FYumh8UtPmsvUiapAxU5EySBY43C/83+8Zf/OWrI1uF1ZmCQ1nCwrBEQpTC/rASbjwEwYbaUNSDtHtjGoHSKD2cXn9og6MT29eNJO/gESNydbw2oj5BC1mtPqw2I2CIhqDSXUzxJf0G4sA+HTNYBNqcwtsQKUkIRulCPFi02SGydfeQGyAo5hIeLhffaNo6O6sHIEdvaPBY5YXBDewpGVwlRgXo6Ic1uK6RRh9GRRFxYVGhltXvj6w/7Fo9uKSxbWKCL56k7xdgmzPwKRndiR+IMeP9wZQ93FAam8/2Nj//NAf/7fcDv3bMd0LX3lIUJooi6xnxnjAAc9ejvkGv09qwHlm/19c0ibS1ZEyjrTVFH4w2PS32Jyybk+lcgjNdkyNpx4Zj8zbgKGZh/lOhJVo6+XCu0jIIhxni+FmKkAaXRtMPc7bXaZmioJnhi9zJRG4u2QteL3Cjytf6bDMKkTtOW6AUgk7iQsnXlvEpA5pQpMt9RAFf+IWGwU1gh6iYNKge30RkTIWqiJYTqoJz5QMpKeIi8Znz+XvWHT62HkSNYEyX3lgEzeJ2YJ+7/Um7rvY263VsgfH2nHi7szWhMte38A4F3lOcqBCdicvn2uR0nMMhaTaSjFqmQQa85s4q5YrlmoW59M/kzOzFxo4+emaD6xlrRSw2xqzEA2OLiDoAoXJtIuOS0FFESBGVFx+fdDpwXv70rb96hbF16lfwBGNzZo3bFJQeGKFEPKDMmAevyWtnzYLoqyGEwHSxsmY8JYTABL+wP5xjFC2rvvEgWIyfKS0tJRJlRvFFbmRhNNUPfhhll15Q7aleGHFsEJcCPmI8UI9dImaIYxHonv9do3W69R6CSeLZ7qCYj3HouTdea6RNeIjzOC+TilrZWunafcP5fcHYErPtIZXr0dh262sqgekW2PkhHLLbofYo9DgliQeGB1LIru3RkrmWzu56cd9mV2e2303NuitP99yAeKGRfGh06/FXKqt7LYtg0NCFkVWjiu4vUePC+Ubk4WyG0iBGlBq3ndpVnccgs6wNHowUve0h/xlZzQGWFivjLd8eDxTrl7FZwhdO2ZJEY0yq9aNc6JW+aj+lSNs5topqDtcx9pOMjqIw1dUyVBDfKxLW76dnlXBD1zdO+0Tvp9c55c158NE0lLRHiL+GsS32ICAFLy47gCNNktXSFtsPrKqfM5vaLReE+ObbnQ2Pju1zp/fsb/7UT1IVa7Zc27Ora3t8dWlPZzM7Xy3tarmwJdWzIroWRRCtuFpD3JRnYhERljvIo17B7JHS50g9/fwwXVKs4QEuQiMa26ulnXx4bu1qSR1bnJXQ382FtMD+c60psWU8qi0DA9UXvKDmhTXcF+2KG/BXRraAEQJkjx0Zhij96S6Z+Cjf1DuqImpIxjYbOGHcXq316j4KVt1ea/2TG7broapO6dWUR8sw6AAE3rfegX4iTqcw2fgwaQPwwDjQDf0AlhBCYDRSw5cqmMKP47Dkg+TYWLT+JWqONnNJf4uqNxgAnNfUolKpabyrwIr9Pg6iLj88LLJ4LzdhkDKTIJfYeZ18hJI4xEapq8Ym09aawaVZdWV1W1vLUenAo9AjL2PJkeyg0DG9Q8QCPQTgr3u7ugbf0Kxu7tr5o5+w/Q4zpPD7bjzBtS1SekXkDmc4rza0PcMois/rff2sxGRHHwGBsuacfkU6Lngowh2nxxVwgSCkXNzR94omKSbiEWbEI+lgpLxUhzy1bYdB20FfLsMBMYg0Pov7IirtqUJdRKoefmDd+QkRrbrRLdddtQZvSaVOhr9elldfHqzQobgBjb2Jv0O4Jk2VcOOtW/R962I5cpCeRfD0Z9GUiMSUfguflLC5GicIQ+0rmy+e2Wr7ofVHqKfMaSgvrxc2ee223e9P7D/9hV+0O2ennICAibiz+cIu53O7mM/sfDa3J1dX9vhyZk8uL+z5Ym7z/R59EWQ0EKZyMRg93xT7+qPwNt3AuktXmSCYg5iSzw49Oj1ISXKIkSZeD84XdvbRhfUgL+lyA2kqhk9t8GVkXSk1UQQM49F4OZUmFg9mUOUG2R3+SQW9nf3xW3/9cmT7lS99YU8j5rTH2Gilh1WzlWK9wKVSwcMxEy6tNzbLursncs+lBcXUgqH1j27YgnQgMEiD8eATRz0iZTrJSrmmVkJvUx+lyIAqRnGAEHalPumICF+IyIuIIZokJA6WqUWRTsYzUIqpAkMchjCyOYCBsQUOvTPYKCwkeMIhv5YPi95CcJXToDytS1G5OwVObPXrVRsperzVFIaq8HTS2mAyM+tcWV1V1rYwjsLy4NrZ4YL0jOGonsNyuaEuMCLS+TXGQEPq8JY9ffgGRWj2KIZgfhkjRR8xzihSewbrLqUkXTuiWk0Y9Ugzok43Gvojlxlj7UITQHhXTN/NmRA50C9QEAOH1BpEC2qQ3TMmKkjCn7MrPwWvWhmUjHqahedTD+Islyl8Mrgut5fgDm8yzRG2YIj0HnpaB5tPr1W7rQKDnEcr8c7RMDHghBs4/us8eJ7AgyKholtFivKGxG0LkfKACAXp+RkNSMeNLf8N45r4fIAoYjzTxi4XH1s9eG6d7gJ9EDa7nNvoU3ftZNC3/+KXv2q3xxOJyBft6YRPtpjesbblamXXy5Wdz2b2+OLKHjx5ak/Oz+3pcmHPcKrweyIjw5VQ1IXr5PcT9/pi8VQORoGWzqeKhwze8Pm0K+Rt2ORyaTceXtl+ueJ96T0FuZFP7c9N7bh5EGd0rOnfpbOQRyKlQYUex+b1cyDdvvEqGAFjcYL4n52Ga6AeGKiME0V7a0AD5SZllV2lAUWPIYpMe9+z+vi21ZglhFX1ceGxVwm0+wPEe6CyHxGAvglDK8McVePENwyD/6rmgdI7+vcE8pF6eeEhDkVKDx00SH3pRfEvijlcaEQ2Pei6SumLlDNvYSM04gc02he5gNGm6VhyGNyUEnNDxQwt1LphJNAq27PhuLbx8cq6XRjclfUbqOu3ZFHM1885waFX90nN2e9xGDBbrGvrNXZ231aLE1uuRrZa9GyL33O9ArbhekGNjtWFUvjkvTOG9sLvTa2th4YiPaJoo+a9Oge2gHb4jF1nN5YG+gz5+6wPELBQZGB0xBS2zsCFJDtlbJNoju/DgDjCcVIVClmQw3cyQjmFT3xuroH+DUYlrVuZvvsZSWeg4GjLJuS0XRa4cLR+s2VhOQR1ZHC9KJOaAKJA5koMvHAfk+PTSiJqw1sHBCQ1M7m/gyYfL6iprV0ypsJ8Ec2uSQfb26X12nObLZd2cT2z6Ruv2+3J1P7zv/v37PZoLDEWp3BFJoAxN/iC4YvAApze9XZji9XSzq+u7ONnz+zh02f24PzcHiMihqAR+PTdPcel0wCH4Ph2wzE5sClbjpwSdRtE4RhxTlsEo0g6moIDDC25sejY6Xxv89XCtoBDFjPrrNEDt7UOhPOxHlAIY9t5TOcInB+UN81kkziVUxkja4hgTBso6zKgQPaqyDbYCAqDfXO4hynT7Ng44fHzocigCyOeSpMpaUxdg5KLDHJ91Vj/1n12LqnYG4huPsA8GByMGDPb3VQ56V6frxSb+qLJCCsvC3lIvIJtuAkrDgqQRz6FWEhEF0pNy6ikoKpEa2RpcCOaJv1qxSIZZRUR2SZ1owI3TwGNnlmqHBdIcJ50rMOG2+OoEFa7Na58xMh2ab16Tny4rQe2uL52THtkld2x5WJqqxUOukS8qx7GkgNYxvRQh2Xw/R65RX4m8vrCkGW0FGno6QpjZieWp8xpj/h7MEsighS6FLJYGZfUhk6GyAsfgqbC2MogEbyJolnR5cZfZydNwE1uSAA1lfxMRiPC++Wo8YvSEsb3SYCImUDwjXPBTsYnjHDpCJwDnhp5HFd0BajAFGWkQUmEWJE/A8ehywAlWBe8iyhOO2xD8CrOo0f1B8ENMyXVKIjcQ3fYIQ9R6Yrfj/FQPgwzw2cajY6mHA5UxHvBEEGOcX9lvfYpJTXPL6+t98Zr9pOf+5ydjkZ2ezSx+yPIZ45t2DTWh1yoQ454r12QhPAMSROD8mgEGl0GOSjIPp9d2YNnj+3Dp4/tg6fP7MliaXO0l3e64MZoPjH3P3izLrdIGyEVN9w5KXq2s3orNUHwhDFn7HhhdrqpafjJRNisbD2f2Wp2TY4xol3cK1eHZsWDIy6ijCxzEjpR7e2YfBJOuqzFaA139id/+d2XYYS//+bn91hsypF5ekPUoZjr9WJ6lbOgHA1EtAMDlzBTWUa+HNETdBBsfOL0KMW/UIKKzakCWsb94hrkHV39ivQwPXC1MnqPvkcNca1lFdlPtrxPEWlkGo4XLlJl3NtXPbJJ4ZbOtMOZwtr4rBDR2lKtcRUqyxIKzxCCE7QZzmbQPzBMkf49SnMKkY5vdMW5seWcka6NJwOOrK7blc2uzzlmpumd2tXziW1WN62qTs0M0okZgoD95MhlQgTCdVF9ZrOGlwwCN83rnQdUOsQo/DzgGyqQ4drE1Ah+IokyceB9D9AQhE5FMXGZNtN1CdzkeziptLD8CilBQisJ+/ZuQ35mXjClfzmbF5yQmxGCiy2xczewEWy4g+b+S1EhcPHc15+vS9mHtBPCrRQFrsIJJQfDKKjMCQp4wPdIRKAawaZ9Ezp1CWKKonCabq16hRyV7zWuizfleGej3i8GRypNBoyA+1VLvHDH/W5tm92l1f2naB+0J8+e2/q1Oza597p1kT1VXWvrysZ1bZOqZzf6Q7s3mdrZYGjDbs8GML61powImnYcmYbN97sXw2LMDCLfq/nCLi6u7MnzC/v48sIeza7t+XZl1zDAnEMm5jGZNozgNc9MTh4CNlvbVh0brLp287pjo04jKtxuR6Ed7uDd1kA3XV2e2245V/Yis+15MYI9rHmwT4KN4NNfSgfOPgCvKzhU+CffeYWx/aU3f556tnl208sbJRY3Uq3D1EgGKCFRPCBKHQPHZTrTa+34xm1bdBs3wAq9pavpRHLfmB6zuMKYDH9u79SLZMjo2gocKx8G4X4ecXixpzR0UTfWvcmCJuPoQt8BFYRzicOidNRTBxoaRLILqcTXcDYbtbb6bLQwYplNEcY3oyQeTKYITM9a2QYr7i6Kzch2hLljC+tW17bZnNvkaGzz80/Y88e3repNubkVDESaL7xQd+kanHwB8i0vlDDSJniQoAFs4sDHknHRD9JMNzUduCatR7sqckZ9VOsne5GxxfR+EY16mhbr4CbYo1GtNX5fUXEeBBmFVEFQ0a/uVjoi6NhXnu7FOqqgF5MeFNkGXkqDFQabHxKRbU7JtQ8RqGTcMPZm/FuYVEWe8RUpZ9ZrPQgCClw2GyjXFPEMNDDanCUosEkwgBvbBB3QaAfNS6+NTFD7XgUyGg0UmRjhQur0yprBuW2XV/bs4sI6n7xv1fSGMw1EiQQjBs0weEKjpuF/k7Zvp23fjgZDO+kPbNqrbVjX1sdopx404VyMJ8yF7zVE6ZLyVpSPAvliPrdrFNwuLu3jq2t7Nru2Z4u5XaxXdrVa2QJnjRADimQd6wG37XZstOzYnVllNahCrk4nVECBEp32Zk1oAVNh9uCRszNyTSlKte1HxuDUvBgv5Y71cF09XOh07I//4hXUr1/6Ymlsc4X+pcptYFFpBk9h2Aqz5qbQawGKJNBW0E5OrZ0ckxLCeMtH14h/K/EZd38ypl4ldaeecb8QAvQNqbQ1wgRt6Iisit390rdMf32hXzK2XnR4kZ4TNruUl2RaDRJbZ21VT8McYWwxYSLenqwAP+jc2I7lxaGPay7pXxmfxGOhhhaVxZq6sbbF3Cf0rT+zbjWzo5Mb9uSDT9l2ddf2PcjpwaBqUmkI3akDBp/kGYzy8wQRRPMDL9rpeILVZdyCRxtFGqbXuoGXDVTg0M5ckdNN5M6kWSFH562sPupEz+BQuFlOqmRnBAQVHEiPpEN4upjekDF/N3sF3iYZRn0RpyxqAnHP2QgSmcw7PUW8Qrwjhs6ppcccdJoRHHiBNCK8sL+eIcWzj88hpMAo2N/fAxMXek37KA68/nRM2CUVFSgoumXjQfT7qySQOqPEZYeyGCI66ZOAM75aX1jVe26b7ZVdLK6s95lPWXd0rCdBBkPworWv0enYQhC/bgwCdSjgjtrWpvgPLfowwG3fjpvGpv2+TZrW+i4fquKYHGDGsdmpI3sANjj1eFd2PZuL9XB5YY8vL+zJ1bU9hRFeLTiYct/t2dGysrOVxD7pVIv1Do59jBNaL5a2X6+swjNYr221mNl+M7cOIn68n0esiKYjVMpY+GGAiuf6SswW7bo5YvXKqPJ6fkBKEVNU4GG1G0RBpnkTlg4c78sCUVXb6AwjNKCI4zOx/IWR8oQWQrZ/HiuntPswpyTmFtMDXNxauLOuJRKWkudYWlyloq7B8IIBj3SV1+JGIri5jK580ZgRwNhCuq7aWN34HKid5jiF90S7qw6zR3yO+4T9CdypvL7S2LKNFvKG+7WNBkPrVX1G05vtuVnn2iYnQ7t68lnbru/avloSQlCmImOLhwF5RkJxjP62HBciQR69RI5HrAdVg1GIAE5WduclDMW5zw6lpG64aLeOqRrZ04cBDzaG4CI8X8UOSVGJs7R8THRqgshrL4xYHoHG2qvv4cQYVHvkInQmMwHIZ/fmlFTgTE5QMHAZYco36bODIpaUDJ0aHS2/CbYoi4AHXFqZ4zigKu66IXWj+xLThZ2M2UAzCWGx5tUc8jAKjtQewh6B3xbRrdqks0g3UoPtZmWrlZpaMDdvuTi3Xu/SrLewZ4tLqz79adu1Y+uAXw7DtBWGn0WfYmiy9gYwXCjRgSMOqLLXIsJt7KhubTRobdpvbVrXdrPftxuDkY36LQXo44zFXN0sgwvDJ/QUz4/TXJYru5pd2+XltX346Ll983vft82mY8N9TZxYfHA06ERDS5FlsAVdbB4W3DT3mYyK9WJmi/kV/wSMgrAq78TDrDkcXhTrv/EXr6B+wdh6gEIPeIC/JcpXrtZm8nmRAhdJqriwHg35IjSjqTXHZ4YBybhgzQLLI0vIBSXnLcbpZJpXMngeJ+qm/AD4ocODzF1mXlwp6IvZaIq6lvDlg+6lOPxh7nOULAhDn6limn8FJtjZWdVgNpi0G/D+q/VSo2IwGypkI4Nf6WW9FNgU0palwVUxR4UjdmnZyiajiXUx66izt/X6klhx1d+arX6aeK1mbA1cWo3MW3GZaehVdFwvF1Y32NQw2nCI6pyjSE9VW7fCmB51kDHSCGvsz14deoF/Yjl8wF6k3cGXLm7mQKozml+ozBa0QhmjV+KNAR0ERhlrS+jRsXGPLelMfKKw9jVe7F4msOFw9NoYvp8AI/gal//u7cOpeJyXXkY4kBiBki4447g+cUI/lBEJJ9TKu+z8OcbeCkjON1uKPvF3yn7ynkpIIj/kMOAe32ahbjfYNKYR2XoBWxCd4B2IQa0XUIdDgwsnm9tyeWnd3qW1/b1dzK9t9/rrtumNmGWZrQ0mCA5PUTjWUCOT+MXFdcoZ1gTODlEsWShokOnR8I76jQ37favr2gbdyk5peAd2sz+w435jbY096ZAPeANeoA3wEnuek1K2O/vog6f2L772DessO9ZYzxZoONrB4NeZAODwZWSqnFeGblYKV2GWXgjAQ/N5ZZv5pe3m17aeX1rFYprDNe5YM8/b99tu/2oYAdQvLazC9FRgAnbi3TmBZZYbgZ7eNQlCVEOFApGJe4B+QKbv1dYen1inbjmTnsbKaT/savHDgiQRrbf4u0TCXZ7OVy4V7Dwt8uqUqB/dynVkGSMlY5y3YV5w7gGUMTmo0KOoojBSFgOzt4osMSraHje7ziikkZp+TWoWutAQOdLjruYUFEbqAbGPFHlH0QM/ibbKA0wvDJAKG+o1N7YYY1PinqGMtpqDq7q1pr+yyeSOXT4/sdV2ahs0KITQOBxFYg/oujHCBvc2GDTEppbLuSb6ulIYh9vV0DtorIMTBwMMPqWvVbS4qksuV3qUAkbK7EYmgmHklC98JcP6ws8DcsGPVc3PkFWwH7iObNnOhidrBWdqlBxNvhaMww6Hnd63pCCGJoL/TpmiM+oNOLigi6XCFd671Lz1jw62S5yPOAOKl/WlgmVW2TvAAr2wGE4OxSDhyQIcIj2O55kKfkUnYq67uHYCI/qYQIEzAbO5sRWN7ZIOa9BiAu+V7apndtzf2VM0Jtw8Zf0FlX4YOJhcJtnylLyfwLrJm3UjLNUO5wKHsDoyJ882sM4wttBkbvqN9dvWGhTZqp6d9Qd2OhjZndHIbrYD67cIBsA5hwGXswBfF/bmh99/337/z/7cttd7s6bG3BAaW+xNtugzE1VGG3uVjsx1UqT+5U7C4Tg4KCiGraGONrs02yz5H7HdkOtMWhQqZn/9239RxmRaZHaQcbWDUpUXP7hjgfuU/FoeBO+7P1Aw4sPHxcHAda07GllvesQRfIrOFEyo8IODxDjfxWTUjbJyvFPSdD4+usDadIU6xZzoioVP9JdsbDM84hGTp5xRHPNdng9QaozIB5iwgWvfvcTK8AIW2ADtoOGIcUSJa0oXbm2xWHLWPa4VDkQsxxwOAAAgAElEQVSf59Vrhy5C6KR8hrpuf0YVRRO5iTGAr0HKs+/y/TbLnbUNftZYrweB8NbmK2iMjqlDJVlIzAFzA4iUkReB9A8cQrPFAvOoAD3owKsZRrxS5iCYTtrrWwMV+qp2GCI66lRkY/rrm42ZQ4KcPAeJiMyLTAH/0NgV05vD5iollyHCASkNXnKAUUQqx5l4URT3zHspMUw6HIi950KXnrGPuo+MBV1ECZkNqU9P2zmdOEtYCm1TUsuAJLDXaCn2GwqIQ3KKZVSaja3gDT+DsV5ellM3t1aOGZwriAVGq7OrICYcTrxeVfKst6FH68GCN0sQXiINam0dZmUr1lCaurLl+tqG/bndnlT27mpuz04mtqLjBa91azU6fgP/Zbu42urRZs/nkaB67f8SbpAerNseN36hxNzFJOlex+qqZwNgwBwmWlnb9OyoP7Cb44ndHk/ttD+wMcT0/Rl8663v2be//47Vy46tYWARjAXO6pBGlIsDipR+top9ySmRgufwEQWMXMwcLc7oEF3ObDm75tnZb1diMvgewy9+461XCNH88hd/fp9GqCRBjrwhUiRRUHkOvC6dWu5bViqFsBZtHD1rpke2a0CcB2aDg/NC4OkbEFEtHC14o5x2ENFIiZJ4kSQwOxpaNj9knmEYYZrjF4oT+WdlhJqjlTA46f6KIpqws5QDZsNJ3cwdJ97CI2OMOLiKLC6sVrlQ5pE6DxVwa4Vc0upNVKMy5QwmguZikaTdQvQFkao66rZr6M8OrKmGwq92iKoRjR7bdge6C3ZLjCp3DirdOaqtEBdZ22aFkeqoPOOgBFQS9+rGhePRe9ZrRky3JLwGxoOml/LgxbLGe7jBpTnxyFEHMRe3XoxsUwblz5rZTZJsPBSeCcJ+GLID3Qw0LaQ9Ge3fQQ1yvkVQACMiiTgkpECLyBbvLTxXzyUYC2p0wv+Jp8mZcwkiSQF1QQGU8ymjc3k5306B8freZQTsjRdyhE4xSwZM7eEJvvCOyCiSlc4rcN4w6Kku4VkDeLa79YKGQ2wPYcPr9cyOhyt7/dbIfrC4tA+h37ytrLvr2qqLbEjNB7h3OPUKMDCpWerk8vgiicsEZ1jKeofwJJ1jmB4a6xAJAvygugUiUMAKiLpHTW2jtm9DTEpAsa1u7a+/97Y9enJpx7OsSauLcAfs+zGoWpgGjfckv9g5zqxnOH+ZkH0XsqRyjNx30GrB2gAyXK9sdX3BZ2frVaDJ9sfffpWxffPz+7R5PCV5MXoII6WNlX1zrs46Ruupnfx316rB0OrJkW06FdONGsbWPUBZ7WUbb6+XhjtmHu2rsKlsrctixuHGciguFcxyZTjgiTDYLCYon0jRXRzg4OUSWC/4sSkeCWUjmBr0ZTddq1ssnhgJSM1hcCPq7vnoY3xQf9S34WBgT54+IWE8DK48fWDSglLwfk1dE3eSjmLH1kuQXWprKsAKoUsAQ17ZeqVJxWAlVDXmIjWMdPF3DnPERIzVkpKJMLSckeNUszj4OSsIx6SmlLodUN+i49xFrqMAEv4qIIjoGgrnhfsJYr+bm1iuRAvTHssdUow4g7uaimKKRKMIqow9ZmwdRoz5/Vy139c3U7t0CYrK/XuvFkbBJ6feYiKrSObGMkEAMb7lsEiUW24dWUyGOUHEQsI8Gk5QQ0SwkR3EvnSjzGdcODTtVR/m6MXA1FkZOLFbMKx7GHe11otfiy8WxuZXtlkry6mw33qYxjy3G9ONfeq1I3t7NbN3ICMKndp9z9YV9AZyQZpRLJoNPFSCcLdsBm7VoSCHWQ5hkhx5w4zh99V5rmYI0f6KAMCn3bbQBcF14oxw6i2M5t72K7PpRzPreeci6wuEDQuhoTjzgOkcDk3zxhJ/2aNVBILaLG6/8r6p8Aw3S9uuliykbVcrshr+5Ft//moYgRvDcwHFbgHjugGKQlKZAiWxizgA6hcW5oG1qK2ZHFl3MOYwR0YEwBoJMMugcPtG6s4F10DHwNTSlZRFlJewzWQnDyg2cZTSSQoifpGShcB1YGgBb+B3U1tjGmXuh8Tnp2VjTVq1R6toAzVr+mADSAhGDQ6x/aKKrHR2OBzY9Wxmi8WcHTClw2AqjwouPXqPeBb1DiB5t8Gk3C0LXL1OHf1Z3OicvItoA9QdGiuMHNd/e0PHmPrQqWEL+KAwtPnZm/VqpdtSYdPaqRoExf6BVfVQmC4PuAckvsYydDlq4b5WvOTCLv7v7nhjSUsnr6wl478vRYMMVvLoo4AefOfqd1M1351XVETSk87XkdNbF7mPzCrBFd7A4wZMRV6vP3jhM94jDGc4m5LGhLiaWDfT5sMMMjknv77ETgjCvj8o8HqF06bznBqJ8thzvUmJd4exVdFQnWdIJ1nUxYy62RWNrsx3x5oGgcPG7pzs7N9946Zdd3v2rQ8/sg+entu6amzdInlFhiMqJ3BcOlZv1Y48SXsB7IXD6xEEE/WinAmwfqMFdIcgi6SsIEYYQq9An4ef43sYU4xd7+0qO/54bj00TtC+YJqI3iMpBAZXO9VrtJ9KJ8n2B7c9+izniful8jnxElEDUicaGCG79dL+8A/+9auNbUqOU5pcAN2x8C9U3sqDIafr0W2kOP2BtUcntq0w9sYFltM8pzicwlNwg9QTOJBX9Hc9uGQvDDgWkTd1idNm71OcKR2+A0ciJ+En2nv/82+EMLoWS4scXlpRoK5P0YnPG3OACgYSG1XFGHH05J3VkYR1Q9QL3diYMZVxyZg+0fHuGzA41GjAMYq7jm0WwO064jKyAKZKq4GCxuvBOHGtqsba4IfoHOuxsEbFHAiKL1fEyImfOzWHh8avH9e0WGJEOZo0HJfFZA3UeZux1S2q0sLo9JUzHEWF2SDEc+TBC8oX17HQ7/VoI2/wzGAto0ytpR9l7MvUweWYKFtx/Ypi8RwTzFlD1iwI/QppZLheRuHUyyhfkYSCh1QccfMkScPYafFEtHlkWFRRDyPI1N55sbHz9Fkx5im44M7s9EaeNCvTAxVCGEmLwxsXnB4WPw98V/BBhFSKHFFngHg4IjNU3wFzobsQkWO/2dknbnfsZz5x006nt+zPv/uOfev779jcerbubGzTNVvWHdv0e9ZpahpfR4r8UUXrtY+7SRG+s1nigTrum+DkjiaepGjSQ4oEkbhd4BPyAjBpW9jeu67dvjarUZRNBbjMWIIjV60nt/viOaUM3x+wICPv3vQ1VtChfcbn7vRRPWcN+cQb/+t/8X+8bGx/6fM/T2hPBkSD+biVXygW6Y2F64XcGBctQuswyjx3HRbGqskxxSWAoGFqCw8/+5gzFBAjbaIaro2YVa/4btHCS/ZC+N1S1zSm+HrBwylspVfnZnNRcb0nIvHQbn2xcJEPTJnWhyBNybzRxpUavSIGdePQaPWyzi71BfBfJViA3Tn4j5qzWUlf3luFPzWAhUNA5RYRa8dW8w2lFqPHX1xaldHCaKPAFYUo9Knznj2DwTPv9Woa7IBK2M4Lz+46CNJ3hcbv3larHSc9QKbROo1ZNbQu6D9Vy/0adDcaeKb5jpe5UY19ovRfzlDPTcXDcGQqEnqYzAkIKmWWUa02OfZQ7vjzXJz7jmm107Fi7/BPP3SJveBGMyYMCC/G49AZiXE4gSOHs+DO8PfSPsgOI7KT1JTg+1zPxbWLS3k9VOg9yj1Iq8Py+jMIvYl4fqLxha+PbkZ3YkmEXG8SlMgw8NLbcOUr/ZDdjsvFJUecI+/RM+pa26/tdNzYJ25s7DOfPLMzGNu/fNu+8877rAmA8L/B/DFqoWxtudvaGkJMaOxpK9u0LuLidYpU2YnnFswNXkdupXbgxVW2YDw9lHNHHffurjEVJ/G29WbPiPbOvLKmgiaCPpUz+kBWW2MSic4XC5aOhcfsMRbtOfhVBXwwjMJtcraiO0zQ8Bhluz3C71NVzI3w7/3u//4KY/uF/3DfgwdIBHZFKZhAkGavh+f0PJtyYxw17Ckk2daJymk7tOQdn9oG4icAzX0IoWI7paUK//1BOHUrdlA2ktkoR3SRPbSzGSJiTLmoy+zFrXqnWuxfPhTvUmE8Xhjyg0P9IoabyOrCk+IgKzlRdV46A/qKuVH4DsaO743HVHWsbipOWKD8IVokC7WlvEI+dggMAuBRezABOracoWIMzywubBSQopiSzqm36qbMgWyNMBSV1SgMMFXPdCNBAi6jGVGTF7UQBZN/2R3YtjO1XbefNFNhywFL0K0ianZWADcjn40/seTAPTJwQRgaN+8tx/fS6chSlLzOMrPAi4ANurCCIAQvvCWcUgc4ImKtF/8/HpGKOB6NCpcXzYw/9/V/sX7BdZRZLyJEZJCu1/GqNvGwyQXey6IhIbdoVc+QQnDdeT6Iq0pUX5rGclBFQKj9FoJLKdX2mnuhB5Fpabi/DWl/MDiL5ZzwQYO1RtvtHqJKDemD9443dv+ssp964w12gv2bb/3A3nnvY1v1FEHGOSANj2wfdZ9hHPqKxndva1Ai247th41tEHXB2EWUHtg3DC8zC6ddFcwK3p8/Kz1KFeNS0OMQqHxEx9rVzu4sGr3Gi6XA9TAbDOuHonQOMiI4EGQmTWzBHcSCQx+aCmOCKnQNOUtJJ34DFpIi5P/n/3xFZPuVL38+5CNdFJwfhR2fKENpMR2jIt/P0yLFInrIFM5FNXc0tnZ6bEtc0A7hvAQjoIQVxTM9F7EJouiBhxCHQyC/BvO92vhmEWemRjEvqmgjVbhf7Es/QOpW0kN+EQ6JSKbskS+jmxTdFkwFRVtRrnaIhIc4UhPPGjh6BFHwzuqmZ+0Qc75kcPkeMCAYrpjaAyOyw4QFs9Ucfdtdq6t+al8WkqFOqqxYFim2omQUOrDZyi493B+Kkkx9imGZzEqcc0iB8ErCNYAb5oslpzyscMg6Q9tZn5gw3Y1PcM2OzDHaZNpkBYRrJm+VUjcc1NTnH6CUG8eoZcQ6cD8yiEak71vdDa70eGV8JDITM82yrkKi2blh9vJLckb8nPifR2F4dqQGeYEqbLpEtwPL03NPPNOXZtbpWpODZ6aYO+aiVpJww+S5UQGXMcfuKtuMEwzhr81ZQ1bAC7ZOwAcBfRFj3G1tNrt2Y1tZFxxWjHjadw3b5t7R2j59Z2Cffv2+9Xs9+8Nvfd9+/P5jW/X21tmGrmt2YIgUmZl6eg++OaQVl2DnIINDA0LdtXW/sm3VtU2lTAQ/BwTARojU/CPbywSvKFAH15lO2s97Aq32ZsPF3m6tGzVbWIcsBskkorlB3WlpD3jtKTL2MJZ0ujC4OAMseGutcFtcH44y0rlmgc2xbz7r3c7+8Pd+9+XI9pff/Lk9VUzZzqaHR8NJdRxFQty8UVl06ktMkFVG48aCdKDKeic3zeqWozRA54CH4EN2HhoVeHwqLj3yfseHAOMksrFXOD1ET91HnmZGyhdpsoNo/ANeVXChAvoEwpcRj0cCKQrMYU9pGhKJPxxATvV8ACSNBzIAx279IMVBTe+f+Kvyyoqdtta0PRpdPHZQUKZHE1tBN/TiIvNyrSJeul0DfN8TPkiaB47/6ro8U/D1koN0bBGGp1aRLbQIlClICCVjVdoHWAsMxAzeIWeRISJAxLJe2gJjT5bgNo9t3xmwD13NJOE4XczGMx9VeWMaMk6N416hquXWNGUWNF4uFBJ4ZwFr4dojZY87l71TxBcOllG9Qzt5LdSl6FYvF9kYPWl9FNkEDi8DFx1zeKgslkREzDpE1AxyGy2htsKwRrQU75/3XhkQ6L7ZdRgRqRtYfqLjg8pAIrTL0bv0A9zwF1hXRL3BuYWB4OBlQhhq0UXTDbnXqAOgnrTd2nTYs+Pmyv7WT9y21+/cYsfX1775PfvRe49swyVXlB37LF2XX6v8lM43hOx11tFiuyaPF5DDEthsbbapOlTqkuENhohnQHF2o1AYm7sonMfzBANhstzbyVIC+Gw5hyXzgCJmD2a4zbPzggkT/0Y9bed6l2e5NBJ4bUxqjiwEz/RrrzK2X/3yF+Qowqr6O+WkxiMnV12KnezompIy1/1EDaUejGlsMS5bRR3H5MhYkhSavEpW65LEY4wjz+1+sUkCL0sRUZH6saghW+e9/o69+c94nfkXDyLniDLKaCOobWUUVT5oHRZFDUEBC2McUMHB66N4xIXnw/JESNkANj0OF5STBoO+LRYwZCt10ZFnCSqVDKmicUlShphxcp/u7iNVjoiH1xajSBj16fcZZYJbWXZnEbP1dQNE4dEv8F1Gt5w+vCKui6kPixVoOmgNHgrLjYg0Jg1E+6unz4zqZeW0DpGqp1JKpjURr2XDg2Phbrj07F3lv8xiinAnqvjucxnJxH5WsTFPn83Bo0fcRbNERIkpck1FYi+J+0JHJFsa/CD3pyJsMb68vL7YEclQefboT8n3duCyulp9TqTcsfd9tJAXvwJzT+OG0FiDSdOBI7PTBYwUtOYKGmNUBsYQoID1tX3ixtDa/aV94Wd/wk4mY6bY/+ob37H3Hzy3DSNb6HX4iiZ6Xm7F16WIoaSgNY8Z4mndQqQce3DLxl/0rUH4e43xUh10okItsEsFL45H94eVj1EBp3Cfd4jZHi3MplsYW43OovBVKnppxFSaMhy1Fqe0wg6VBV9m8E43FGzn2ZlnktjTOL+MhPH8cE/7vf3J1/7vlyNbGdvwyO6xUaHkZADQivweNZe4NOq5KOTV+XWn4tTcTTPC8HjXguScDQfMpDhFKbuiUBCKTkh3uSje0YF1DGMQqWFhNw8wM11aHM6s8o/rTxvCjYw2bFatKo0tMd2X7lS3XUYUEvEI8+LFCq59TqnC67t9ybhiCb2wuOa/5RkEPkdpq6QVozrNVwl30FsWurC4nnJyQpj0g/Ee/l6BPfGtPF3SHRawinNmKSJSw5CCQaHoGj9DhLvZbWyxRpFhZFV1TBaE7sWfgVNlGPd5F44cn3fqvPigi18ruaQ0zNEqWxRkuSNjQ7i4fKyRHF+EBFH8jSVAq2nAGV60c8MQ0ZdvJzdumWOrAMLPRCE6E9eRnnuCqDzO9nt1c6mn7RleWJFybyvzEKVK9xRmWfccBoGPxht7eFbS77g4ffGmSR+a1hrY6sq2aN3GYMQ+ICFNR9kglV8/t5/97E2rNtf2H/yNz7KbDLTCf/n1b9lHDy9sDYU7aBoWJiVDK8mFJQOJb1RMyudR3TFO7wJVEkEbqFNbFI+hpbcl22GFol1nb6vKbN1zTrnTCBnABy/WzJr1zo7mZoO9jC0mSQBOUkErP8toEJEj1WUqyxMgEVABDWyaUqJMlvi0K/lFUAabhencsS5v/dkfvQJG+OLPUyQpAONY0pA6y1XPQoCF6Qwk0dUSSv4c/mtE91qiyh99xRBYZFUVzctuzPWEstf26I/pjYf7JefTnXGCMmh4897LuFwYxIOKbzaUEbUeeAxZXh2qwgjHdikLLGGk9WfhfELwu0hzXtIKoecNHDMWWC2BXOigk6XU36GdJNqTIwhZWt88kbJ5h5q4gT5OJ4RR4r54GnJLomheosFEVBYbKTZmyT4BRsXmYVD1oKWAKGSzt+VqZ/vu2Op6ZNbtcxRPRN7USfXrZYbLhxeNEnklwrjwpQdlLE+6EN0kgxjbRwT42NUaaKD3JgTi+ypTBP3z/H1ijE7WVMg6vdwLkR3FBiwYEumW3MDlTMg5rPidojib0vu4BF/4IOynDe0WixzY1KyiO0xOR8K9Lp6vzDKwQqbNjNy2tlwu+TABC0lKUIY6uqUoPrTdEtNv2pbV/z3awJGhbh/bV77w79igruzsaMRiGjpC/68/+rY9eHRpaww5xdilFGb6wyq0ITA9O86BSE469+owjdKy9jWbGAjd7FxrQeJB8XwIO0A1er+xte1s1dmz2AboYQfaosaVchTO8apjDaiOPjNRQYv2jLJD14j2H2YHHRCUnjczKHan6vmiIBvrrGKg09qC+ei0OpyZ7/y/rzC2GPiodMu9P8Npef7cWaYFFf7i0QI+zGdIUVRp3yUDYdsONcsHOB4WnZQGKLl1QANlcUiTCSMqKQomFKNxPI8PWkYtG9tDNbB4j0xEjv5wLV+JIYXRPOQdHkIMceBL2CFt8rAL/gz03jFATsUYpu6xqsH9S8LaGa0rC1JyHHlEuzBGPByvkiY34NF40QTiLquIpXN1WJmAcLLAtuVTyshbBxhYboh04CXr9eoAXshr5fdMHjtEQ4bcE4vFlV0tcbT6VjVH1ukMUZbw6r8i98PP9cJVFDcCg/RriyuMyC+wWL1hFhFRTJefq9ZPcBSzzkIUJ3R54/f5pxv/wg7weWiPRANG6o3lPkSEFF8UCHKjzIMX42uyDykEyA8NvZxZiOzkM6CCnoxMODzNWtPnUhQlRfconG1sQy0RpzN59Rw/v76+duH9jjVtQ4MKo6GuRhR/BKrQELOIvbXuZmuYdD/tPbP/7Bf/lk0HA0VzG8SZHfuXf/QX9vDJtW2K7rE4U3zGnjHI2cGw+7MUCK8GSJ+IzdV0iIE2xCE2riobUlTdQDRIdTK8lrSsPSPfNSJgTFzY7WzR3duq7tqoU9vZFnWQHlu2oY2AYn8ET3AsokwqaBDTQ0XpJIWKkUD4mWcQEYj4jIdENaOVcXW8OCPadnt768/+zcuR7a984edzuy4wEr2zZokVmz8epDYr0hXmoJEQ2x4jyk9v27LTaGqlu/7S4JG6QizOB1CEpkFUbb04VhYIxH/TxixxVD6oaBL1woAaBBQRhsxeVBVxOeQrpsjBq/dF1BfvzweWJpzqkKR/Kw7bq4xyid8WZ86x7aAo5X/hBmMQdGgEw8BEpFa+V/5eS3uQOifDldkQ2YDk38yRpAwGeYeeMuH1TJOCs+m/hjUFYwSGGTQawAkseKwgXLK02RzTKfrWH9yyTjWk+BAjdjcWjEIDM06XAvjDaVoxFhpRCae2LhgFSX1OWGKClQwF1ULOzzMTZlqRBnrElBoJ/MixEOsGK+PI2s50hGHAfUmYXsZZcF+oPRJ7w+fbebrPveMCO5DtS2vr0ECcDcx/i3UWh11BDZ0k7ptKadr3VRfR1dKW82u+pmkwlqZH7Y3Vei22QtWxftOnPiueA4wqagA4E23bWt1ApGjPYZnhhCOY4JQGytturGczu3vctb//C3/b+t2N7VGgXS1stTf7va9/0x6eI7H3LDWK3lxnRa+aYCzsP4pMgbUno1TYmjiXynoKVTJv29Wa+zmh2Lz2lGh7XqOBEebnam8CX2ZWBucLzwvDj6gdLepASfDMwJRwbZK4LsENGifFwqdrvaAhSGvlhc80Sy6kc4IlooLgX37z6y8b26988fNae6Y80Srr9AaKw8j4KvpVFKaHk8f54lH0hhPrjKa2RvcSpwo4lxZVaOfPkSbhdKzMY3TMEtw7VwwqKVllZJsxLvmppKnqleNIURnxJSm9HEErhVHMX8IDBylsGGNPEcpNqVlOubsnvHK8X1Tv43X8eRQGCpV9NhA40C4KXcZ6S3Bekc3/196b/NreZudB79ln77NPc+/X1ueGIUJiwpDgatxgbCLFrrJNECRBMIABCP6AMM0ECZBjxIT/AJE4EaAQJowYIdFIsR2ISFUcysgx5Qom1X33nmafs9HTrbX2OceGQYbfVX11m7Ob3+/9ve9az3rWs9YKN2tJzQkK7HA8oTPvj5uC26ccxWv33KbX1AIPDLSFMryR4s3kTYxTvo8cpw8DSIb3d5ANof/ozdpsMVECCggZy9kfQQoFBo/sBieOWvsLyIDj3EMpsKeGbkt0i/TAJ6G77pToKTrd8Ksw1kS5Ppw4dPwM9vK1AXc0wddVkimZ6tZWAw22DEmhJJuxuNqJoSojPq89nIuVEuFdC4gwShIFl+cj6iOAhrtcYa8TWO8/f8cm8rhHdIHDbkSXrgdUI1KJAxSLCEM8u/pySHGCQZ8xKvidPi77BTQBu8I9rN3Z/fr4eq2f/OTt+vFPP1yffenTdbPfrR+9f7/++//xt9cf/fCWqqNMfRDoaCUEt59NTQESo95TmZxzRemXYFQoVN8he3YygIc6B6YTh6M2nmcYV2lg8Swe7h9oUA9o2MTGUB5kWZveQ0sH35sfJaLg96avh3dj7kd5CDTGUbWmokz8v57X3/6fX0G2v/azo3k4N5xQqXISFsD5KsQ7tUGObvJps10Xbz9ax90ly3Mp9fKK0wMl4+2kTyq5wmOF8qAeLoem0KQNv3nShGv9gNGwwuFkyFzuf3foz8E5MTzNW+Z+E2rHsNQmSTLKxjHVQDHQhWR1Wnz5LYqX/5dxjU5Ph94HNSZlZke8Ci29klFNQUYOZq4hr2M2tPjnDn/LsTihRyMVh0OnkgRdG+/nvQmyEcNj1aGtzxI1AJoIpom6cTQ5X5fSqttYVsMao+jz8ytVotVkCGzB+3V/+yNWr2EPYgwQK95GhRyRLpG3nLoQftgKJVES5k+JYJJqWQPspzKURpFVDTienSwikFM3wkliSk4AiZ2DsutHNI3Hde/XI3pXaGGKDstihACpR+9kDV5OKofN4xGp2RmjlejDYT3cf24N6G7tYVSPi1QCjC6MCiQuu93F2l3A0aHRjEqyYaimUQx/Sl4S71uHdbHD8NC1LqD5frhn2L7fb9ZPfvbpuri8Wr/7e/9gvbtXE3KoUuQEXdEWJ2/PqLLsBPDZA64UEzIqZCowZ3BhLXFHiY4sM3PRzwVgAFwu5/0RtXoiCh1MgGUQeKYs27Gp/qGjyhjMYS8Ig04ixRh1SclEh6qyU75EwyIBKv63v/U/vUS2MLb2wTawBYi8UN7MTtxwUw25EB7R2f567d9+uo4QyVOTKdQpdNsHLeF5b7IxkTUJnkKW4WwDz6ceTqgm/HEH4EFLCjnYiKVQSqO8TISYHuy1UDuGcqKBiYiJDiyWTshdjvMZep7Is5N/bdxoOIfBxp+VEbG/97YAACAASURBVNXdlXFPuOx/L1pkZMangoMfqRGt89L450nxyDeWtSq+MP1kJ60QNFsOz8UnKtOFoUHDG3wDaAYl0xi+jkIYrj2v4nKtzX6dba/W2Rky4ijgOKw7jCN5fOBmvtjt1yW5w+4LrBaASNBK2+0You6LmDlUULhELuSs8rMcKQUMKO1MYsvvSWVgqicUmqosm44aUzg4uwud1G7XPVtWgvpQM+zzy7cMbTOCCGiLtADKts8V1vukUorHVWM0yJOlRKiyKJRRMrg9vFsPD0BrT2u7u+TUDfwEtAEqt1AYA0N4td+u7QbP47DOMU2kxumkNFkImnuXHCZmhslp4ls5h4wOTaWolHFx/RJlCc0KHUddEbQfq9JRZFC0Pr+TmTwbTmrqPHlt6cSgA340ekePDhlVcqzgVkO8+4z0Jk8E2v+iSErXpe8XHn1+pss+5TwGcOV5xCQ66oexF++LFot6ft/61mujzL/2lWM8Ci4kB14gVxtBCDe8pTglghUsPnvWfrq2Nx8yAMSGEZGc4gTdrDgUoYIkAHRo04dBSxADGOMVz5jRLMXR+CErfIj3EhIqLZz739LzWn4mCqTnarX3lEGausHplXOd9V1GqzoMJvCDbOOl/WhPvXtkO880pMPQcsM9e2+ey0TUE4Wf8NHDcPdGSvww0IZt8OSLgwiExppWyHOLsZBAvlv7sRMVqQJV6TD0JSpD8UMnjzpsyn5a6/CEhCz68F6vzdkVtcUIA+8P7/k8oH0E38jEDiCzHcjZ+W5dXFyt7Q5j22W6g5BI/4yScC0oY4xCWy5o5fMbgXDvexsEOUKXNTuhkzQDEN49epkS3j6sBxvbOOLzyw80rUN9rJR4OTxIw7y7loCfF559oUo6deTCMwBtAUOLBtV3awfJ1dM9gfb9A5QD6MFxqRaa7MX7yDaJ6Et7td+s/RZFRQgzpm6jgUepIZggB+UhZQqeLZ2II5/mksWpMi/jSjsZZCf03A4xZ0mgwdOebfeYGxiEd6IlFliwU57RKiKFTG6h+qJzJ/lz7eoZlfNhj+g13zvOJ+mq0jRH963nwGQcHmeejZE61Bt0QDCucGqMJFQxpnLioyZN7Lbr9/7gOy+R7TdgbJnASAjWeePTcNOMBJ8EW4GLX0OI98Gn63F3pbDgcKtRKhnI6DCDGWKP2Ql/kgWTnYmHSWZWhr6bDTvTWU6gZRpdFRk435/RkU00fqfhRB3KZCb9ACbqC0co4yMzOBHlVG3oubT35N9LzO8CD5P94qbbQJScK2g2JbjBbf57qAz5u2fc1qA9cg+61kn/TI64EW/fs9H0GB2uunxxq2nwrgY0j9WaTn1BNdUXZynNeHCAw5PiILFRfGRgLA2F0wWKASJG5RpUDhfVMyI0AFtRsrdF4P352l/erAtOG05z6ICXzNOzLaPR19Hk80n2uxA2Dpc6mJH7tIC9nqWNyd39HVGn+gufU14FzTFba+7O2LYS/6k47mydXdysq6sbtb70ZGOgYPV+dXUqoZ751EREVfJ6WGdPD2tzvF277cPanUONkBD2uB48fur+oPtlG1POk7tbCDTRKRNZfPwCDCqfTvSYpDH+NXkYnTk5HyXqEg1o3YR0CZQghXIVooyqNJk5y4nOor5B2C8eFW1HjaitBOhoSYY++1p/y5mK5tNtnWt+m7Eot3KKf7oyr+g9F0Ol2pEkQEUOqprjdaHCDdcJpQe7ET6SvqE0DpwY10FgQ85dTZOw9khObjdn6/f/6B+9bmwDCVTf3/kVNF3Qxnbpqz2EFh0b87C2b96uzQdfWvcbqBAe1/nj3TqgaTW0m1q2Kgm9RLhzRBcpNSiOWU/GWf8maJ8fq5Z5w3JVSDxyWLrDkm60SXMHCkZlenCW09Tt+5tsmGIsp5Gc4bseoEpWFWlHX6frCb85lQ/ZYM0XakOLpw4tIM6nNucoTc19zmtT+AlS3hNNB52TzRknkOw5nQmVG5l4m4xqClk6zBsrX8qNSa9I6dGqENADavSudyZ01oFGWIpnF1rJTQx82nm48IyewiMelEFn8//Ltdj/4VItJO1NOZCPobb0vmiUjp66GNdTlXXZQrEqdp7FzQ50M1/Kp1OyqzggRV7IJQiMSHcJg8Mk3Hj9ZgMEfiSqvH3/rjSZ2/2bdXmFDmmiEnjQMWATqo4NesfC4KJ2H0M8g06xlqIOnh7frfN1ty7O79f27IFUwCO5cJelO4o5HBA9qBH28Qz9GtDdyilCiTvX8Unf18bHfCsXAgoGcc841woGhZSrq4mQg6pAWREHuZmA2iyph8Min0qVCvhUhf9poq/zqAY7ARiSjHU0rKY5eg7i2WN108d49r02OOCL+pBXlWeqxHjWXIFIIwqlxQMRKsrk0VBf/HXaD3gfMBpOQs2DNysHY8/vpjcEmWdrfed7P3xpbKFG0IHuMJP6MvX5l81j9yYndfwRuJHzdb02H3y6nt5cy6C6c5OE1Rnr7Qzp7oIJg3g3Tvl0uIIFotQsN2lGBQgIGVd8192ter9yDIsz4Al11Yi5jXeM5uSWJy8TyQjeEbnTRIjh5bryTHIPCfxPVQExqpOC0JqJ/8vPQ4dmGix1yPbY5KycMCrKwVV2k4KIwiL/psggyDh1TdmZnZXiFpwTycf35hpEh3irNtgt+VcUBzCiSMRkdIh6wKYUeanJOaUzQhYMl+14uUfMcWe9pzpEUyQkywLCOBww9wyCfCWZtKYKWdfZHcNmoGFyvhu8BqOAdmuLsT8OwaUssFQeGu+qRYEhsSj/7HEdEWpDpO+WfDDyQKxAspfXl+t6CxSH/sEe7XSE0UdjoLt1sfmRFRC45w1pkbsD6BG09vuYvYQJCXBmju/XZv1wbTZ3WkPzjmjwc9xckUrBaKPjeljr6d06e/p87feL4ama7lCrofNm9S0dQDVu11moAal81i4isGa9o7LWd+Phq1Q1FEN3g0skl2cQ2glUD43pgzL/9/dyvkB/KtHtjdQJq+iI1eeZtif5BlJX6gk7qFgZXAA+HyI6KJeac08kUmTVkElMnB+rLZS4zBioO5acP3L8liVztncpguA5KNWRgBl+MTPgCeCG8P7Nka7b0wIIfOf7n780tr/2cz9D6McH4g0dY6a+q/kgexfX+PNBX7xd528/WQ+YikuPJ12a/k9eBsYJGVNkk4FMUPdfurryZnqP1tLNY44Q2+N9Wz5IcoW2/FE4TGObBanrdfhe3iKheDmL9qRNYfTCzs+DA6YQ2hudyGrIaF7cj+++N5JQkWc9e017Y+P7g47rCtztKIZbEYdHryTUHJRFjCYTDYPIT29OtFQ6LSU+vVciWEGOCgW5yUkVOKh02BY+vegTOuP0yxX6TvOa3BujEzQ64ToGszzv3B9jIskSIx73xlVkISTGFMKjejGwwRElXECa1/yP4Trq/Y2IuW8w4QKN1x/er4eHWyaDKLuCtna7IyesDixdTIBuVfg59iEy+Wr6BAoAiZDbtTm7W+dnCM5dWpvAkg3Wz2lsD0eoBVS6vo6YYHu3LrbQ3ipRptwlxP+PCzNB7w9nLJfFU9xupAyADnnLxBWiReiN1Whfx0U5ED531uhr3bgfjMjSWjG8KtdtJExjfDuR6gq8cnC4thjVA1EgkSD7Gsjb06UNnlz9UmJwlZ+Y4Ce7L82vRBkG8LUBDd0kBY/orySYlUdzo0zzpuDD0ejmCaoNG1ROgEFERJMkPnZOycg+Vi2BriyWMiOzUo1IumrQMbQdTkBzHZ07/b9eRbZQI1jbVx5vSDbEaeQQROPIxmVrffjxOrt8I49rWNS8n1Ejuv6ztv5IfgubKryOHnjQn+4ytck4Reg8hV+QwThXJwWOdarh4Eh0V4tFHRYia3NPOqS+9vChEx0P41WbwMZDlEnCZ27haqQ5DTuThUPDm3Xga+rpyddLL9zhzkyITUPE6hc7n2Ry+fDDsozEoE4XLk1JrWwZXaMjWDurKBOCCGLQ+fdMPE0vVXdii95Zzai7QCQ9Vim1s/7xubFVRHDazjLD9WTQXR9f9r+2up/baPKeqjhPr6DjZfZeBhec7+PmTRUEKLGqVQXCuX3/uO7uP19nZ1IMoHAAhhwZ/c05wmxXVpG/xT0BzyCyweuABG8Z1p+v+7XdPHCUPJoucc/lmPK5nVPyhu3OBKFHt8BwbpaadAOtGV8ogkBSiuPZkf13WWkSseYEoRqoXskuzEDSptsuOjyP0Qin6jVoYNGh94wy1AUMGX9pUxmJMjEkNcIM7wsFn8CrRFvEnxV58bU2ZvQ7Nlk6H04w+wxng6e4Q9EOuFRNFg5NgXCfBhXGlSgV/8n4EnBUAkx2Jj1GBCqdNBhomSti616G05NIKm7MFA0/66YWI1vTOfyDf/T9l8j2X/q5nznK4wAxuBuOrKGaiqTTUUZW+yFudjfr7NNP1gFFDAcnjk4E3z7uLgfForJqo6q4ukRRPKAI+nK4pBZ1yMBv0XilcxLncyHposy0kNyAS/H4MTRFV1iwnlApJimZ7PH79PyylW0wWro1E3vd+KPDNCst7PUrHHte9eV+EIWEq4F2d1Bqfks8eFxo8cxYH4f0hVSS8a2N1fxsIVmjA4VjoyGzUTPRtCvJxEmnaquThGwx5zLIxgV20aMBSFBYUSwpcBncc9lbbnx58FBEcZrih+HhkXRFyC19L64PFUH3j/t1tjCUEklbUAvYO+hohflQcPrveaMXmFdF9ItS44e129yxqfrZJpWGkK6p6xpHC7Gm8pEyqky0wPlgI/2ijuT1KEnzgQfAwLVhcge7gXkO39FjWypCc1/oGsxIJCfOOsBkdkKbDj3ojLTOaEjTMYRQIJCoZHxAq1AuCLHKuKoJjOgpccImFRzWNj1WvG+pEkJf2ekPeNiwwrbMYTuNoY2WJlakyYs5Xk6AzvXB4GsCLq6Nxt/7plKLfA6DDiugmPyEvy3z22gzmicuYcjg9WdCnJ8sT6HjZ94++YqmM9b6/T/6f14a219FUYPhfjixqmiBYIxZYhnC3AYb/b75ZB1vbtbT2TnHF9MEsPt8l2cqhEzjEocceQg22kLVCoVYWucDSK7TTbTlFf3GIrtH9UsJj9vAF2IqHtKGz5zvs8vgG5X0sA4zTSbGCHIeN4crXu98obz+sBRlBI0mp1HMwSS/ZENb6NIPn+Fz+kKMz57hD0t9HX5J5lTkzYnNmn9pw5U1N20zopmKIjLZ1GsBBKWN3t2RcNeU9J1bV+rpC1QXuBNZ8d1wnKNkOs9a0cPp+uWak9BIya3WUWWY5NioV9UcHHwnev9S7/oATeiOZcP4j0oHJO2Od9aAo3IN7Br25Y/W5vxuXW6OHnTp5AurG1RMoeqshJ9pN35OxUTUMNqiva5qgOLpvw7t9bxlFI5MguHW7VSMrIjiPIUigIMNfaz8MFFUtF94cO75lFmjqhIGtQT/ADrS5gqxuhwb53ZUiWrdlbPx9nJqpWnBjAMqYOS9U8f0hHoUquRnlQNHjwMlzIBWlcfBf5D2CakmERl029ciSd/J+Qp4SXRRqN4wKbxu8JgLthiNmMrJ+ZvnsCnU6NTjfUQdEJxGvVSUHpKUm/V//sP/+6Wx/fpXv0zpV6MuJcPyIX7+8hjS8/D37Wf/BEOsRyctILZm9tJBThI+SJjg0CHRIGnQWKjhQXBj6nwuXR4Gx2HjAA3HizZi88iY6nfQYXMMWU35deIv/YjhEIIkyDGNHpWFDmwQZAQ0QRTXzmyqZVwJvabaYFIoM2HWVIwOI6/RCTHpVUW55OHyc8ydBlsIFWJ9OpHJM8JepAmZRpKsLKwbDA1+d16n0OKQq43yxNxjo1sZIRnbpgXYu4Ilqir1DY2QsuUcjJkcm5s7n18GNl5LJKkz4i39I5Jg0gnfi57AQdngXLfM4KNfwN3DgUYXSafz7VtU34Dx9NcY5bD09X7tduCHDzwocYAM/dnZTuPZhRiFrFKMQEeiZELlFOaw0ChHQjNlj3ENOZrA2JGHlm38jdrEfQdlFh3Ea5JCh9WUVvuAoousipEIEowAK1QB6LkROZq6y94WuIhBTCSmv2c/Zh/IBoQ3zc+b4CwDWJGkvlPaYhh3FKvcssgFyTXqVTODLcNeqbKIoSfBYHmWv7cZpsYQviaVgEuClc9NHihkKHNLHi2k12pclc5gqhVaShZqrCNdO0a81lI3ft6IrPHH3/vuP3zF2EJny6/yIaa1a8Ql76WLMiXPUd2Pn/7E2h02nDN02BzXDq3cKARWIw9Jf4BsMdFVnlS0UXfgMY3Eb6fKwBsvOlKGhQ8SgOegEgFXWB7uMMmrxpbigiRlKc+PA2MYkpB2fu4J+pyhhP/8onBg8L9yStqAOVDP4eV0FvlZeU//Qxkx7nfdT9aJh4j163omQft5qrmnacjq/UX5m4Y4yQALzYQrI1WQf2LT6XBlNjSj9p0b1oY2KAwUD2aR1dq69+d0bFmLRC9laClR6oZBqdTCc/ROFAF9Dg7Rul5wnwz99SkAAao2Q3isLDn+Ax+6gWIBOxmz4LZbVkyh0mqHXqkeocKsfJKh6Q+Lz0yv4xpUqF4MW7aRFOpJiWpwOhrq6JcpOqJ9F/Y8geuFygFGEOfDo5owtPAcxtj9nbEe/GAg7Md1/ygVwD2qyNKhymNzgMBV0u4ElY+EMul6ygUYTDdo33fPEJbh2kDXBjS3qgWusLRGYul5claMru3udh3uEGFAd4wpzuZT3XS/ozCH8qSGWssvLrSruzRPzLSK70MRd/dgiUpC/XA6UqpolTkJ0aW6XuyHKK50/XqfE56mTmVzdH1IkGnwoykVRwbZzz6Z69t/+N2XxhZdv3I4c+H01sgeY7wxTTHCLx3yx93Fuvrks/W0uyyhupCMRqfrIqIHPed0BngwPk5qJNPFSCgsyodpUHEdCnd6MdO5X7OYGiHSU1MxIm4xD4jejaFbSnZP+cqJ7iaCi4GI4aIxTAhU1jOhrHnkgYSDWiefdrK+/oyZ0S+E7cIKL4xtabZlHEkbxedEddCPuO+X7Sjr8m1YQ+HIQCVlEVE7yg/dgcpJqZNA3+J1LL+MLbordSKLz8GyL9wI98YrBSNa+1k5iIYh5gsrwdFXrrMu2iEI5oS/4Uu1t8KBw1nc3d6qjysrpTCXTWOCsu+4h01RpPer9pYHYD7ZGLjVaGgPY5HKUDcC6oqndK3DNaExShQZMJTlrEjTNVKFHURYDU4VPDTQYar3WA3m/I6cQmumpcrQEyUfyfUVssXY8rw2mLqNhB07jbHPjc8Zno8MjooaNqCImDQDt4omOA8yrmiIc4dktrj9eU4tJVFkN5NQZlmV0fd106aZFnPUleZIufFTYDOSbwQ7SkCXseZHjyiCKpeMAkthQaY5yClWQs0VZTKiRvaUyDUbHoAVZw/H+Pe/88dVkA0PIuck6wIM+pD2f9yom7W5+WDtP/ls3UHXclxsPCyPLAMJo4cyTUi9oCbAhk3F0TNb5WcxGtWsRS0uPg8cDqUl1RRb78aNZQwFva+TZqrgSId1eSgYeSQlYjjLbBXZ1OFzDOKrBQqV0OoR0sW12rNO2uCPRatJ3I2EUBxcSkvVJnIa+KBbS1+eJfOmwQwVdOKhB6I9NVne2HoKPhjMNNXhxAGTHlqHR9Ieh/aF7nrTFrK1GiKFLWwKw5C4UWu4W+0byVlw3ojKZmN2X3SihQppy9jH0IzQbzzfGJM0gbabNP/a01NjgMUH6z8lBD39IJJEr5auQ3ad3xHjl3FJpoJYbkwnZNQa58Qx8erIpb2Ksl8nqsizCrXOMxNDztE1PKNGk5w26+eGRKCvLaoRHRzpc/NLxQoyIErMQAGBfxCqhdSJ1VRMmjl5Rm4VGlX9DmpQSVkbJyermZcdZfjyWdFJN3LJs8HP44C0KztC1fsErkSXtR2IAiPGMWf4pAdCBmqGhybtI4erfJKUJPglUUzLz6rVq6mnBguZsNuPJ6gc6wnq6Fu//w9eoRG++uVjDkUfP/cIiBFO4/DNdl19+mNr3XywDvfqJMQLCO/J4Q1KGkDuBWOLUSr0yO48LyBqPZqNDzYdb55t465UxMDqk9H0Jovu92SDRxaSvgtRJkTTl6YWs+dBUGUWmegilIDXb74mnQqEqPS85T09FXQO6BtVYIVyLNE52XB2HEE2hZRCHYzBlzKiyQQHMOhZ6jvaECthNceotCGls+l9fGJ7JxKPQdMauPInwwR9QCOaJ3+IDU2dZ/e/qPt6YSxxH12FFtlPmXxzJqX4EBckw5BeB+NABMHndx/FKiqZ1FBUNw6/GtXaOciReOqwnQDQWygxJXm6JFzPs3lybaE2KpQo2WDruxOxKVms5JVa/zEyG20aeejzrMKTjiemcLdbQAK1Klk+xrDbgGSf0MA6KiAezsSE42E9okUjS1UR0bjXK2VVGJ2DmXi4TlmItPIR/+hohntckqvm81vbnf1Q9IoT0RlSyRmEBQ1HocKQFAqwtwomICGRkBxy1CvNozrdVw42CF2c/+jT4Pdmblu1aXVjHNkL/+epDwSlLIAwuWen8He+/e2XxvaXv/rlYyqm7AD5jIU8ML+H5IH2+/5qXX7yY+tpf7WODyqb1GbOBlSCBHeF5sa4kYifm2NsdKq9KZoBonJNdUWC43HduTZZvREk6JihgDyRaIMZkjPDDGSMsS3eGNO+TNT5POQPktGhtr8e2cYybvbUVqSLWwsHOoyozaI2KZ2ST8vgk/Sg+rskh9G/JBx0NCvNYnHJve5Bsrm+54bZy2xOSoc+v2Jk9V5Jg9pwCdlxff2sVa1nTW1CMc374Tqw/wUHR/Z38Pm5aEIgxcigDv58rWgorGeeb0T5Mcj6d92BEGujpTifXGO01jQLCE3TE9fGO3xzlBH4WFSsiS9Nr16Bgxk9aR8pL5G9mLVSuz/rVJl3UEMVTuyl0Q0VNLSezpyIhrP0yq/M85OKQREn6bdqoGMkuTnTRGteEW402lirSA73yv4TnVqfyjaFMqqZ/wWlgIqUskva2REnPQMmoQhkhhKOd4KNUUtmqRkFp0OwVA9aD42ez6BPOw+j9ACVE2NLeagsQ97XZzRgxGthQKh9IKVPnGU5kWc5mEyU4bO31Mvu1sj49NwH9OCY/51v/94rxvZrX56PRzax5EiQxuigPZ6dr4u3H7NB+AHt42yQAuFJGrPqa7vOtzv+h3Dk9haVJqqW0QHQ5Wb8jYDLcV2hEfJGHeZBR2jc8UFZV4eZURiApgga6APhB82RKJIYSRM6ihycNIvov9BvJF2GfTl49WAjNXlGuusQTCSjTXlq0IdC4Nkh0kGl8q5/Kedy8kufNz+3e/UG4esNOcSdDAk6SjhW4a+/QZ+r0E0GbiTDNKd+1LSfVqFVYszo5jnvPg+lQV8hA6Jh3rtLeC1oV3+O8J0x/jqaofSKZiAXbF65/JjlVHoQ9TzIq6Eputvspd1jijLUHjJ7E4oKtAuVkZVPSBcx/Z19Gh41zwujX9KwRDrWnlpcDe6n82nv58dmPqKeiUJ+RSKCGMyJBOF7AoYKSdKUxaaXknlIq6BPvV2Pd6j7f8/mOE/okWtKAD/nOtoBZN5asJv2fh5Xb0i66n6YumId4lL2CNkKDCUHQgojHcGoMdDZ0RRiPSd2jptoPeNwTNXNiJj+FWdllqGX5Ex0Q+jNRBs5H6066MiwbySjyTVtg3vYZbgxtHkm2UuJFjVwVefwf/3d/+Olsf3GzyBB5kNvwxe0w4sFd4Mv3F2vm48/W08Xu3WPIXE12VWfqYN2vi73l5rMu9lKYO5MZJuC1rL2xS02Ot6eo2IMVTRCBvGIj09qjKFNH7F1ujopHNNhkABcwnG3PUNCZFivSQ90mO8NPZDEqbk7LTUsL/tMshV0K/QWvW5C+uBJcXRwNqQ2rDNOiKINOhHsMLKQfXETtUfV+0a8OQ5sDkWjveav9TyCKrS2oQ1KjjPQrF6rgxUjKupGn9mG1nVURiiFs9QGy4cpB9OjsGMUK1IyB2h0q3Xq/hfMQkeRElF9GVYZgzmOJQ6Q++m8ezXgurEHkSxLdAZUy2iLkiXJlpRzEFKl/hUGNXIqX0fWOIe2I5B2yLqO7keQyM7EVIfpllOeRDyBKTT+oQ/Ap6Li64FNXx7ub9fh9l0lqlRZJcNP12aeVvagk8natwN9VvSikUTSAScJ1ShXTqCjkgxTrJ3uBKCe+3O6y3JBO5FMv9Xe6z2vhOagncY8NiXNdT1RMPHseYxSA5FEgacUUKBJznPsHnNOaEFQqqdMp0mErd+z7xUtSbGgzzqu3/7W7740tr9EZDsQmr0IEYet+uM6X7ubj9fl20/W0/ZsPTyiAYdcGhGq3RuaPHPOkfkMSFMg+cDGLE6UnYS6e1f4XtSfw1BiphJrmYlEzKeAh3rssFINzB/XDujZ00JjHLUA552JdVKgQtIR7uc9E4nqrjpMzqEuQ/pMkhKDHZ4qGfAq3WUrSnWp0qfGCbim+sRQ4hC5dVs2mH8ury4KQB414vlAi3C63nzhlG3kZKw8TcEQEfapE08Zz6ykCBUE1vomAigDzc3dcjzSAm5kEmc3n0cZmSIwHJaDpkLbRhtSGUiF2UFd4W6z/rr0Rr5Z//yeAyNqwQm5McpIgy07qZfKPFBZSgihP4ESVWpSne5SkgnF8PNp6uD0XDU7ommATBDZKHXmW9eLe3UjFt6XdZ782DhQ8bmhVdhp7e7dukX2HwqL29v1BM0qOumhdSP2CIGd0F2NbBf/UHu71idFNClrtvOuKJQ9OsyTeoyPZFAqg05CM3urzpSfU8J7fD2S6aFTGCM5gsa/sbOaIz/qx625DwI+dWIy3HwP+0ZACaOeG0pyyYye9MZ4JldMEo0JMtNe2mNKBLMvjFU9NOa2c0Gx2AtaAxzLdINzKf7Zcf3O3/v7L43t17/2FaQyC5kYRLj7kvnS3eW6/PAzDt33awAAIABJREFUzhkDqXD/9H4tzIwnslPtOBYVFAKGrREloWWHDS0NXSrHXaUFiA6jym2xgXrhnNU/QZ5BL1hE/KJ+cPYjdTWPhP7iPUNpCDW63r5mfyn0a9T+ssQ3BzoGU1y2K9ncbKKu51mJadQJCo1clcVDQ6av2gSK2ugMejYYTWaTuiHuOhlhZMGNZK6qwhqtUGXFg+SiF8xU0B4hbqMe4xC+FqjC/TrxPekmFV0mnw2Mqp9JDp14s7RTHFlnn7wEFnJq7Ry0f4QsYVRZwMJfQrJyWEdPVHVjFSPww+G+IhbKfHAYZv7AThPvzwy8rHskVOJQ9SxwuBnBDaTKteb+ghbWCJ4JkJHFDjgpHahQo0JP7G80UtfnnhphaNLdQN6GSYoBr/vTA9v/PaDpy+27df/uHf+MsTtnh3eV6DzZz/gON73mNhEPUd8dR4X3RNNOAgNJwdID+wnEqphKiZMJag0tlUuPkZ0KgeQOpuHrvVl8hIAVOwMF9WsIgbp8jYkbjExOoyO2eHTEFASM7RNDGGCSSdiamiFnliQv96X+1RLIbhUwE18B8TqCKbgxxeeKP13v+mOQ7Vf+Od1TVVaFV9XyoRocRvbqox9ba4eO8DgACKmCNLUJmU3MfCZ71MgqJJBWMoELYgObUAwb4rRaxhyiw5l6QDQAohfKYDkbOOhK3iwOFJM1fqbMDKfHwshoFpWQ0D8/i/zKfRvy4LO5c03zIMmpKFHEsDqZaXtbjSyXIRGyEFINb6qkGK+4kmM+/XU4uCVSH5oGOXRt3cyj0F1KaSsM04bSpgmfiX+SZI/G1E1h8LpKPvm1NH1+VrzmKnGW8ZHjDcJuIjocXqPP2ACLx12VyASd5VAxenSiLtvGumFNORLl8aGm+7ra1Ohvlqlan8pwejhrNj/yOGsbUU1N9bjtcoZKqEXWQ0TsyIZDwItLdJTN/Wa+1VTAk6g/78OUfZqyge6caPpJhvUe3bRuqQl+unu/7u5vaVwhVeKAWEurshenAQ+NUY2/B90TdBnEF+WLbLHWQqF+P5e2tVH/ntIhz/d9roWAKJl6GzBFKkmYmWYCmmQyXUCK+8kFGfXZ7j2gRGS4XaFWUiM1QVfrH0VSEpcJ89t+tBEmHZl9nZsNHWG6qTh/e5KOgBWBKHgyr+v7TnL7t775916hEb78z7KfLXnNVJhYEIxqwgPGPHzwydq//WQ9ru0Cf7o9x8FuHpPaWn6GasiZ+PACMUy0oiD9MnnMZ8LAIWh7vRZps3LNMJ2hlCmIRrLpFGaubjRKAWJCH8tprGdI7NWKKzeydPgG7Z/XJdU4CWkKTdhk9UOwDCR6X2ePDUbNz5aZE6p/pa9DT5hVQirJIYbbg7MKYoicRsY+srqBpmwZ27GEDUzfC6FGPqdUH5mzLD44icAYcDvnDh+7VDcSprku+W45mZHLcyIDOQAa2FkS632FcF4HVoJ78aho1SmniuRUimBoiNn6L6WpCSuNLFPxZu1vOOe+D4fGNhSh2FRtZOpkUDkNUrDnjYNoDyITxKQF9SOogZC4RlS03b+nMUXTaigEMGplESGFdks4DDpt8pjdnlNOqasKm1tXCr0oQkSSRvBy9hnSaOc9Io5YifR0rWdXNEmMX/BxrLSnDNuXxxhlH2Q8TvjfcKZCzXk+6Rs9DKyThAEE3uJ0EoiImeR0si165s5jyIE0oBGXxXWhI+z2AdhDKWgpds8RJc9p+r7QMQ8ULAvjjmgCir/zrVdohF/+yp8iDuaXIxTjh8r+nOOYX12ti48+Xeviiv02cSjRLUnNb9webdRc653is3CTSJTxwQYKxXQE5Y4wJ4itvKC5oSRspmwGN88KHN+oLaoka0aXWA5wXDnbNNbFRSvLaKq7+Em1A5SBV9JH7yZ3l3UqBUISdqfhjsKSphIqnLc31Ho0dZOpuAK9Qrx0MkZy2fy8t1GlpZxDG+zwbCPGrMNWqMZeGvcUo8iwkmNOPHXBFEIMVr4//C4+QkhWTlpr1omxLPhrUYMfWB8uXr9QZvhNfD6MkyRTSlDB4FKhAn4SxpbVS9KrSprmpNG4vwFYnMxQ1MDnWrytZ9gFaPjwxUGm2IRojaOrO2JJQgQNZXhoGBmolyomNgCpUmLFv8OYPrABCxuGo3z9qF4MOjExAto3dJuu1dcO9H6oVo4+ableO8GAkdnbJEjxUAbWTpXDCQOZ+yRNKSgBmFtE1kVaRie+tmmKAKh072IUlTUbTeNVmqxnwTOFnwUlmtJioM7+D0L+k7VLLgc/B3VJakE0rs2MjE/P02sEyr3Os+2NYjivEuceLit03uqpGGu5FzeJEiFQYC7fj+/4rW++kiArY5sesFGzsjzxfG0//Gidv/lwHTD3yKJuwX+T5CPDKp2mp+L6IshwjTCRpDoeXvEsHf4mVKCxtSFPCFdhbjR1pYE0UDLvQkPnhYxxjSG2w/X1jHCe96WeDQk95I3zDocuBr3qyOVrnPKVkuek+Yt3wOBjw9HSprKvj/vuWtajhFBLZuogpmkyLV1cxDC2DoGKXuEbO2valWa+Ce8eIUltTrbY44F0p/1ck58FD0gSKpwpB6me+HI5AaFb7oOhF+al+D6bS/PhxnhuZ/zTSEW/P1RFVYpboBHV/kLP1yRtcmh0eCOaKJtbhqwbYkeOFForPZTdhroMiDhuM+NWuUCeRLLE48uphLmHvOqWhQGPCP0hswLdxd604QORGrFOtvZ3Ei9ONsXsUk1z39Gfo0C6cHYqM4IcYWwSwJlmkghiapTd8UIAw2iRxj6SxgEmsn5M6ZoLz5mUUzc1UMHyTL5pgbgfBr1E7a4fE5tS0cmP51cUW5KS3etWwE1l4WoPICqBVWDhxMOb27DXqJ7aFDbwVGJEv68zr/06kszJvZhq4Uc4usggrhmZko6J41hr/a2/+wqN8PWv/dTxebinMB9zjS+rDwJeg96fuFk0m9mw2Yc5vpJnPLGWmyamLkxGO9IMIrYh22HfTz9MZvycKZeCoakJPj6XNgaVCVlULK++n27AIVtjDzdPXjEYSn4opCAWrld1GKV/6s5c0F4mfwODaI6ywt++xhzo+aEpCMh3YpoU75HNVxTahV0JFxRESqPsxFGywHgts+IpHS3ON2gjGd6RJHGIi9soiZcRSrqa4WedVOowvBGsJt6yJWaaBLHVIcI6dHlTqB8nO+vecUAk+n9gleD9nZvEOPuv93qqapJXz+RdShCmai48YxvaCpGHOqCuZahJ9G+9ORQojKKSxJK8Do2W0VRVJa5AAzA3cPCoHlZQuaGLgcnZ1sgx35NOc+CeMSYnyUYnY4VqcbKld04kkOw/94nbS8bAhr7jGfH3COHWl4qCCXoeGvmOVmZlVuXVDL2a+ZnoNkY31JU+3gnS9NpItzojdTgr7GNl+8/WAyZWBjby9+6ji73dCobYAzmHGEei3EQqngJePGpQeUXWdlYS8/AXnU2VjDdKlQFvqoAmCsS5ioYNPLVfiNRL9qW1e5Wz/cZPf5mTGkoAbF4UD3Rz/WZdffJj6x6+/Om4LnBj2/P1AM/7EBQbjqkvOuGPEixRLOhGINMAyuHwRnOQgpRGzraeGbfB8l9objPzvjxh5Xg8oE0rkGz/JMdlqLOZOlHiZatKkkpWxQhzvd1BCQDQI5lfNjIM+zR4Na9pkk8a/+Hdzt/Er8ojbigfqdBptngMN1q6Zn1MuOeW1AlpIKTSLzk5RQSpsXcf1kqrNn7B56l5dDSFrVVViCteTBWC+nwg27RUxL5gP4ztucqs3TdVs8QO7PykOVX31ViF7fdwfZZXsR8tOX8hbM4YS/wYrtcbPXX+cjRJ+g3LORAtnVI1Upe2NkmjNkiS8GgdIPsCZXHH4aSP9+Bb79TI5YDTgGfG3mJcwHKsadFHk2sdJrLqRlbh1s8sU8KICSlfdBaQC6ETXE/rgFlnnsebXXMS+RnVRt8ZFQ8D0KLArE8NOisA1PuQdByMfiiujHwaHCrXioUIOXzaN6qcdC+PMuzBS3IU6odhxRHnyZ1xbekM2Aox2xUoWLRdetJIGywKIWW92oo2mtiP5GwNmFo2rhPg6/b2NXVR5THVKV9JzWFPKnpuZxwnJsWDIsqmHWh5HPUJFP3Wa8gW5bpkIdh/2RVDrHXfre2nP7Euri7VZ9YZdlp7KBFwILjXZGjoqfC3tG0b4UfCy4Qr6asZAxh5BZJqIbbT9AQIJsgyqIPGboS+5Wb83DLrqrKu6rmmxbCBG3vDvK34RyWsomdtLWAbbHy1rpMbzR5c96KRJfoOOTD8KhmbifmYuEqOJbESNJ4X9At9KLUzs85FexitBenoRSkL7Y0qFGx+Uzd0yrunLV/6WJi7TzMVyrRwYFwEgD+HJ8b9q5rqcT3cuxm0x6qEzuHIHj4GaRlxyMkVR62R8djkPvXzuaeE+GSy4lMmL6yV2TDykjlRaDe5Zh1AHw62jkRRABzB/Tq7lRIASgdOWCVi0YpD2kajDRphJGTSDhKHXt2yTA1wrE0nX3TVp9aAkdfg/BIlkKKwwwVyKzrMkj+O06neAj2YMfdZiLfC/Uam0bjLeOoXqYmE1VZY4N9FAcgQhcoph6HwrHo65Ax74YvSyRkIEGiON9hDMDMz/hRtOToeqqE6CpaqUd9vh4Ay30SLyftkLfR83CdhGFSe32GQc47lINS+kBWtbBmrJCJPn6OtOCd+DuSSDGDaHb2aIPszP/Wnjmr6rAWnZwdJcHG1Lr70k8pgnm1YrEAvaOQj8b1lD671y+Zi0sIHRTpT7ajaDCNUS1cvIrBUGAUJkLvsrmD1oKqEMXIVhyLDSIW7lBf0KlfWU0cxv8TZTdmSDgY+nQMnmWSLEN9lplWY4c3uEEpGOJvYR5X362YyJ4a0w5QgRzMqQ1Uw3xBtcBvd4quknak+pPocmZWsBeVOCXucYFTZbGgMoRGhSXOcVUWj6xDdocPHvWCuF98RqVjASpr/xIGa3a1+C5pyrEY36HNcY1mm/rWe1GnCEegvNFFHy7q2jYeXptEKE30e+XLmiiuO1iZdoa5mCt/loITjXG+v8oB1xmblGtCY6SPVoOgpFYE2tjT2qZR0paPg0EnnrWmMg7yTzCKqNY0mfliGmkbdz4vJoyiBIkEaumK6Gzv9Mj7eh6LAhrH3s+Q/pfjF4AlfLSSa/ZpKKZ8hU3HKtUReZVonDYxS/WkUyvt0f9jQa6IGBAAErAzlwlmbWpTDw/VbrQNnYTohUVjRkZCVuT93Pq9AmDyNHBf2SMDO0INjJJKI5hTJOIK0OsGnwsniPiOv0gi/TJ2tkJpI4w37IFx/8PF6evORA4eIxgUQ5Tk7EynjMke8uFaKC6ZNV78GZxaPHVQcnjaoVYR6Emjd9NhgowUOfjj1HaQnPPnAdpWX4OTd5HTIwlhzWf1zvSGVqDqdglsoI69JaHUSys5wdpSaRjmQCzX70FnPJJI0sr1cQhIANnbFlZUqQu3xRHmlbZ8zqX4vQ11z3DBwcjB2hGdnrO9nR30bJlZPOWuOsmuqAThDLuGhri5dk4IohNZOw/kcnDw3otkqxcXUU4WKSdClaqvGxaSaygZHkERTUmlEWYwRdcLTOgOvmnlaHq2dcHc7Eo3Yw6ELydvZyJZzMLUloGDAQE35UDRg7Xw4m14yn8y9/zISCh1gaCVjzoSjNehVFNP8Z9FNQ30QTldURFNYs3uYin50DdLnOmHHG++xLsreA1g1hkwPAYIcU0dxbMVRej5aKRMMzvR5jigHXmBS0n+vYec8rx6J5WgriKVhhXshpLgEOYJRKv4cWVd+xJijaDxTKU0r6mIiq/Rf9Cyc1sG/IcrKPQdF4wWRpna1mgDI77ymRvjG136qdhwfBYzLxeX64NMfX/fnGO+sOnGhyiJYTvo+xkPLQ/jiB7VelVF8aGOxDQGVkXcGu/RyQLQqG82H5oHGQ80Qcv45iZySedkwJhHXSah2BI3+Wt8HYxNtZT4/2XDz5zKIJdlS7T0fdOgKGoYoG+z5hlwm9eQp72U231RMAHnCICGsIYzneirzgbBabR/dOs+Za0hjwInu0ejHN06kx4F/HpD4cFjv36OrPppAZ7yK5FV6bZJR4sqUEXY7RStNJAMTJiQCTticdQji92GKZItJuSBLfE99XxCOESwjKhlU6m4P6KVqdEo64LG4e01bFo2QK1LJ6YZz8nh9VeXlg8R1lbmMc5i1/lp2SYbSDjAOzGTHkJeFtkr85MIVazEnfYDrqyQjnaV7SKT4Z/LrlcxNYmZk0B0N5voT7uuabYwd5Z0wr5xykeo7Pzl8jyVbuAMY7+xPId+RlLUEVH4wSTknBW1UtTfcr4RUUo8VirfL3lGUM6wzHZGjThu3oG/2Z3EuIQnEMuQGNhU9RHFhgFOoOYY/RSA+yzLkKaQwX50c09jjyrU4icyRjTKAf/ubr+hsv4GxOOYpcRiBarcffLyuP/p0HZAxTcMNHxLbS1OgMsBCf01c6/DowEX/KHQwGkrEe9v4poG09lY3jIgmT8C0OZGEC5MuqIMS9Ky9Y8+uv1QF2/gO2T49hXw/r8KaWyT1cMB5P0R2w/G4HJjhE6Qurv8upKCL4gOYwnSb3ZN+qFrLMWHYGyHRAfuFuqwxnF04SFwjro/TYXHdphHwd8ynQjJDmX80fdZ/GBWDWVDoBYDfpV2NvErPrzacZS2oCQ8KS5c2jQoxpVRFGNM5azPWDKw5sdf8LWVSbD4PDaoqvyCpopYWKJua2oNKd/ket9DM8zW65L5IQ2gDMqEUh6U+ZTRGVdtvVYoPuc+jHYtJBU5HQBbd1ZJWYSizrjEpMjbdHUz2r7P8p4DAjt77PSOtikaoPWy3YXRZmtcgwKKvYqNSTBFVhTjk4njHflQILTVQjLNoJ/H6SlprUUAn8pedfYf6imSqqtGqntAeQsWmgPhHqzXCOY9kr05+V0iSV46qw6hcfLmNrM+rjLk6umWN42SkhImmPIZRcxaF8s33VpTYNIGKsLRhImktYW2c8gCPpODscH7n735rxAg+yBz4mA5V+Lfdbr3BMMfLN5rHnoYQ6UswjCRvjMyDJ4YObRr5JBOQVQNFGYjKbb12yrjG8wYQBJnwWbsQwcaPsrEkD9zIokLoHBaPxihEPeYrtTEPFxwjOxBPoQ39G+qpcx0y7q59x1vHKB6so4xtCgS0OVMskM5GZSjjEUPA+/rDr+nb0/TDBSUY5eL+BAzhTXOEdwL0QriP1pb3d2jAjllVaAZ0pCxPpa4Siitsl0xLFAIGBLplYXGAHv/OW3EhA+wZGrq8VthQz1wRSScQvb0tF2TPVBj3Jxl69tHwfxqxclgbJ7C0VUUbhKUAgsBX7ai51MIV4mLCVk1PRBk5GYJ9Z3UMOsvFOfOnaJAEamLct62LT4oMKRBPdJ5pui+HlGx0ULX2gvjWnvBR4WsmNhTN01kE3oePqoyvh32O5G4MTiWGkoyz8e5CGRn7SMwy2aT5YhlUgSo3ArKjhtMq1YsT5Cp00f0w8Zv18vejjN8nymoEGzV2EOSB6UqrqCOMuJUXabkmh2US6IcjVhtGaXRtmJ1zLDrLoOCEhrB2ne9I9OdIIN8Zo1w5CzbgGR3sImHzRN2gOFWghTlTqTa+57f/92++bmyD67BM+zcfrv0nP75uz3Zr85TGIBmVok7wjWK7mSQOa9MJagqTwY8VTDkuDhrNZs/4ifydQ9h8SKo+P30SwuHmIRNthEvupB35dzTXsPicgMcVKdiokcpEttPqgXTH6kwykmT4LxE80KHkVOqzOmkUjOEh18Oyy3hSaTR50CI7Grwmj1OAA5ryUCLjcR1oxL5HRzTMgUMrSv07Een9/bq9u193twr9gUwx44pFAU9rHbxmPCBKXejwpPAE1wMkWUMDIXFyw2kfBHF9ZiMzjcHNY7C+olksc7JmsRCKe0FgqdA4BoYfVVXsAfD+PQ3q09Pderh974oqhZg0iDAwWlxLeGLMhBY3T0KctU4TacAYVDe60I2guB6rAaoQkAtsAAxcTdUHJ6fCh91FI1XEMQddVqJJCZ6UgE4eUQbdNFAlkdqQmMAoSuGxBpUqEQQjlvBaEZc2PSOhaFqtfOGeDzh69r1yW+Zn6UactgyfS0CbCDSje1xI40ICe5/2Rd67LApBv45qAq6+B6x8JDAzHWkpnqpQ9UtIdPxDcd2JmFLG2/0qsr6UjLHtaO67O9z1tRq9e+1og0xt8XOskinlCq9RvS5wD4TYKZYi3S1UHLUL7B3O4z3mxj0+rm//wWszyH72a5xRii9/PL9Yuw8+XmeX1+vpHDPVPROKGyjd9R0SRh7lkhAls+SJsngySD2tFxeeIXcVZlcYfrqZOkmWMCzZSZmNWY5YDV8GB0xDSP6zWzOGKqAxQGgl3KgMPXtvjhE/pk9SSrrbX9QawFiwqc0mKCacNhKJCGdkZ9NTF8ZTyNhC/4zLdlMXaA+3lPhgwsWO2x+aVRg6TKx4wOSKOxQAoIb+iQ8U8ipKrTgbDGjD6+7SSm0lIRDeafwse6H6pzgIKCVFI2kXVbB+32EkDjWLn4va0TNGz1fIv2hsEbLj2i0fohaV0imVrGLC6sP7z9f97e16wN89IkktPKU5TOetoNM4NQzOkzMMDdO8n157OskY4XL6b8jgnyZjCAjS79gJoe5m5fmyLtM0VPakXxwq3Xv+nVxhiiLQZImhun6cCAbn53BUpzm1/VTiOL+UjNcuBAfOKSOpKKzGUA7jqY8zAIgjrIfa/VQnMsuPK7RO8xzz2ePtlcQO3UMVEsPnkeS2LKrRv1aYR94qliTtRNt0pZlUL3E4isgi/VOErGZUhsUnEUauPwhd5b1dAKRCCPxbini0wqkM1IdOalMXXAA+KgurofSMAYCUoxANYgrToRVACfXjHm1UcxZJl631h9/73ivI9qe/eqRmDF8EuRdUCJgdlrEY/HCT1JyyqUKFLLhQarZPnWhxtra8ELyHF9VBT97LGT4L9iMVCh9LroWjh+Np3ed2Zm2TU++8Uc0HYwiWahNfGjYPUCobTqRqixekjlK8FbZf82HlZyy2joxCIL1OZQRsREmh5CzajPv0Ufhv8TqMFGazXe6vqqUgDCa2JoT/QAF3dw9dAABPWXOqvBfJs+mAue1PPYNwk5Hc8X4M18oRchqDNLEw3PQN5JuQZJLuVQexx8KQvkvFGHh93hsqpux8UaKaeVUcu6KpAGi0EiTl9HQbGysuGMIGETpSENJIrbqcVxCj7lFrn5aXPIjuTVrcqGVHSVZOUX7WJXsRF6USYBdA2MHkGlBwwANqkFHDAmX1T0LdOH+ic8vJZj5gBDVdZYeJvylDBcViwxTjrHPmAoH5AVwFHUDJwNKsvu+s1sOIU/ceOqB7ZHBFbfhSmKSEdjT0OBTdzU2XaOft7ntdfCDEEYNbFI+bUhGJlha/toRpSdEJjRpbSxxnR+gXx4i1c8e1+h53a1Pb1dI9yHAaZBUVUXLHbh8qrrllq/g7zgvPDItdrHjxaHQ6GdOq+I7vfv8HL43tL3HgI4Tg52v/9sN1fv2WSTI8bi6XxfoKfzv8ludINYUeePrJtvHtEE5n3okIneOq6pKHaUMtM+dDzNVNOB6hvjxmZ4v9Chv9JOLoJ4rTqXuXYsBhjbZSG8kMn9SDdIjm6Z9An6l6SRad6OVwz0kTGeuhqir3DTDHhwdxd/dem5N7/bhugfYOh3UL44oSVnKo7rFat513cMXb8w/UEA+tREfWWfebUEnRgB0I1oSeGR2zRBVJswkjrGvTm83huQqN1IuHBKJRNdArm6uAhze/miIqtRWUflFNmGW4OyKRgWLoaS+QPdB7odUXeXop05So3FpYh76ttqjglPtfmWrjmzFhoXeEfkbDauQym7GIqoi2Tr+rTl8fqqq9NrhpqTgBhneYOec23FE0KJHWRT1zDfQo2gmKZ4xqwjP4In80vZD3674s7E9zcp7DSMI8FTtJ7USHXge9f3S4svog9yOEKClf6LmOomQQ8+xDo5RGxOgkBnLug0mV5JnLr4lCqUkxjiJV9n76q9awAGPUUl3qHfK3YyAZVeYzWOGIohch2Nn/OAY81XFFAzq38Z1Xke3XvsojtbnYr6uPPqXsS50eQwt44yYz4SOsxJnHs1glAK/aWtU2YHMcR92UF0kbCb0p04rRpraqb2JohWQSYor/7BlG4q3k7rJlFfYV7OZPZ2EFNhwRp72SOv8o48+wMMk4vy9yp/PdzpH1ce0256w+urzSCPZkL6FeuPd46seDQn+oAtgK0B22Ej6LP1bScOAGISYf4vI5lUDwAkbS4sCos8RlatVNf6wObpejsEFBUDIFw6k/U1rlMTBEpZy0qvEqCw2tEYpH9D8SUBpF4g5ORh2hiqYyoxyxEz9Rrrxwts+kOLb+dcbZkt0oRYZxJMjGlo0RNGOnsDhSp5IwWQsdPh1rOXjoFNbIMOpnRF0+E74VI99OkAUFPwOi5vjtFAeYCEgIDy0j5JwR+1UYw4YCGQNP62OcANJ3dt6Be9o0iJxUa7pPFEcDKZXzS79b51ESLfKlZv9ACUwAFbNXyLymMxswVGnziFhstMuJGpxHfhnZKNfflIrWXjtyNoIphJsLdGItny1wYWNqoDCNq2YYih6syAAIv9bnVM4p9U9g4lrf+d73X0G2X/ny8YhWZTdv180nn62n7YUOJw6gEwgVqHhzJlQhMsnEUHp41UrPPgs6/CcmpP6ObF8ePC6zunKarDfZUK/ha80lcTF9cBIwCQ13ZrCNsw7AyYazTIOodlR4saeSdYHNwW3Wfr8np8TqFcu7YJiBSFXvj9AfHlDNeMjlzCora1W1EiN4JfpGlluOI1VBPSHFGklH9rzvfATPk6U+RivZ5FhL+RBohfPcnell2zppVhHuP7y/ZWMVctHoXEUVCpIaklllHLzs6A0SAAAgAElEQVTkSenx0M3g8Z1oUgRlgKJQRTDZ0Ag9hWjp7iqU84styzLSHciqEJHlNepp0IhOjYsSLUnjrMcp5BLnyIPjPTiz26G0hJh0UCprz+v1aKb0tfBrJMyPE9f4FUUOtj5WPejaEje105fD9x6o/dya70oUjQKGRDzTgBZ6HWWtoc6C1GMsxBs72rEkjmCi8hzBHLoufY7vchQiKM5Pma73nq+TuvYh75xJwURYGv1jQ+/G8MkJ5BklcsBzQXKK5857OMaShtVNvtWm8hTXxtgmQs3fNUgWBTrd8AggoxKKjsCE2/yZtb6KSOL482P+y9TxrrX+8DUa4Ze/8pXjcXu+rj/5jHwtClOpbMKcMTdd0APzQsbg8lpUYiljKpqBCxRtYUpDp3dgP9BstXBg4edaY1rI1fKucEnyHgofc3Akxao1UDMLa4QDsvB6KQpCQXDH8LPOz8Djnq/ryytlt9GDd/BwXMsnNdCAjOrd+3eSVtGoKvSHcY3CJ8UX8Yy6Zm0IbuLa9I3asyazJR6RYvR/saIFGdz6rqCPjEP6y8JVsqUeDCau8fFhHe6QWLtfj3fvObOKDaxRFUZtrXoB1GRNH045Tz0wZeL7PiYCw7RldoZgorGTRThAB5bP6klwUydRVPYqKN035zB9ajVhRytTzGvJLLamoEgt+eAF6eKwghMP6lZE5uIMl2nKOWgDgTetwzSSVLOiT+vRPKIKPZL8clKFng6KstZ58tHDWfM7MJVSTkhr3AabRpGJ43Ge+DntTMJpVqFPlALOUeQeCtnP8lc7onDZerjKU6gfkisw0188MisnKxvdudkR+kY79I7WNa8J0Jp5nSYD2zGDb0+/3UxgoPY+iTNTi3mOiCijLtLeHFGgnQHWgCodSh9dHUkxzmyiFSlnLIVWrs2J9crev/z+cujq9SGnN3JXZ0iQvcLZfv2rXz2e7S/WB5/9xHra36x7XAza4yFkTEMPP0jcnJpoS98YYxKvIbR5hmZGOVtV0TQ5sNxOP4iX7d0YUmMQHOZTcdQ45FPKQBe6oeHPjboDkzmk8LkJ+fCm/f6iGiFfbndrd362ri53TPZc7Lfrgzdv1rvP3613t3fr8ztoVSHlAKcK3Sc4TjetZqIQjVIU9tN+hBQstHCq2eRRsvQlPNiA4SLjK3IwtUGHRsxk3qwsrb2VHjwfNtCjJSrsqnT/ft2//3zd3b5fh/fviGIh80p3MTZ5sXQof66sK4fbO2lqJBm0SgQOzoy9SoFoZVhRAJP6ee9LGW7CJ2bX3MFJR61QT0bJuM5fhynfL3SBnh1BMsTGbkJSkkEjTu4RFnZc1MQQdRGzMaUTFvU1fHO5saA/zVyL/rsNcRyfONln8qKI9OlApOTh82RY76nIHLPl2IadtpSkpTOmxK5lh3McD7EmCo6ggR4HHfcaKipGgBFFOZTRhMfWLvzn5BixDx/hmhNOFb2iVYLapBpNWZIm4Nfolytmrh/PIVWKOeuhD2dC7Tl+oHONMYvUThClePfQauxAF8fq/in4TiavKSnUn6MLVswhPXWuvUFkKxOeX9PANhX9COgpDp94uqK6dVzf/cGPXtII3/jqTx+3H364dh99vB6hXTTaeGCm2cqBAeFLxJtNmxS8G2CEYuiQpRMgbs9dD5DEOnioZ6V1CQEV5mVzdiJLKgc9GGajPRYCn3+Bzu0Q/WMA5QUy/5ID4dDd3NxQhwovzE1pyZMy8qI0fvCDH5BrfYDTqIMxOo+RB8v4jzR5IfaVjpV/LKZKmX2uqWceWepDHtAblrxluhPZgDNKMI9bjKtLHVVtpYoq8KkcqwKjilHW0ACz6gqJL6k9EtpFU6x7HzO5SF84tjRPjdA7lVfanMqtC51Jf4h/k7TWOWeH6jJakuFwOdyYiN+ZGvPiFqVVrHDXfQe0jHLCSlyJfhCKcNjvzw8/WfSWe8IKXTFmPa2GqxNlwtHAui5YV116UUEZy7Tabte1lKSPHaKEcJiY8zXz05RgVxGMDUkSaDHiQqHWqHM/eP0cGWYtUs2VtchaUYafWV2jD0eci77PRoq3jpZTmQwRbtJIvEwF9kYoCDXc0fP1DDbv9fCd+l2qoewb0XkkabiQPH/yIKIkfH9wTG2hzIs7GnxhI7w/EJnBqKpVp01qHAvX2sNmo0KIzMvv10WGf5Rhz3dNo/ziz86CVFRUDlx77jvff83Y/uw/f7z+0mfrgBr6J4+n2KC5hvoCVIJJcNKhZIf/8vE6UArdEma6vLbiB3nlM7SeGyEgdaI+2L1pWn6jYX86+Aximbjq7kPUpUID6QbCl5cX64ItAMUhHx6P5FJRmorv+fzdO2pWWTE1+RkKorVQ4d/aG88uRDKStUGCLkyfWtqqTeRDph1kdMenZs2w7Ru5cTw8j412A08aTY5ZOciAUjnw9LjuWcRwv45ovEzELw6WV5ZDPZKBOaTZMDFKKZFWKGq8+YqigcYhPKPRcBB1Jy8ccUTa4xAc65QKNe/qRio2euKg7TyLNlH4llAx/Fw+I/w75Go0jDUNRElOOSgZ59QD0NalOtHFMTJEWjQh8lhe7eU0l+beHwc1AiKZZZ8VOy0ZTyUMSb/FmWlHdC+NZ8lbHXVr2yv3UZ5BLiCOvMIH/ZyUWpy317P4Uxt3fn74Z9MXdX1OJOHvLEJIgQElWvE2SmadoE8nG5lkwz70S5sPN53Cz/fZcktCVUA66UT56dwQQc49yj2NkaIUiGPKCo3cXtnQ9FWh+WK0lii6n7N9q51De/BEgckN9TmyEx8GW9fenP13v/fDl8j2V//FP3O8/OijdceQD1PH5F1h4jIfqTIyIzuOwY86JNrQemjdWLo2hrN+2gj0q8X/smOOy0YZErJIQOA8lUnJz2f8xeX+Utyru1ipJFIt9JCoYkjLZtXiV28fQIbD84FbxaZUoYU8UpI9CTHMf0SWZhSaMDAHuLLrDL9iqHxY/V4uPqm3dFJqzR69rRaP181EldEopqzCuEJOhSorcK3gUlUgcUifeEqwsEbsKcvDJj0rrkKIuaVrOkeN4phoqum5ukYpFsyh5fWGVjlg4Sk5DscHm99j5UbzdPIis1Y94VzyQoWO/F2F0hxZnXQRM1+caAmvjQBepaODs/ezjTIG1+QxmIWMg4SLTjCQiE0JlVwccSHRlpr1IQ4SkhbdsWDlL6S/9PrH2Nq3yEjo4MpAd3IvIKfRa1dx5j1Fj0TrauqCa3vC9XcXsj6XoVIkqi4NcnTwpJRjVHRtMrKpFux8QlQ8bLlpCVoMU8V4QedOkIoumk2fFMHis6i68OwxnAs+w2fKgKzLRKGNppU8V9CdDaU/6lyad42Tp5N1FWf2gumLspjxA2Wj9ZP+ORwUIuvdujjfrm/+wXdfGtt/+Vf+7HFzcaE2cecIwfVpMWYZoBh+D19A7tahggBJGlYoCZVpCbiSJNAKJXs0eGQaCZ+RmMBWhT5VRQdbNlUBchW5rTEhwLeaoPrEZirUvyEJgv+YrJIujt5vZFvjaRO9BEVkv2dT5NlI9+j18vNKCKwn5t6/dqdCsbawxgJ8bumYhuYpVAAg7AdSfeTMKvJK93ecACCeS6OreTwRbpUygvFlVS1xkzHktvyOCM/PAptJUNVOJfeR0E5/T1GHigp60GVVAYWX80ajGoGhnicdVNNmT/21OiVhY74/iFAJD31YdQiLxMvnQpKrblok1NnJsSBR9uNIqBq6KVayXi8UNhnaaFkVmehLeUj991R0NcrV9UalIHzExTuhORrXyEBJLlaKUj8bL+SgCwQU/TxSxCMYVuuUd2lUUUCLE3KJJCG75BRivWCWvmZZUm/K3ZvQ3RqgqqQzYiYvyT3WJfkpMsj1hJaiMYTo3wUs5DPTtrWATRKaum5WqBldV5+OTO6IYa0xDvnG0/V7Ti3wGTgCieo2slOtsZ7NU3RaVoKkCMUborBl01ZxqGUlqNTBebg4362ry4t1c3W5rvf7dX21X9e7i/Vf/g//y0tj++f/lT/vQMzhAVrn6YnxMaiJinm5cGbD+mOBJQeSgYZlf8BIZv/SwofnUytA3DiqqGBMcWf7y/3abS8oDue+f0IBgORU+MVxKswqRgMKo3rGf5N3FwVgUyJPmKGJ5omUBV9K3iVkLEmaa6Or4kVHJwedm8IPngacBxic9uB16xC6czvLVR/WA0N+ZP4xEBA9AEANGI2Rg8X9ojmPWvclJC5dLPnGbCLdYXoRcGOF73a/Ayaw2AEMyMQGIc03ImHxRodDo1oA12QDWF2l+lQX/6ZkmEpmOWk2/QciiUJxTDmXoLmEg84CjzZ55DUH3UBXRQdi1GCj0+gohonpqxOuP7OrbG3aKTF6msoN7e20dYxjELWifRDlQW1i721GYpEJppTV1Fn8ssmyylDr26zJ9QdWBFDa01NUOw1DPjeGpLGU1ANJrDIapTEeJcz+uZyJg9yoEoxgJXyINLOTfiXWjPwr9zHGNKniLTy1W3GGk5XLGXy8nj97B7CAJxpW5Q5k7J8b1fiOdkanPHX3Gc6acr0L4fsv/twY4miu9WyyogVZW9bnxvqybXJVAIL7i916c71fH9xcr5ur63V1sV+Xu93aYzSUk4n/2d/4714a27/w5/41AjLqZVPD7atgI5NnBDWuGwYY5XH4Rc6MzWBkot/cXK9372+rQQgkVZeX0qjuLy7W7lFGgHzq03G9R2IHmrenp/Xu4Y5GFtdCKVVxTZKTsTtUWgAatcq7Omx2eMy0WtWcjuRLuN4g0GgcRzCQcLt9WI7v6CkgyLbO2DHrwATVwx1kVPfrAWNVuKEw0hocqxqtpxEHvhqhP1GyHUIcBZNKQ8KSQ08lgbP0J02RcUiMdueMNmW2u7S0w2M3SZEvEa+cCQs2mEJ6MmrKpHcCE8ZWNjjjyxVW6n9d1UeD69Ndh8PXg89L/4JKQA6KI89STqUNaiIRrYmmh4SjU9W05Es6ULp+HWK7zaBHl3/rqXI3G4mmIKVRX5zyRFDxQamQC4osvjDNSoKUvTad+kGYDEVPKsZ8JfmA4oZrDkRFKKriFKoW5+CEYe419djV04CreIrAi4KRyUnL0ArBh0NQya4ct+5b9oPyONoKDEB1P95zRbu4t5SyhqtnAsvUQND5NI7PTexE+nldJXcHKo8DEgXjtRhKDLn77rgmR6o9y/4fHpgaKBt1VCgYABfs+Ys9jOv1+ujtG9q366urtd9t1267dde5M6pzBOZlOf7Tv/Y3X0G2/+qfO5Iv1WSStWAIICTmxAYdrBw4JitctXKxc/u14xPR7H6/4+s+ePOW2Xx4AGoFKRd7XO/evePP3x3cTxUlqqxacnIIDxKtqsrXiM/FAhzAD3sulfIvViGwnhxJvfRskKHINfLQhUUz4c8HWdn4JBxUEpvQqU6xD2TaTFJWgpAf3X1u36/723f8O7tood8tqAI2mwkVM5voKBur6jSF/rlOGSYliIT8JXgUsFMYHOkNDRSnCLu0FAbbCDMzu/BzxCfojJU2ePgKlmVXgx0lKzLfjRVAlaB5okPgvyUSoBrBHfV54KRZlsFWk49KaI0EVQw9ljKTGGKYZWMb0Yi6SeZatMZUUmhv6OgT2cYwOMOvJRQFE72tWuppzzAhyucUOkX7w5ZENOxIlPVpaQ5UOmYfqlGsIwOhvRzjTDCyjjqI9gdB1BnFforUwglb6+719SIbcXvfREVgyZwWZcjU0ho0Yfz4Wfa3CiUQDg++3k6uaRQ1XA8XjXWFtE4Jw95PSHQz+mTnqwfRhzT+pz2snxvWGMzw49O4/kkGuZ9hK1QU5J5SZcUEmpozMiikH3aB59JSRvRBefvBzfr45u368OZ6XV1drkugVnbkO1u77fk655ikjZoweT9JQvnI6rbf+M2/8dLY/pv/+r9xZDjOOWSw1jtyP/vdxXp4uq8sL8z2dugXb66ueJAR4sPThTvEIv/wVkJi1P7Hu+WCKICqU9LEN4SJGocSA58jZckNUYvCuBoYGdusXH+R+EnkiKQ3b8m9aFnL8N6l9S2eSD0Cnti4Ghn/+6IA0MEqFIXkTA72U7rpDc8EXpl5uw+Hxmk/F/1n+L+iNmxQuF6jjR+N7Qi3eKBV/sZ3TDE5xUWD75Jcx+XHo88wubOksW1oDXgZifAwjs0Ljy/Rv0L9RmuNzpqfBTViXi7i+Mr8d96C6GoWvdjphV4QYlG1mp6lA1wjriRicohTaaTmRU7+uFdrRTtxbK4E0zkUWlaQE17a62tEr59o/yX8FGUqlB2qVU5D6xQarUBLaBZbgU5kucNWUJpvKEULiTgSDcjtOApx7wcawCTbBEW7Cmw4pvCzqupLkYW7YhW1Y7mcJV46v2nnCGpPVZIo6plnPM9yOpxpYKdzec3wBmyd0DLlKNoRK7L083FVmjhWIfZI2pQwFtWoSLmnO+yYzDpfu81m3Vzt16cffrDe3lyuN9eXC2AS9lA9TpSL6kq1HuvUskVDAdKux/Ubv/kKsv2L/96/e0Sn/vunx3W+A2+KIoKzdbFF5y/0OlD2XqHhhkkpiIZx8ZlLlcbTIeiT2c6Iam6+dHB3GMBta4IcS6bDpdcRnVqPGRyTpBubYuBnSRzh6igl6ZC3GSgfztLA2ftzWqg6UiGrz9p/JK7QcxV0AH5ng5UnFgLQQ6PQg31orBYe+s8csuaupyHywzdvzfu27lShkRv4ZKT5CN2r0Y5LeZmhtQg+Z6mIrsH/pVuRNqzVIjYS4X+d+m6ZT8m7jB7ZP8ESIBuAFDQwshhRDiMCc/tEc67QqWu0eL/acFJX3LregEvtk1YypD/B8wOqCKR5dn2PFSZp1u0vD7zIPsp60EG5x0E62fnbT2Ro8uAGv/W79lsZdjt1Hf3o+YK8u1BhGhcZr6HTPulO14UQcX58b11L/6sAtdGjZWXcjwVyJcVMi0Cd4/ErjXoslgu/FDoGNALogbQQZG8PolY54oCZ50jzubGdP3/dyJ4ucpeYO1+RqCZSm/hrR14UhlKjzqyKh0nqM2F49zCqu/N1ebFd1/vLtd9vSQ3cXF+R3ry5vCKQAG0QUME2rFYkVURlhy/b5SfuR07H6f7Zv/5XXkG2/8G//xeP94+HdQdeZZ2xfypoADyU9/fwYNCkIsOP6ikVBEjHKP4oxHYQCveaKyOSLeYdc3+MMknvCJLzNJYOpdND1ztCLfSag9WmaU/Fh3qSAIgAynQCjSUMqowrklWkJlimiukA+HdJrfg5CYH9ENUasZvlMHRSzHyK7AbnqR86nCnOM4Ml5biEaNQLgffgw4TvS2JLG87GzweN7+VwQHBp7q4f/tUGLM3XSUu4bV/oAuyQoNn0+g0fFg1zSi/lBHtsSNQICrkyasbJi25kTNRTCgCi46Zr5kn3lnAlkm5Vt6kbEqrtBFtQJ18hW1VjSIL0wkV3Jrm1qbJL4ULV9R8fFLSY68yz0Os9edh4V4dPCKsMgvcf+IU+nF2M0S1Co3p4pa2hHUY5h+QT4slLtdCgYobZinRCd3RoS4SdXrM+YuU80pEr0j9URUIRUI2SullL1sjQv0LnP9FwDp73/+/r5HDbefZ6GPMGxeIphIe3YlOoHrQNkChyRLt1eXGxrq8u15ury3V1uV83l7t1vb9Y+9056YBM5aWcEREU0buTpZkdGCBnRyV2x0Udbg1a9+co6j/8z/+rlzTCv/Nv/dukEVCWekBjFehSrW17dO8Dbm6HzYmVigp4pudUhtrGMAqBMYpZB0w8pAz0EzktorZiDV3V4i/Bg0bn+oQoobKCsIimDuhK9chGKg/kUeWNjzSm4lpBL0BuFe1uPUiH3NisKZ4ImS5jk2yuUYH1ueRmWUaJRuJpOJLtaAF4LEOMiLO7KcJgD1lWGyk5RgNiWZ0aF/sxVpyqHq4cGUJDpp6yheyMQjPimvpk8/C6FI8cL1QSOZHG2Sux5MYc+c4qjWz1QDW0m/pc87KIfF4Y22hVS1LnCOVZApaO1YoFFWBpPyUBUnpLVDv6sFXSbGxK3oe58JKIDXSYA601CTUhlYn4SDm6IJj0KRDClEMgMmY1nZzS3AP028m4x9kUmu1nqqRXXIUdq/dM6I0g2lBN9DM++EGgjAkZHTqB6LA/RUZEo75OyiOZL5HOm31anRN50QGsegEMYO37ec43txHvaOC5kZ2Id1JA9VnEKFZnBKW5mCRBQyBI2irCaTIRf7WnBOtmv183e6DVy3V5sWc+CRNOKC/lGc9/Vtdk9h9xn/lrnynSBOPP4fRpv9wP2zni6pwHCu8//quvINtf+pW/cGTYZ7qAh92b5GkzdZESwqOIgHykjV+QAhGvObIkAYTYFMbMbKKadnTWFxf3+PjASh9xW4IuzUvB42rAn3SrMjA8eDCU6FsABH5/u+5vP18Pd++VaEKDGNwXOTYllFhQm5DewmoeKm54djthwi11tjpQ5sdg2mAIMK9qSGxwn0wI+p5mEioHtwAKM/nmE33IhHQlpWLoPkLXJJGqsMAOqaptUJo8yhyV6OpfMAbYZJyG40QWFBR6Nqn+M1rGs3XCq8YRGUUq5B6dqQbSnggrhzh2T0k0Q48GrUWlxBdljDc/y1njkpYNzXPzu+mGNkp53ZdXNlX8vgytjWfXdVjdcdpFLD2K9fpYVWXd/ai0sP4L9oXolA7Mi1O1Qw7iHF6zws/0f+ZzMKcYAxTOMffCSMKTdzWC3P2muZltoMraCfnr3uUwEJ0iMsVnUKeetoJjsvHJxqluZYrgdLa7fPq5Ef2T/h5HmfNRxtSbJPs9e1ITElTtJS4dt6H9ylL8zWbtt6ADrtabq+v19s21kOuFtfm787XdouAHtIDRq7XX6mVty+LwP5EMbZ9Cc0UucYTlfG0HaJBNB1obzyfAAhtFSn/5r/23L5Htz/3Cr3HgYzplxdOTKPBwMzZ9IJfbQvlCGLVgDvdYUttJKZLq3oxBVYXW6vBFnhGu01pVcnvYGA+s/QcFwCmw97frCeiJ/NGDuoi5Pyu7Q+HBuGxUTdCFWClMN5+ViaP94J2ACbiIfnWQ7tkUZUxHg4xOUHXWTobGxo/7Xg4LzqbCMhsEvL8m89oCVX8BV+6kW5jQp1QIkb5hG7ABhztI5XA3zdcSII3SkYGA61QyTo6O7X3deyEHKGgECpV5+E8OiUMtcXsStYcGUXmJaZ2gxQBEO6gUDUTzSaqEB2M6H1/r0Lh6S5ZelwaMSXAjU0clk3vFtcR5lfE24uf9YQ+RvbK8KZtmyOkilsf7U8BQRh1jjc53JxxrIsOqRrR2t+yjAUgMUiV4wiLZ2CpnYGrHBykcLa5FJlHyTHa8Ypm3o5lBmbTTajPZTn5I7grZ5pP1+uyJiU7/P1HrM0T8nNfVc5ETZT92mrQn9oxGz5Pr68v1wdsbc603pAguqG1VkmuHPbdVZRr3U/TastV2lFogHkecn0jXnJfKYAFRbbaXVYBh1PtMZVEdHg0EcV+//lf+m5fG9k//6T97FCoTj6S5QO7afxxTcz2KJnKl881uVDNpYUKWY8y0jElIZHkK/BtHl4RryQA4I0bNrVKFFfqrHg536+49dKt3a6FQAnIodEuKF0k12xiPTC/qJBNLfuOlrD2VBlXeURDDugEPGnRrsZ4cauJ9ok1NF2hZF++VmXroDoePz/TRkp2ZP2MjHDe/DvoYRRQVHo8ikhhE0Q992FKuqtlueF6KRpJcCurE3DA+O2dni3unYbSUTvGG+Tjtzjxvfq9D/pPKIRZotGwunZZqOl5q/YusHUULg0KY6FgGzyWig0LQKTe6qPJPFxqUtva4ttB/OqSWAMWqlyhO7Myi9iAaCWiwsQ2SYhc7fpdWTvtLoXokfkGP42yOeWGaVjF/Zb2n3ElJ5UbIoWnmXgiKZgvQYQCUtDos5F6IYDnwM1RQHNQEQCeXUxTUa8aWxrQUKyeptdMPeYWfff5MX7xhvEcBkBws1hVFAm+vrtaHb27WR29uSAugax+LBtjfVnptOka8mbkJ5Xc4Aw62wXJESdcUAdK44jvI3cno6jqtHOGUUeVXABKSUzm5F4Of2DsdR+eO/HmvcrY//wu/4hW0ls4eVzpOz3jyYRSfYx4t7QJLUeC+nBQMdxJBMhiRzuA2OR2A/QCSoJLEiqMn3n+f46yZMHNbuhqbgmIAz4YXOtSGz7hoL1txe2l2o+xrj9BJWJvyYXqwZBh9CNPJP/wXPW04Wd6a6QQ4ICMPFmq4qKKSWDC+5XD0GVEUpK9p1AUx+3k9pU7hsEvrqpA86G9yRpGgCHpmZmpTNUIgHs7nhKOqxfR8qo9rkpse0cOPy/dnOkJQP43xcNIOUUUbCVkmmaCw1l0KbAD52a4YrEmr+C4gE2uO4fybh7RTh287KR5whtCHF0M3TbRpOWwwQqM02tfxL3mVOWoixVJLOFFHI5xiDqOuolJyYKdRNSp+pjLw49Hlgb8XeXyizFHYLcOhkKOdDLTabIDt5vSsqrT6I06BgOFETmdQN+mpoEynBY7VevB0z0wDOQ2OrjF5CpuQkaHnz02P2Edqrb03kmyF9Gq7WeuaiawrGtgPUPJ6fbku9zvSATCq527sQwljpvc6+x+aQr+b3y/aS8Ml+TMWEcV5OlHsB5J705nKZ3TOJD8PaMw1pD2AkKY+DB1TXlUj/Au/+A2BJicEmqvKouewdYYTW+qxcLnTwm4TyBX1FFU+cIyvvlOJHoT/jw/qrcr2hjx87hbk/rCsq7CGk8UWA5nQK1kGJVQSDlmlimw5Eq7FCTgdNHXc5+ehz+Xjo72jRdnmgmP4gjjqvc+9diqVmAy0bngkVRJOxmjLq87Jn50E8uLb42bM0ECYkbYMeQ+VBak0y/dWxKONPzeHtgCt2Bi+OBQCJ/fnJiDV+MNZYCsQaNRLTeEuTh4vQtMd/nJYNO7D0iWHr3c6NBytk3My/ubM0jmtHHuOfpW9wVcAAAmySURBVCsV6l8SBfBmlTzknrYBFb/vEtG8yck9GQYZvfyZT8ARS+jbGJfI0+rg2SCOr+OKg+sVApWTEdOn75jAJXixNN+2sXFQLDeOQWV1paYN9FTirKlbOToxOFHxi8ihokuSDlaqt1GeIX7+/AKpumhIBiaBovsFuzhHmRAV6+zY7wQKgS0NKdUBV1frcn+xrvb7tUcJPwaiYrL3xnaA5x1IVlxrthX5W7YWGD17+Qjb2Mr4JemrvA39lvcG6S3r8NvAjsSrw1RRRT0dWE2tuhvZdGyKoh7Xf/LXX+Fsf+EXf/WYlnQ2zOXM2BXBmWFCdSIhZzLxsB2+gFcFUlX3KsypwqwtNKtWOSkmAnCcDWcoSfTLZXAdPD6HG9cbkYqAjPs2smJj7Iiw7amkBtDlJsw2vy0PMdoBxoBiowI0i+/MeHahMy6qw0QZJ++gSCf1Tbz6ILcOQ+Kwxu/jwUJBIHTZIn7+3dylqq+EXFm8EJkJjcAwoDmZToqdHCijMXGdojoiMVNDZycAGipJEeL36TDpC3StiWQUVqXQQNVtWvgYgWpAPu45emJvI6N8I57wxKbGWBRjoESHydhMSDFrputKq0qFkfMXdyc6TxVyHsY/95R4wVK9VgN4Dw11RfaDjHAtjfntVoDEOZxcjARMTSEMg07KjsafMXCRBzjA1KwjynO/YXbScuIlYSve0LSDc/PeSHJhXRE5DWTCZT27SQmE7tM95dlOp933pj3cjixJsxh6PUSc4YvdRtKr/cW6puxKzVouKclCEguG9VxJd0eP/H6f60SToq+MTg0Kta+1H3KuEt3OM6boyoUMWJei9MLrC4iELqto1jdcTjcJ+bk/uEC2XRYH6J8e16//1Vc425//+a8fKTWqkSYS5qIpDIT/RKFsUo15VTCo6k9whtHV1uN5JKsOKXsspMmE2gDCeEgXysJTFyS0pILIkyWm3sBlzFy5joNPtYN+nqQQvKUxII1UJVkKxYg5xL3Q2HocMWvKEfJ7htU0bCnz5GbKiOOMEYlErXpBWL5WQnFzRSWEHiOCTg77RBA6HOx5kAfMc2CjXlGksqRNUcghJTPdRqm58si/iKTYEa2NbbpClT7a312UwWhsMg+gbaTVIqI0sn6RDdn9lWxqHuzQUDn4CUTTPEcOOFOET5UZUTho6oM8IPny2A2XYQNGySBYhlgsQzu7kvTIgpctKYeTTLUPd8+ECwoutr+1wOOAJuIhWnVIHWQcA4h+AZlTh7Ujz2qNe3fFaueXi0wl5DSABTr4XRZWesFOoxwb5/Ea35F3XCeptQtbz0ogM1A8IzgnG3GUgFyBUNkFCwUD1rayj8DufF2wVB0oF/951l8mFXOdVQqtJR8l0h65FScxJ1E0gJHN4TVFG13RJmgpJX813cNJ7DRXc3SFswDjHzXV6TTdHvTJl5dDd/KXOR9FubCbf/k3XzG2P/vTv3ikwJ8zhGxM003r/XtWU4mmVHIqO/tw9tD9Si1X0kA+nFJxHdCAKnuKMF619BuH9NqMgJid4SaQsZGLaF4Gw4hPrn20b+um3uoPYAMZ2ZjiV31vGj8XXeItOUNJI0/K4HwA9dylxkjYyPNpQXxCwokw8R4VPoyQ2eHK7NNaG8V6vYSYVE/AQRidT/SMPsLkZJkkUAIznjzXB+coW+RG7cxke8aUMkzqQet+wlIiyCLVhoWBtoPL2skHxHIZbVMInx7BzwCTj68UBXEwM0FqiiJohh+tFzLaQhLE/RzSJ8PvGCBSpuLEOSb5mfWLlX7GWeqL5NTiUPQWy898Pdz/mUdWTqmvM2iMz6GuTPtakkIhRyWykMBS83r1fRf/n6rLCmsd8ZQQgp+SuWftHPJ1tZcS7I2pGaeUgN4rtCiKo0lhocBCw+mZYO4dN1Fd+87P2BPl6vKKVADKXYFeIb9C834UDOB3oUr1vOA5plwOe9eRnggXF9/I2DIBXlHgCOvT3c9GFb+xOVKpC3XzQt0d7WaySJoOVaTk1wbsaR1itHnKO2/ikBlnQbr/HiLKQqjQCj77v/FaI5p/5p/6p4/3t7caVc1w5dEtytbaZFCea6Ukk0D53sN6BHowKmD217zg7hxjvt0yLWcvUB8LiQeGht8JsWaZratgkNWnz3RTmQzI48Z0Fhi2AdfBJh/eFBlTDcOoc6RknKbi9jiPyK7c17n4OoXeoitizPA5yvT32HQ8y3IGQ4MXdJnsdiqHgvyEBAZ3l4y5u3/lAERahoRgDLeUBAwduHapYtNh61BKCTgZP9V2YySQ/k61QkJtTxCIcVU1WrjeKBJsIH3NKN0k4vDrgmq5Dx2eaSOYK50m0WhDP3aDmbGVJbkXDRCUr0Y4LZ2TM7LczY4hRjaJDW76GMwRuhc9ZOMXjWveV87V76EB5QO1mmHQK3R2c+QNFm4YY9HWGBD6tFAKz2QWewiMQYOu7ZeusycoZ31oILOWXkfJzYZBfAUo0FoZZGT5i3MscXbaEHZHLLuscrgCD1p74BgAKZa6Xu7XB2/QnAUG9pr9ptEqFciRLTi5r4JKe2w8jScbuUhPLs12piNrn3Mn21CKaul9GGcYx0FpmB0L94TBQ225WbadSMh77HkBUqIg+eJ0VAu6Vl4nHC2BhfdYCCDYArYqMDsD2/Ef/Rf/dXnE+sM/+aUv/SU4B0B8hqjrSd4CX7vZrsPCdADG9Sxlyy/9Odzq1uJuXexmg6kBJDn4+3Zzoc8jZ4iekJFXtK5T6pgDkwrhV/HnEymRv54GkT1gcb1qNNnv8bVbbsOrdEefzRav3q57qiKe1hNFpbojhefj7vwe/PjpIKVBXre90L37Jnlf+Sg+GHYv05xD/WEtfbev05+FdcbrkU1WEYXXjH9W4UbW2I9Ar/WHUrLH65Rz6bXyuqQfhd+jT9X/Af3q4/EtfjDu2ann5HvgnvDz32w7leJnq2eRBEs+oAIWr5sr1v3auTfy1b5VPc9xvWvjted1qOjEV9xaZd5B74XxFK1AGw/iVIWVl57sIa1P1l9rpjuYJyD7arO428mzL+4ttBiEoeWzxYka0q+pAtNq9pPOpfUdTgFdP5PTf+2/5fl6p/rxzu+f5zdnRtetLYm192s2T+viQv0D3lxfcBjq9SW41wsaXe3lfHft1Gx37638JjsBUJZzoB2b/YjV9R7MXrN9Ga/ie/VjGfac/QJPY3HrSY3trXakvs85rTnnn/ur932fce8vH3Jdq58WP097o5OYa/3GX/+bfymb62Uc0tvuiz99sQJfrMAXK/DFCvxjWoEvjO0/poX84mO+WIEvVuCLFfiTVuD/BTohvxVW4OGjAAAAAElFTkSuQmCC"/>
          <p:cNvSpPr>
            <a:spLocks noChangeAspect="1" noChangeArrowheads="1"/>
          </p:cNvSpPr>
          <p:nvPr/>
        </p:nvSpPr>
        <p:spPr bwMode="auto">
          <a:xfrm>
            <a:off x="382588" y="-1393825"/>
            <a:ext cx="3305175"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descr="C:\Users\admin\Downloads\20221023_170739.jpg"/>
          <p:cNvPicPr/>
          <p:nvPr/>
        </p:nvPicPr>
        <p:blipFill>
          <a:blip r:embed="rId3" cstate="print"/>
          <a:srcRect/>
          <a:stretch>
            <a:fillRect/>
          </a:stretch>
        </p:blipFill>
        <p:spPr bwMode="auto">
          <a:xfrm>
            <a:off x="5137155" y="908722"/>
            <a:ext cx="2685931" cy="2232248"/>
          </a:xfrm>
          <a:prstGeom prst="rect">
            <a:avLst/>
          </a:prstGeom>
          <a:noFill/>
          <a:ln w="9525">
            <a:noFill/>
            <a:miter lim="800000"/>
            <a:headEnd/>
            <a:tailEnd/>
          </a:ln>
        </p:spPr>
      </p:pic>
      <p:pic>
        <p:nvPicPr>
          <p:cNvPr id="6" name="Рисунок 5" descr="https://avatars.mds.yandex.net/i?id=b3a51b23b80e7153c436418fa7468c01-5492883-images-thumbs&amp;n=13"/>
          <p:cNvPicPr/>
          <p:nvPr/>
        </p:nvPicPr>
        <p:blipFill>
          <a:blip r:embed="rId4" cstate="print"/>
          <a:srcRect/>
          <a:stretch>
            <a:fillRect/>
          </a:stretch>
        </p:blipFill>
        <p:spPr bwMode="auto">
          <a:xfrm>
            <a:off x="1259632" y="908722"/>
            <a:ext cx="2751749" cy="2232248"/>
          </a:xfrm>
          <a:prstGeom prst="rect">
            <a:avLst/>
          </a:prstGeom>
          <a:noFill/>
          <a:ln w="9525">
            <a:noFill/>
            <a:miter lim="800000"/>
            <a:headEnd/>
            <a:tailEnd/>
          </a:ln>
        </p:spPr>
      </p:pic>
      <p:sp>
        <p:nvSpPr>
          <p:cNvPr id="7" name="TextBox 6"/>
          <p:cNvSpPr txBox="1"/>
          <p:nvPr/>
        </p:nvSpPr>
        <p:spPr>
          <a:xfrm>
            <a:off x="683568" y="3501008"/>
            <a:ext cx="7848872" cy="3416320"/>
          </a:xfrm>
          <a:prstGeom prst="rect">
            <a:avLst/>
          </a:prstGeom>
          <a:noFill/>
        </p:spPr>
        <p:txBody>
          <a:bodyPr wrap="square" rtlCol="0">
            <a:spAutoFit/>
          </a:bodyPr>
          <a:lstStyle/>
          <a:p>
            <a:pPr algn="ctr"/>
            <a:r>
              <a:rPr lang="ru-RU" b="1" dirty="0">
                <a:solidFill>
                  <a:schemeClr val="bg1"/>
                </a:solidFill>
                <a:latin typeface="Times New Roman" panose="02020603050405020304" pitchFamily="18" charset="0"/>
                <a:cs typeface="Times New Roman" panose="02020603050405020304" pitchFamily="18" charset="0"/>
              </a:rPr>
              <a:t>Загрязнение радиоактивными веществами</a:t>
            </a:r>
          </a:p>
          <a:p>
            <a:pPr algn="just"/>
            <a:r>
              <a:rPr lang="ru-RU" b="1" dirty="0">
                <a:solidFill>
                  <a:schemeClr val="bg1"/>
                </a:solidFill>
                <a:latin typeface="Times New Roman" panose="02020603050405020304" pitchFamily="18" charset="0"/>
                <a:cs typeface="Times New Roman" panose="02020603050405020304" pitchFamily="18" charset="0"/>
              </a:rPr>
              <a:t>        Наша Курская атомная станция работает с помощью Атомного реактора, в который загружают ядерное топливо. Через время, в  ходе работы атомной станции, появляется отработанное ядерное топливо с радиоактивными веществами. При неправильном обращении с отходами ядерного топлива может повышаться радиация, что приводит к загрязнению воды и почвы. Чтобы этого не было радиационные отходы необходимо правильно складировать в плотно закрытых бочках в специальных хранилищах, или отвозить для хранения в специально приспособленные для этого места. Можно хранить в пещерах или  заброшенных шахтах.   </a:t>
            </a:r>
          </a:p>
          <a:p>
            <a:pPr algn="just"/>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300" y="6826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1556" y="6826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881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9552" y="131664"/>
            <a:ext cx="8136904" cy="646331"/>
          </a:xfrm>
          <a:prstGeom prst="rect">
            <a:avLst/>
          </a:prstGeom>
          <a:solidFill>
            <a:schemeClr val="bg1"/>
          </a:solidFill>
        </p:spPr>
        <p:txBody>
          <a:bodyPr wrap="squar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И – ИЗМЕРИТЕЛЬНЫЕ ПРИБОРЫ</a:t>
            </a:r>
            <a:endParaRPr lang="ru-RU" sz="360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tretch>
            <a:fillRect/>
          </a:stretch>
        </p:blipFill>
        <p:spPr>
          <a:xfrm>
            <a:off x="683568" y="1124744"/>
            <a:ext cx="2995295" cy="2449830"/>
          </a:xfrm>
          <a:prstGeom prst="rect">
            <a:avLst/>
          </a:prstGeom>
        </p:spPr>
      </p:pic>
      <p:pic>
        <p:nvPicPr>
          <p:cNvPr id="5" name="Рисунок 4"/>
          <p:cNvPicPr/>
          <p:nvPr/>
        </p:nvPicPr>
        <p:blipFill>
          <a:blip r:embed="rId4" cstate="print">
            <a:extLst>
              <a:ext uri="{28A0092B-C50C-407E-A947-70E740481C1C}">
                <a14:useLocalDpi xmlns:a14="http://schemas.microsoft.com/office/drawing/2010/main" val="0"/>
              </a:ext>
            </a:extLst>
          </a:blip>
          <a:stretch>
            <a:fillRect/>
          </a:stretch>
        </p:blipFill>
        <p:spPr>
          <a:xfrm>
            <a:off x="3870199" y="1137986"/>
            <a:ext cx="2769244" cy="2460150"/>
          </a:xfrm>
          <a:prstGeom prst="rect">
            <a:avLst/>
          </a:prstGeom>
        </p:spPr>
      </p:pic>
      <p:sp>
        <p:nvSpPr>
          <p:cNvPr id="6" name="TextBox 5"/>
          <p:cNvSpPr txBox="1"/>
          <p:nvPr/>
        </p:nvSpPr>
        <p:spPr>
          <a:xfrm>
            <a:off x="683568" y="4070892"/>
            <a:ext cx="7776864" cy="2523768"/>
          </a:xfrm>
          <a:prstGeom prst="rect">
            <a:avLst/>
          </a:prstGeom>
          <a:noFill/>
        </p:spPr>
        <p:txBody>
          <a:bodyPr wrap="square" rtlCol="0">
            <a:spAutoFit/>
          </a:bodyPr>
          <a:lstStyle/>
          <a:p>
            <a:pPr algn="just"/>
            <a:r>
              <a:rPr lang="ru-RU" sz="2000" b="1" dirty="0">
                <a:solidFill>
                  <a:schemeClr val="bg1"/>
                </a:solidFill>
                <a:latin typeface="Times New Roman" panose="02020603050405020304" pitchFamily="18" charset="0"/>
                <a:cs typeface="Times New Roman" panose="02020603050405020304" pitchFamily="18" charset="0"/>
              </a:rPr>
              <a:t>Измерительные приборы — средства измерений, предназначенные для получения значений измеряемых физических величин.</a:t>
            </a:r>
          </a:p>
          <a:p>
            <a:pPr algn="just"/>
            <a:r>
              <a:rPr lang="ru-RU" sz="2000" b="1" dirty="0">
                <a:solidFill>
                  <a:schemeClr val="bg1"/>
                </a:solidFill>
                <a:latin typeface="Times New Roman" panose="02020603050405020304" pitchFamily="18" charset="0"/>
                <a:cs typeface="Times New Roman" panose="02020603050405020304" pitchFamily="18" charset="0"/>
              </a:rPr>
              <a:t>На </a:t>
            </a:r>
            <a:r>
              <a:rPr lang="ru-RU" sz="2000" b="1" dirty="0" smtClean="0">
                <a:solidFill>
                  <a:schemeClr val="bg1"/>
                </a:solidFill>
                <a:latin typeface="Times New Roman" panose="02020603050405020304" pitchFamily="18" charset="0"/>
                <a:cs typeface="Times New Roman" panose="02020603050405020304" pitchFamily="18" charset="0"/>
              </a:rPr>
              <a:t>Курской АЭС </a:t>
            </a:r>
            <a:r>
              <a:rPr lang="ru-RU" sz="2000" b="1" dirty="0">
                <a:solidFill>
                  <a:schemeClr val="bg1"/>
                </a:solidFill>
                <a:latin typeface="Times New Roman" panose="02020603050405020304" pitchFamily="18" charset="0"/>
                <a:cs typeface="Times New Roman" panose="02020603050405020304" pitchFamily="18" charset="0"/>
              </a:rPr>
              <a:t>протекает множество технологических процессов, и для их контроля постоянно проводятся измерения таких величин, как температура, давление, сила тока, напряжение, излучение, скорость потока и многие другие.</a:t>
            </a:r>
          </a:p>
          <a:p>
            <a:endParaRPr lang="ru-RU"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3005" y="1605729"/>
            <a:ext cx="1629652" cy="1629652"/>
          </a:xfrm>
          <a:prstGeom prst="rect">
            <a:avLst/>
          </a:prstGeom>
        </p:spPr>
      </p:pic>
      <p:sp>
        <p:nvSpPr>
          <p:cNvPr id="8" name="TextBox 7"/>
          <p:cNvSpPr txBox="1"/>
          <p:nvPr/>
        </p:nvSpPr>
        <p:spPr>
          <a:xfrm>
            <a:off x="3848102" y="3235381"/>
            <a:ext cx="2769244" cy="369332"/>
          </a:xfrm>
          <a:prstGeom prst="rect">
            <a:avLst/>
          </a:prstGeom>
          <a:noFill/>
        </p:spPr>
        <p:txBody>
          <a:bodyPr wrap="square" rtlCol="0">
            <a:spAutoFit/>
          </a:bodyPr>
          <a:lstStyle/>
          <a:p>
            <a:pPr algn="ctr"/>
            <a:r>
              <a:rPr lang="ru-RU" b="1" i="1" dirty="0" smtClean="0">
                <a:solidFill>
                  <a:schemeClr val="bg1"/>
                </a:solidFill>
                <a:latin typeface="Times New Roman" panose="02020603050405020304" pitchFamily="18" charset="0"/>
                <a:cs typeface="Times New Roman" panose="02020603050405020304" pitchFamily="18" charset="0"/>
              </a:rPr>
              <a:t>МОНОМЕТР</a:t>
            </a: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70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131664"/>
            <a:ext cx="8640960" cy="646331"/>
          </a:xfrm>
          <a:prstGeom prst="rect">
            <a:avLst/>
          </a:prstGeom>
          <a:solidFill>
            <a:schemeClr val="bg1"/>
          </a:solidFill>
        </p:spPr>
        <p:txBody>
          <a:bodyPr wrap="square" rtlCol="0">
            <a:spAutoFit/>
          </a:bodyPr>
          <a:lstStyle/>
          <a:p>
            <a:r>
              <a:rPr lang="ru-RU" sz="3600" b="1" dirty="0">
                <a:solidFill>
                  <a:srgbClr val="0070C0"/>
                </a:solidFill>
                <a:latin typeface="Times New Roman" panose="02020603050405020304" pitchFamily="18" charset="0"/>
                <a:cs typeface="Times New Roman" panose="02020603050405020304" pitchFamily="18" charset="0"/>
              </a:rPr>
              <a:t>К</a:t>
            </a:r>
            <a:r>
              <a:rPr lang="ru-RU" sz="3600" b="1" dirty="0" smtClean="0">
                <a:solidFill>
                  <a:srgbClr val="0070C0"/>
                </a:solidFill>
                <a:latin typeface="Times New Roman" panose="02020603050405020304" pitchFamily="18" charset="0"/>
                <a:cs typeface="Times New Roman" panose="02020603050405020304" pitchFamily="18" charset="0"/>
              </a:rPr>
              <a:t> – КУРЧАТОВ ИГОРЬ ВАСИЛЬЕВИЧ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953645"/>
            <a:ext cx="1742983" cy="174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887592"/>
            <a:ext cx="5993283" cy="268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3861048"/>
            <a:ext cx="7704856" cy="1477328"/>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Академик Игорь Курчатов — великий организатор науки. Под его руководством были созданы первые советские атомная и водородная бомбы. Он ковал как ядерную мощь СССР, так и создавал «мирный щит» в виде атомных ледоколов, атомных подводных лодок, АЭС, ядерных установок для космоса.</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42" y="5299079"/>
            <a:ext cx="1417513" cy="139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91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55776" y="131664"/>
            <a:ext cx="4032448" cy="646331"/>
          </a:xfrm>
          <a:prstGeom prst="rect">
            <a:avLst/>
          </a:prstGeom>
          <a:solidFill>
            <a:schemeClr val="bg1"/>
          </a:solidFill>
        </p:spPr>
        <p:txBody>
          <a:bodyPr wrap="square" rtlCol="0">
            <a:spAutoFit/>
          </a:bodyPr>
          <a:lstStyle/>
          <a:p>
            <a:r>
              <a:rPr lang="ru-RU" sz="3600" b="1" dirty="0">
                <a:solidFill>
                  <a:srgbClr val="0070C0"/>
                </a:solidFill>
                <a:latin typeface="Times New Roman" panose="02020603050405020304" pitchFamily="18" charset="0"/>
                <a:cs typeface="Times New Roman" panose="02020603050405020304" pitchFamily="18" charset="0"/>
              </a:rPr>
              <a:t>Л</a:t>
            </a:r>
            <a:r>
              <a:rPr lang="ru-RU" sz="3600" b="1" dirty="0" smtClean="0">
                <a:solidFill>
                  <a:srgbClr val="0070C0"/>
                </a:solidFill>
                <a:latin typeface="Times New Roman" panose="02020603050405020304" pitchFamily="18" charset="0"/>
                <a:cs typeface="Times New Roman" panose="02020603050405020304" pitchFamily="18" charset="0"/>
              </a:rPr>
              <a:t> - ЛАМПОЧКА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7218" t="11344" r="3979" b="8364"/>
          <a:stretch/>
        </p:blipFill>
        <p:spPr>
          <a:xfrm>
            <a:off x="6874545" y="0"/>
            <a:ext cx="2038256" cy="246379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52536" y="127110"/>
            <a:ext cx="2437794" cy="243779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1048907"/>
            <a:ext cx="1210845" cy="1210845"/>
          </a:xfrm>
          <a:prstGeom prst="rect">
            <a:avLst/>
          </a:prstGeom>
        </p:spPr>
      </p:pic>
      <p:sp>
        <p:nvSpPr>
          <p:cNvPr id="6" name="TextBox 5"/>
          <p:cNvSpPr txBox="1"/>
          <p:nvPr/>
        </p:nvSpPr>
        <p:spPr>
          <a:xfrm>
            <a:off x="179512" y="2276872"/>
            <a:ext cx="8733289" cy="4616648"/>
          </a:xfrm>
          <a:prstGeom prst="rect">
            <a:avLst/>
          </a:prstGeom>
          <a:noFill/>
        </p:spPr>
        <p:txBody>
          <a:bodyPr wrap="square" rtlCol="0">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«Как появилась лампочка»</a:t>
            </a:r>
          </a:p>
          <a:p>
            <a:pPr algn="just"/>
            <a:r>
              <a:rPr lang="ru-RU" sz="1400" b="1" dirty="0">
                <a:solidFill>
                  <a:schemeClr val="bg1"/>
                </a:solidFill>
                <a:latin typeface="Times New Roman" panose="02020603050405020304" pitchFamily="18" charset="0"/>
                <a:cs typeface="Times New Roman" panose="02020603050405020304" pitchFamily="18" charset="0"/>
              </a:rPr>
              <a:t>Давным-давно люди жили в пещерах, по ночам светил лишь огонь костра. От костра в пещере становилось светлее. Со временем люди догадались, что если в костер опустить палку, она загорится и с ней можно будет отойти туда, куда не доходит свет от костра. Так появился факел.     А как вы думаете, удобно ли было пользоваться факелом? Мне кажется, что нет. Да и в доме такая штука не просто неудобна, но и опасна: ведь может случиться пожар! Поэтому в домах стали использовать палочки поменьше.   Люди стали использовать лучину. Это самая обычная щепка, заостренная на конце. Ставили лучину на специальную подставку – светец. Под светец ставили ванночку с водой.  Лучину делали из березы: это дерево горит лучше других. От лучины мало света, она быстро сгорает и сильно коптит. Такое освещение неудобно. Почему? (быстро сгорала) Прошли годы и человек придумал более удобный предмет для освещения – свечу. Ее делали из пчелиного воска, бараньего сала. Внутри свечи есть фитиль, сделанный из ниток, он и зажигает свечу. Но свеча коптит и дает мало света. В наше время мы зажигаем свечи только под Новый год, чтобы создать праздничную атмосферу. А много  лет назад  свечи горели в домах и во дворцах каждый вечер. Во дворцах были красивые дорогие подсвечники, которые являлись символом богатства. Люди хотели придумать более удобное освещение для своего жилья. Со временем они научились из нефти делать керосин и придумали керосиновые лампы. Керосиновые лампы плохо освещали комнаты, в нее постоянно надо было подливать керосин. Прошло много лет. И вот она! Чудо нашего времени – электрическая лампочка. Лампочку изобрел один умный человек. Она сделана из стекла и металла. Бывают лампочки разного размера, разной формы и цвета. Сегодня электричество пришло в каждый дом и успешно служит людям! В лампе солнышко живет, Лампа свет чудесный льет!  На основе электрической лампочки изобрели фонарики и различные фонари.</a:t>
            </a:r>
          </a:p>
        </p:txBody>
      </p:sp>
    </p:spTree>
    <p:extLst>
      <p:ext uri="{BB962C8B-B14F-4D97-AF65-F5344CB8AC3E}">
        <p14:creationId xmlns:p14="http://schemas.microsoft.com/office/powerpoint/2010/main" val="314457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31640" y="131664"/>
            <a:ext cx="5832648" cy="646331"/>
          </a:xfrm>
          <a:prstGeom prst="rect">
            <a:avLst/>
          </a:prstGeom>
          <a:solidFill>
            <a:schemeClr val="bg1"/>
          </a:solidFill>
        </p:spPr>
        <p:txBody>
          <a:bodyPr wrap="square" rtlCol="0">
            <a:spAutoFit/>
          </a:bodyPr>
          <a:lstStyle/>
          <a:p>
            <a:r>
              <a:rPr lang="ru-RU" sz="3600" b="1" dirty="0" smtClean="0">
                <a:solidFill>
                  <a:srgbClr val="0070C0"/>
                </a:solidFill>
                <a:latin typeface="Times New Roman" panose="02020603050405020304" pitchFamily="18" charset="0"/>
                <a:cs typeface="Times New Roman" panose="02020603050405020304" pitchFamily="18" charset="0"/>
              </a:rPr>
              <a:t>М – МАШИННЫЙ ЗАЛ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124744"/>
            <a:ext cx="2376264" cy="237626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881904"/>
            <a:ext cx="4064000" cy="3048000"/>
          </a:xfrm>
          <a:prstGeom prst="rect">
            <a:avLst/>
          </a:prstGeom>
        </p:spPr>
      </p:pic>
      <p:sp>
        <p:nvSpPr>
          <p:cNvPr id="5" name="TextBox 4"/>
          <p:cNvSpPr txBox="1"/>
          <p:nvPr/>
        </p:nvSpPr>
        <p:spPr>
          <a:xfrm>
            <a:off x="467544" y="4221088"/>
            <a:ext cx="8064896" cy="1477328"/>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Машинный зал атомной станции-это помещение где располагаются турбины, электрогенераторы и вспомогательное оборудование для производства электрической энергии. Протяженность машинного зала </a:t>
            </a:r>
            <a:r>
              <a:rPr lang="ru-RU" b="1" dirty="0" smtClean="0">
                <a:solidFill>
                  <a:schemeClr val="bg1"/>
                </a:solidFill>
                <a:latin typeface="Times New Roman" panose="02020603050405020304" pitchFamily="18" charset="0"/>
                <a:cs typeface="Times New Roman" panose="02020603050405020304" pitchFamily="18" charset="0"/>
              </a:rPr>
              <a:t>Курской  </a:t>
            </a:r>
            <a:r>
              <a:rPr lang="ru-RU" b="1" dirty="0">
                <a:solidFill>
                  <a:schemeClr val="bg1"/>
                </a:solidFill>
                <a:latin typeface="Times New Roman" panose="02020603050405020304" pitchFamily="18" charset="0"/>
                <a:cs typeface="Times New Roman" panose="02020603050405020304" pitchFamily="18" charset="0"/>
              </a:rPr>
              <a:t>АЭС составляет  </a:t>
            </a:r>
            <a:r>
              <a:rPr lang="ru-RU" b="1" dirty="0" smtClean="0">
                <a:solidFill>
                  <a:schemeClr val="bg1"/>
                </a:solidFill>
                <a:latin typeface="Times New Roman" panose="02020603050405020304" pitchFamily="18" charset="0"/>
                <a:cs typeface="Times New Roman" panose="02020603050405020304" pitchFamily="18" charset="0"/>
              </a:rPr>
              <a:t>около 1000 метров. В машинном зале очень шумно из-за работы оборудования</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896" y="5695676"/>
            <a:ext cx="1008783" cy="99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83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43608" y="131664"/>
            <a:ext cx="6552728"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Н - НАСОС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4221088"/>
            <a:ext cx="1714500" cy="1714500"/>
          </a:xfrm>
          <a:prstGeom prst="rect">
            <a:avLst/>
          </a:prstGeom>
        </p:spPr>
      </p:pic>
      <p:pic>
        <p:nvPicPr>
          <p:cNvPr id="4" name="Рисунок 3"/>
          <p:cNvPicPr/>
          <p:nvPr/>
        </p:nvPicPr>
        <p:blipFill>
          <a:blip r:embed="rId4" cstate="print">
            <a:extLst>
              <a:ext uri="{28A0092B-C50C-407E-A947-70E740481C1C}">
                <a14:useLocalDpi xmlns:a14="http://schemas.microsoft.com/office/drawing/2010/main" val="0"/>
              </a:ext>
            </a:extLst>
          </a:blip>
          <a:stretch>
            <a:fillRect/>
          </a:stretch>
        </p:blipFill>
        <p:spPr>
          <a:xfrm>
            <a:off x="246967" y="854187"/>
            <a:ext cx="3136900" cy="2637155"/>
          </a:xfrm>
          <a:prstGeom prst="rect">
            <a:avLst/>
          </a:prstGeom>
        </p:spPr>
      </p:pic>
      <p:pic>
        <p:nvPicPr>
          <p:cNvPr id="5" name="Рисунок 4"/>
          <p:cNvPicPr/>
          <p:nvPr/>
        </p:nvPicPr>
        <p:blipFill>
          <a:blip r:embed="rId5" cstate="print">
            <a:extLst>
              <a:ext uri="{28A0092B-C50C-407E-A947-70E740481C1C}">
                <a14:useLocalDpi xmlns:a14="http://schemas.microsoft.com/office/drawing/2010/main" val="0"/>
              </a:ext>
            </a:extLst>
          </a:blip>
          <a:stretch>
            <a:fillRect/>
          </a:stretch>
        </p:blipFill>
        <p:spPr>
          <a:xfrm>
            <a:off x="3453184" y="854187"/>
            <a:ext cx="3063031" cy="2637155"/>
          </a:xfrm>
          <a:prstGeom prst="rect">
            <a:avLst/>
          </a:prstGeom>
        </p:spPr>
      </p:pic>
      <p:sp>
        <p:nvSpPr>
          <p:cNvPr id="6" name="TextBox 5"/>
          <p:cNvSpPr txBox="1"/>
          <p:nvPr/>
        </p:nvSpPr>
        <p:spPr>
          <a:xfrm>
            <a:off x="251520" y="3491342"/>
            <a:ext cx="6264695" cy="3139321"/>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Насос – это устройство, созданное для перекачивания воды по трубопроводам. Насос состоит из корпуса и двигателя. Вода подводится и всасывается с одного конца насоса и выталкивается из другого. Внутри корпуса насоса находится колесо с лопатками, которое крутится с большой скоростью и перекачивает воду. Колесо с лопатками вращается благодаря двигателю. Насосы на атомной электрической станции бывают разных видов, некоторые из них очень большие по размерам. Они откачивают и подают воду и другие жидкости в различные важные системы.</a:t>
            </a:r>
          </a:p>
        </p:txBody>
      </p:sp>
      <p:sp>
        <p:nvSpPr>
          <p:cNvPr id="7" name="TextBox 6"/>
          <p:cNvSpPr txBox="1"/>
          <p:nvPr/>
        </p:nvSpPr>
        <p:spPr>
          <a:xfrm>
            <a:off x="6732240" y="1196752"/>
            <a:ext cx="2411760" cy="1754326"/>
          </a:xfrm>
          <a:prstGeom prst="rect">
            <a:avLst/>
          </a:prstGeom>
          <a:noFill/>
        </p:spPr>
        <p:txBody>
          <a:bodyPr wrap="squar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1-Двигатель</a:t>
            </a:r>
            <a:endParaRPr lang="ru-RU" b="1" dirty="0">
              <a:solidFill>
                <a:schemeClr val="bg1"/>
              </a:solidFill>
              <a:latin typeface="Times New Roman" panose="02020603050405020304" pitchFamily="18" charset="0"/>
              <a:cs typeface="Times New Roman" panose="02020603050405020304" pitchFamily="18" charset="0"/>
            </a:endParaRPr>
          </a:p>
          <a:p>
            <a:r>
              <a:rPr lang="ru-RU" b="1" dirty="0" smtClean="0">
                <a:solidFill>
                  <a:schemeClr val="bg1"/>
                </a:solidFill>
                <a:latin typeface="Times New Roman" panose="02020603050405020304" pitchFamily="18" charset="0"/>
                <a:cs typeface="Times New Roman" panose="02020603050405020304" pitchFamily="18" charset="0"/>
              </a:rPr>
              <a:t>2-Корпус </a:t>
            </a:r>
            <a:r>
              <a:rPr lang="ru-RU" b="1" dirty="0">
                <a:solidFill>
                  <a:schemeClr val="bg1"/>
                </a:solidFill>
                <a:latin typeface="Times New Roman" panose="02020603050405020304" pitchFamily="18" charset="0"/>
                <a:cs typeface="Times New Roman" panose="02020603050405020304" pitchFamily="18" charset="0"/>
              </a:rPr>
              <a:t>насоса</a:t>
            </a:r>
          </a:p>
          <a:p>
            <a:r>
              <a:rPr lang="ru-RU" b="1" dirty="0" smtClean="0">
                <a:solidFill>
                  <a:schemeClr val="bg1"/>
                </a:solidFill>
                <a:latin typeface="Times New Roman" panose="02020603050405020304" pitchFamily="18" charset="0"/>
                <a:cs typeface="Times New Roman" panose="02020603050405020304" pitchFamily="18" charset="0"/>
              </a:rPr>
              <a:t>3-Колесо</a:t>
            </a:r>
            <a:endParaRPr lang="ru-RU" b="1" dirty="0">
              <a:solidFill>
                <a:schemeClr val="bg1"/>
              </a:solidFill>
              <a:latin typeface="Times New Roman" panose="02020603050405020304" pitchFamily="18" charset="0"/>
              <a:cs typeface="Times New Roman" panose="02020603050405020304" pitchFamily="18" charset="0"/>
            </a:endParaRPr>
          </a:p>
          <a:p>
            <a:endParaRPr lang="ru-RU" b="1" dirty="0">
              <a:solidFill>
                <a:schemeClr val="bg1"/>
              </a:solidFill>
              <a:latin typeface="Times New Roman" panose="02020603050405020304" pitchFamily="18" charset="0"/>
              <a:cs typeface="Times New Roman" panose="02020603050405020304" pitchFamily="18" charset="0"/>
            </a:endParaRPr>
          </a:p>
          <a:p>
            <a:r>
              <a:rPr lang="ru-RU" b="1" dirty="0">
                <a:solidFill>
                  <a:schemeClr val="bg1"/>
                </a:solidFill>
                <a:latin typeface="Times New Roman" panose="02020603050405020304" pitchFamily="18" charset="0"/>
                <a:cs typeface="Times New Roman" panose="02020603050405020304" pitchFamily="18" charset="0"/>
              </a:rPr>
              <a:t>Движение воды показано стрелками</a:t>
            </a:r>
          </a:p>
        </p:txBody>
      </p:sp>
    </p:spTree>
    <p:extLst>
      <p:ext uri="{BB962C8B-B14F-4D97-AF65-F5344CB8AC3E}">
        <p14:creationId xmlns:p14="http://schemas.microsoft.com/office/powerpoint/2010/main" val="3090314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131664"/>
            <a:ext cx="8640960" cy="646331"/>
          </a:xfrm>
          <a:prstGeom prst="rect">
            <a:avLst/>
          </a:prstGeom>
          <a:solidFill>
            <a:schemeClr val="bg1"/>
          </a:solidFill>
        </p:spPr>
        <p:txBody>
          <a:bodyPr wrap="squar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О – ОТХОДЫ РАДИОАКТИВНЫЕ </a:t>
            </a:r>
            <a:endParaRPr lang="ru-RU" sz="3600" b="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descr="картинка.jpeg"/>
          <p:cNvPicPr/>
          <p:nvPr/>
        </p:nvPicPr>
        <p:blipFill>
          <a:blip r:embed="rId3" cstate="print"/>
          <a:stretch>
            <a:fillRect/>
          </a:stretch>
        </p:blipFill>
        <p:spPr>
          <a:xfrm>
            <a:off x="257347" y="1052736"/>
            <a:ext cx="2345690" cy="2224405"/>
          </a:xfrm>
          <a:prstGeom prst="rect">
            <a:avLst/>
          </a:prstGeom>
        </p:spPr>
      </p:pic>
      <p:pic>
        <p:nvPicPr>
          <p:cNvPr id="4" name="Рисунок 3" descr="фото.jpeg"/>
          <p:cNvPicPr/>
          <p:nvPr/>
        </p:nvPicPr>
        <p:blipFill>
          <a:blip r:embed="rId4" cstate="print"/>
          <a:stretch>
            <a:fillRect/>
          </a:stretch>
        </p:blipFill>
        <p:spPr>
          <a:xfrm>
            <a:off x="5580112" y="998126"/>
            <a:ext cx="2914650" cy="2279015"/>
          </a:xfrm>
          <a:prstGeom prst="rect">
            <a:avLst/>
          </a:prstGeom>
        </p:spPr>
      </p:pic>
      <p:sp>
        <p:nvSpPr>
          <p:cNvPr id="5" name="TextBox 4"/>
          <p:cNvSpPr txBox="1"/>
          <p:nvPr/>
        </p:nvSpPr>
        <p:spPr>
          <a:xfrm>
            <a:off x="755576" y="3573016"/>
            <a:ext cx="7739186" cy="2554545"/>
          </a:xfrm>
          <a:prstGeom prst="rect">
            <a:avLst/>
          </a:prstGeom>
          <a:noFill/>
        </p:spPr>
        <p:txBody>
          <a:bodyPr wrap="square" rtlCol="0">
            <a:spAutoFit/>
          </a:bodyPr>
          <a:lstStyle/>
          <a:p>
            <a:pPr algn="just"/>
            <a:r>
              <a:rPr lang="ru-RU" sz="2000" b="1" dirty="0" smtClean="0">
                <a:solidFill>
                  <a:schemeClr val="bg1"/>
                </a:solidFill>
                <a:latin typeface="Times New Roman" panose="02020603050405020304" pitchFamily="18" charset="0"/>
                <a:cs typeface="Times New Roman" panose="02020603050405020304" pitchFamily="18" charset="0"/>
              </a:rPr>
              <a:t> </a:t>
            </a:r>
            <a:r>
              <a:rPr lang="ru-RU" sz="2000" b="1" dirty="0">
                <a:solidFill>
                  <a:schemeClr val="bg1"/>
                </a:solidFill>
                <a:latin typeface="Times New Roman" panose="02020603050405020304" pitchFamily="18" charset="0"/>
                <a:cs typeface="Times New Roman" panose="02020603050405020304" pitchFamily="18" charset="0"/>
              </a:rPr>
              <a:t>О</a:t>
            </a:r>
            <a:r>
              <a:rPr lang="ru-RU" sz="2000" b="1" dirty="0" smtClean="0">
                <a:solidFill>
                  <a:schemeClr val="bg1"/>
                </a:solidFill>
                <a:latin typeface="Times New Roman" panose="02020603050405020304" pitchFamily="18" charset="0"/>
                <a:cs typeface="Times New Roman" panose="02020603050405020304" pitchFamily="18" charset="0"/>
              </a:rPr>
              <a:t>тходы </a:t>
            </a:r>
            <a:r>
              <a:rPr lang="ru-RU" sz="2000" b="1" dirty="0">
                <a:solidFill>
                  <a:schemeClr val="bg1"/>
                </a:solidFill>
                <a:latin typeface="Times New Roman" panose="02020603050405020304" pitchFamily="18" charset="0"/>
                <a:cs typeface="Times New Roman" panose="02020603050405020304" pitchFamily="18" charset="0"/>
              </a:rPr>
              <a:t>р</a:t>
            </a:r>
            <a:r>
              <a:rPr lang="ru-RU" sz="2000" b="1" dirty="0" smtClean="0">
                <a:solidFill>
                  <a:schemeClr val="bg1"/>
                </a:solidFill>
                <a:latin typeface="Times New Roman" panose="02020603050405020304" pitchFamily="18" charset="0"/>
                <a:cs typeface="Times New Roman" panose="02020603050405020304" pitchFamily="18" charset="0"/>
              </a:rPr>
              <a:t>адиоактивные </a:t>
            </a:r>
            <a:r>
              <a:rPr lang="ru-RU" sz="2000" b="1" dirty="0">
                <a:solidFill>
                  <a:schemeClr val="bg1"/>
                </a:solidFill>
                <a:latin typeface="Times New Roman" panose="02020603050405020304" pitchFamily="18" charset="0"/>
                <a:cs typeface="Times New Roman" panose="02020603050405020304" pitchFamily="18" charset="0"/>
              </a:rPr>
              <a:t>являются долгоживущим источником облучения населения.  Они содержат радиоактивные ядра, которые распадаются и выделяют радиацию. Именно радиация представляет большую опасность для жизни и здоровья человека и всего живого. Чтобы предотвратить такой исход применяются системы фильтрации, контролируется деятельность производства, обеззараживаются и утилизируются отходы. Это помогает предотвратить экологическую катастрофу.</a:t>
            </a:r>
          </a:p>
        </p:txBody>
      </p:sp>
      <p:pic>
        <p:nvPicPr>
          <p:cNvPr id="6" name="Рисунок 5" descr="rfhnbyrf 4.jpg"/>
          <p:cNvPicPr/>
          <p:nvPr/>
        </p:nvPicPr>
        <p:blipFill>
          <a:blip r:embed="rId5" cstate="print"/>
          <a:stretch>
            <a:fillRect/>
          </a:stretch>
        </p:blipFill>
        <p:spPr>
          <a:xfrm rot="1066508">
            <a:off x="2906779" y="1354641"/>
            <a:ext cx="2240013" cy="1872789"/>
          </a:xfrm>
          <a:prstGeom prst="rect">
            <a:avLst/>
          </a:prstGeom>
        </p:spPr>
      </p:pic>
    </p:spTree>
    <p:extLst>
      <p:ext uri="{BB962C8B-B14F-4D97-AF65-F5344CB8AC3E}">
        <p14:creationId xmlns:p14="http://schemas.microsoft.com/office/powerpoint/2010/main" val="26140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7877"/>
            <a:ext cx="9332175" cy="704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49488" y="-22884"/>
            <a:ext cx="6008712" cy="923330"/>
          </a:xfrm>
          <a:prstGeom prst="rect">
            <a:avLst/>
          </a:prstGeom>
          <a:noFill/>
        </p:spPr>
        <p:txBody>
          <a:bodyPr wrap="square" lIns="91440" tIns="45720" rIns="91440" bIns="45720">
            <a:spAutoFit/>
          </a:bodyPr>
          <a:lstStyle/>
          <a:p>
            <a:r>
              <a:rPr lang="ru-RU" sz="5400" b="1" i="1" cap="all" dirty="0">
                <a:ln/>
                <a:solidFill>
                  <a:srgbClr val="0070C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Курская АЭС</a:t>
            </a:r>
          </a:p>
        </p:txBody>
      </p:sp>
      <p:pic>
        <p:nvPicPr>
          <p:cNvPr id="5" name="Рисунок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8150" y="1004781"/>
            <a:ext cx="3923928" cy="3641715"/>
          </a:xfrm>
          <a:prstGeom prst="rect">
            <a:avLst/>
          </a:prstGeom>
          <a:ln>
            <a:noFill/>
          </a:ln>
          <a:effectLst>
            <a:softEdge rad="112500"/>
          </a:effectLst>
        </p:spPr>
      </p:pic>
      <p:sp>
        <p:nvSpPr>
          <p:cNvPr id="4" name="TextBox 3"/>
          <p:cNvSpPr txBox="1"/>
          <p:nvPr/>
        </p:nvSpPr>
        <p:spPr>
          <a:xfrm>
            <a:off x="683568" y="1094783"/>
            <a:ext cx="4970001" cy="2554545"/>
          </a:xfrm>
          <a:prstGeom prst="rect">
            <a:avLst/>
          </a:prstGeom>
          <a:noFill/>
        </p:spPr>
        <p:txBody>
          <a:bodyPr wrap="square" rtlCol="0">
            <a:spAutoFit/>
          </a:bodyPr>
          <a:lstStyle/>
          <a:p>
            <a:pPr algn="ctr"/>
            <a:r>
              <a:rPr lang="ru-RU" sz="2000" b="1" i="1" dirty="0" smtClean="0">
                <a:solidFill>
                  <a:srgbClr val="0070C0"/>
                </a:solidFill>
                <a:latin typeface="Calibri" panose="020F0502020204030204" pitchFamily="34" charset="0"/>
                <a:cs typeface="Calibri" panose="020F0502020204030204" pitchFamily="34" charset="0"/>
              </a:rPr>
              <a:t>В глухом российском уголке,</a:t>
            </a:r>
          </a:p>
          <a:p>
            <a:pPr algn="ctr"/>
            <a:r>
              <a:rPr lang="ru-RU" sz="2000" b="1" i="1" dirty="0" smtClean="0">
                <a:solidFill>
                  <a:srgbClr val="0070C0"/>
                </a:solidFill>
                <a:latin typeface="Calibri" panose="020F0502020204030204" pitchFamily="34" charset="0"/>
                <a:cs typeface="Calibri" panose="020F0502020204030204" pitchFamily="34" charset="0"/>
              </a:rPr>
              <a:t>Где Сейм течёт по перекатам,</a:t>
            </a:r>
          </a:p>
          <a:p>
            <a:pPr algn="ctr"/>
            <a:r>
              <a:rPr lang="ru-RU" sz="2000" b="1" i="1" dirty="0" smtClean="0">
                <a:solidFill>
                  <a:srgbClr val="0070C0"/>
                </a:solidFill>
                <a:latin typeface="Calibri" panose="020F0502020204030204" pitchFamily="34" charset="0"/>
                <a:cs typeface="Calibri" panose="020F0502020204030204" pitchFamily="34" charset="0"/>
              </a:rPr>
              <a:t>Где сосны грелись на песке,</a:t>
            </a:r>
          </a:p>
          <a:p>
            <a:pPr algn="ctr"/>
            <a:r>
              <a:rPr lang="ru-RU" sz="2000" b="1" i="1" dirty="0" smtClean="0">
                <a:solidFill>
                  <a:srgbClr val="0070C0"/>
                </a:solidFill>
                <a:latin typeface="Calibri" panose="020F0502020204030204" pitchFamily="34" charset="0"/>
                <a:cs typeface="Calibri" panose="020F0502020204030204" pitchFamily="34" charset="0"/>
              </a:rPr>
              <a:t>Прижился грозный мирный атом.</a:t>
            </a:r>
          </a:p>
          <a:p>
            <a:pPr algn="ctr"/>
            <a:r>
              <a:rPr lang="ru-RU" sz="2000" b="1" i="1" dirty="0" smtClean="0">
                <a:solidFill>
                  <a:srgbClr val="0070C0"/>
                </a:solidFill>
                <a:latin typeface="Calibri" panose="020F0502020204030204" pitchFamily="34" charset="0"/>
                <a:cs typeface="Calibri" panose="020F0502020204030204" pitchFamily="34" charset="0"/>
              </a:rPr>
              <a:t>Преобразилась здесь природа,</a:t>
            </a:r>
          </a:p>
          <a:p>
            <a:pPr algn="ctr"/>
            <a:r>
              <a:rPr lang="ru-RU" sz="2000" b="1" i="1" dirty="0" smtClean="0">
                <a:solidFill>
                  <a:srgbClr val="0070C0"/>
                </a:solidFill>
                <a:latin typeface="Calibri" panose="020F0502020204030204" pitchFamily="34" charset="0"/>
                <a:cs typeface="Calibri" panose="020F0502020204030204" pitchFamily="34" charset="0"/>
              </a:rPr>
              <a:t>Там, где шумел сосновый лес,</a:t>
            </a:r>
          </a:p>
          <a:p>
            <a:pPr algn="ctr"/>
            <a:r>
              <a:rPr lang="ru-RU" sz="2000" b="1" i="1" dirty="0" smtClean="0">
                <a:solidFill>
                  <a:srgbClr val="0070C0"/>
                </a:solidFill>
                <a:latin typeface="Calibri" panose="020F0502020204030204" pitchFamily="34" charset="0"/>
                <a:cs typeface="Calibri" panose="020F0502020204030204" pitchFamily="34" charset="0"/>
              </a:rPr>
              <a:t>По воле разума народа</a:t>
            </a:r>
          </a:p>
          <a:p>
            <a:pPr algn="ctr"/>
            <a:r>
              <a:rPr lang="ru-RU" sz="2000" b="1" i="1" dirty="0" smtClean="0">
                <a:solidFill>
                  <a:srgbClr val="0070C0"/>
                </a:solidFill>
                <a:latin typeface="Calibri" panose="020F0502020204030204" pitchFamily="34" charset="0"/>
                <a:cs typeface="Calibri" panose="020F0502020204030204" pitchFamily="34" charset="0"/>
              </a:rPr>
              <a:t>Вздыбилась Курская АЭС…</a:t>
            </a:r>
            <a:endParaRPr lang="ru-RU" sz="2000" b="1" i="1" dirty="0">
              <a:solidFill>
                <a:srgbClr val="0070C0"/>
              </a:solidFill>
              <a:latin typeface="Calibri" panose="020F0502020204030204" pitchFamily="34" charset="0"/>
              <a:cs typeface="Calibri" panose="020F0502020204030204" pitchFamily="34" charset="0"/>
            </a:endParaRPr>
          </a:p>
        </p:txBody>
      </p:sp>
      <p:sp>
        <p:nvSpPr>
          <p:cNvPr id="9" name="TextBox 8"/>
          <p:cNvSpPr txBox="1"/>
          <p:nvPr/>
        </p:nvSpPr>
        <p:spPr>
          <a:xfrm>
            <a:off x="3168568" y="4979425"/>
            <a:ext cx="5723912" cy="1569660"/>
          </a:xfrm>
          <a:prstGeom prst="rect">
            <a:avLst/>
          </a:prstGeom>
          <a:noFill/>
        </p:spPr>
        <p:txBody>
          <a:bodyPr wrap="square" rtlCol="0">
            <a:spAutoFit/>
          </a:bodyPr>
          <a:lstStyle/>
          <a:p>
            <a:pPr algn="ct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Курская АЭС используется для выработки электрического тока, </a:t>
            </a:r>
          </a:p>
          <a:p>
            <a:pPr algn="ctr"/>
            <a:r>
              <a:rPr lang="ru-RU" sz="2400" b="1" dirty="0">
                <a:solidFill>
                  <a:schemeClr val="accent6">
                    <a:lumMod val="75000"/>
                  </a:schemeClr>
                </a:solidFill>
                <a:latin typeface="Times New Roman" panose="02020603050405020304" pitchFamily="18" charset="0"/>
                <a:cs typeface="Times New Roman" panose="02020603050405020304" pitchFamily="18" charset="0"/>
              </a:rPr>
              <a:t>т</a:t>
            </a:r>
            <a:r>
              <a:rPr lang="ru-RU" sz="2400" b="1" dirty="0" smtClean="0">
                <a:solidFill>
                  <a:schemeClr val="accent6">
                    <a:lumMod val="75000"/>
                  </a:schemeClr>
                </a:solidFill>
                <a:latin typeface="Times New Roman" panose="02020603050405020304" pitchFamily="18" charset="0"/>
                <a:cs typeface="Times New Roman" panose="02020603050405020304" pitchFamily="18" charset="0"/>
              </a:rPr>
              <a:t>епловой энергии, которые необходимы для нашей жизни.</a:t>
            </a:r>
            <a:endParaRPr lang="ru-RU" sz="2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922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9512" y="188640"/>
            <a:ext cx="8784976" cy="7017306"/>
          </a:xfrm>
          <a:prstGeom prst="rect">
            <a:avLst/>
          </a:prstGeom>
          <a:noFill/>
        </p:spPr>
        <p:txBody>
          <a:bodyPr wrap="square" rtlCol="0">
            <a:spAutoFit/>
          </a:bodyPr>
          <a:lstStyle/>
          <a:p>
            <a:pPr algn="ctr"/>
            <a:r>
              <a:rPr lang="ru-RU" b="1" i="1" dirty="0">
                <a:solidFill>
                  <a:schemeClr val="bg1"/>
                </a:solidFill>
                <a:latin typeface="Georgia" panose="02040502050405020303" pitchFamily="18" charset="0"/>
              </a:rPr>
              <a:t>Экологическая сказка «О Королеве Радиации и атомной печи</a:t>
            </a:r>
            <a:r>
              <a:rPr lang="ru-RU" b="1" i="1" dirty="0" smtClean="0">
                <a:solidFill>
                  <a:schemeClr val="bg1"/>
                </a:solidFill>
                <a:latin typeface="Georgia" panose="02040502050405020303" pitchFamily="18" charset="0"/>
              </a:rPr>
              <a:t>»</a:t>
            </a:r>
          </a:p>
          <a:p>
            <a:pPr algn="just"/>
            <a:endParaRPr lang="ru-RU" dirty="0"/>
          </a:p>
          <a:p>
            <a:pPr algn="just"/>
            <a:r>
              <a:rPr lang="ru-RU" b="1" dirty="0" smtClean="0">
                <a:solidFill>
                  <a:schemeClr val="bg1"/>
                </a:solidFill>
                <a:latin typeface="Times New Roman" panose="02020603050405020304" pitchFamily="18" charset="0"/>
                <a:cs typeface="Times New Roman" panose="02020603050405020304" pitchFamily="18" charset="0"/>
              </a:rPr>
              <a:t>	В </a:t>
            </a:r>
            <a:r>
              <a:rPr lang="ru-RU" b="1" dirty="0">
                <a:solidFill>
                  <a:schemeClr val="bg1"/>
                </a:solidFill>
                <a:latin typeface="Times New Roman" panose="02020603050405020304" pitchFamily="18" charset="0"/>
                <a:cs typeface="Times New Roman" panose="02020603050405020304" pitchFamily="18" charset="0"/>
              </a:rPr>
              <a:t>некотором царстве в огромном замке жила-была Королева Радиация. В замке том была большая печь, но не простая, а атомная. В этой печи жили слуги Королевы Радиации — радионуклиды. Были они маленькие, с пружинками-невидимками на голове, которые делали радионуклиды совсем незаметными. И у каждого радионуклида были мечилучи. Как взмахнут они своими мечами-лучами, так и загорится атомная печь и жарко-жарко во всем замке становится. Жила себе Королева Радиация со своими слугами-радионуклидами, занимались они своими делами: разжигали печь да тепло и свет давали, и не только в замке, но и во всей округе. Так жили они, никому зла не делали, ни с кем не ссорились. Жили спокойно и люди вокруг того замка. Знали они про Королеву Радиацию и про ее слуг. Радовались люди теплу и свету, но старались обходить замок стороной. Побаивались люди мечей-лучей, которые были у радионуклидов. Жили они, не тужили, но вот однажды авария в печи приключилась. В сильную грозу молния ударила в замок Королевы Радиации. Да так сильно, что сгорел ее замок. Стала она со своими слугами-радионуклидами по белому свету бродить да беды чинить. До озера дойдут — на дне поселятся, в лес заберутся — в грибы, в ягоды спрячутся, в поле забредут — в землю зароются. А уж, если в огород слуги-радионуклиды с Королевой Радиацией попадут, так и в салат, фасоль, горох, капусту да морковку заберутся. И всех вокруг они своими мечами-лучами беспокоят. Стали бояться люди Королеву Радиации с ее слугами. Уезжать из своих деревень да городов начали. Но нашлись и сильные люди, которые не смирились с бедой и стали искать способы, как с ней бороться.                                        </a:t>
            </a:r>
          </a:p>
          <a:p>
            <a:pPr algn="just"/>
            <a:r>
              <a:rPr lang="ru-RU" dirty="0"/>
              <a:t> </a:t>
            </a:r>
          </a:p>
        </p:txBody>
      </p:sp>
    </p:spTree>
    <p:extLst>
      <p:ext uri="{BB962C8B-B14F-4D97-AF65-F5344CB8AC3E}">
        <p14:creationId xmlns:p14="http://schemas.microsoft.com/office/powerpoint/2010/main" val="281978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П - ПРОВОДА </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3" cstate="print">
            <a:extLst>
              <a:ext uri="{28A0092B-C50C-407E-A947-70E740481C1C}">
                <a14:useLocalDpi xmlns:a14="http://schemas.microsoft.com/office/drawing/2010/main" val="0"/>
              </a:ext>
            </a:extLst>
          </a:blip>
          <a:stretch>
            <a:fillRect/>
          </a:stretch>
        </p:blipFill>
        <p:spPr>
          <a:xfrm>
            <a:off x="251520" y="1116067"/>
            <a:ext cx="2592288" cy="2220735"/>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913" y="4365104"/>
            <a:ext cx="1494395" cy="150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3693319"/>
          </a:xfrm>
          <a:prstGeom prst="rect">
            <a:avLst/>
          </a:prstGeom>
          <a:noFill/>
        </p:spPr>
        <p:txBody>
          <a:bodyPr wrap="square" rtlCol="0">
            <a:spAutoFit/>
          </a:bodyPr>
          <a:lstStyle/>
          <a:p>
            <a:pPr algn="ctr"/>
            <a:r>
              <a:rPr lang="ru-RU" b="1" i="1" dirty="0" smtClean="0">
                <a:solidFill>
                  <a:schemeClr val="bg1"/>
                </a:solidFill>
                <a:latin typeface="Times New Roman" panose="02020603050405020304" pitchFamily="18" charset="0"/>
                <a:cs typeface="Times New Roman" panose="02020603050405020304" pitchFamily="18" charset="0"/>
              </a:rPr>
              <a:t>Электричество </a:t>
            </a:r>
            <a:r>
              <a:rPr lang="ru-RU" b="1" i="1" dirty="0">
                <a:solidFill>
                  <a:schemeClr val="bg1"/>
                </a:solidFill>
                <a:latin typeface="Times New Roman" panose="02020603050405020304" pitchFamily="18" charset="0"/>
                <a:cs typeface="Times New Roman" panose="02020603050405020304" pitchFamily="18" charset="0"/>
              </a:rPr>
              <a:t>наш друг-это </a:t>
            </a:r>
            <a:endParaRPr lang="ru-RU" b="1" i="1" dirty="0" smtClean="0">
              <a:solidFill>
                <a:schemeClr val="bg1"/>
              </a:solidFill>
              <a:latin typeface="Times New Roman" panose="02020603050405020304" pitchFamily="18" charset="0"/>
              <a:cs typeface="Times New Roman" panose="02020603050405020304" pitchFamily="18" charset="0"/>
            </a:endParaRPr>
          </a:p>
          <a:p>
            <a:pPr algn="ctr"/>
            <a:r>
              <a:rPr lang="ru-RU" b="1" i="1" dirty="0" smtClean="0">
                <a:solidFill>
                  <a:schemeClr val="bg1"/>
                </a:solidFill>
                <a:latin typeface="Times New Roman" panose="02020603050405020304" pitchFamily="18" charset="0"/>
                <a:cs typeface="Times New Roman" panose="02020603050405020304" pitchFamily="18" charset="0"/>
              </a:rPr>
              <a:t>всем </a:t>
            </a:r>
            <a:r>
              <a:rPr lang="ru-RU" b="1" i="1" dirty="0">
                <a:solidFill>
                  <a:schemeClr val="bg1"/>
                </a:solidFill>
                <a:latin typeface="Times New Roman" panose="02020603050405020304" pitchFamily="18" charset="0"/>
                <a:cs typeface="Times New Roman" panose="02020603050405020304" pitchFamily="18" charset="0"/>
              </a:rPr>
              <a:t>известно,</a:t>
            </a:r>
          </a:p>
          <a:p>
            <a:pPr algn="ctr"/>
            <a:r>
              <a:rPr lang="ru-RU" b="1" i="1" dirty="0">
                <a:solidFill>
                  <a:schemeClr val="bg1"/>
                </a:solidFill>
                <a:latin typeface="Times New Roman" panose="02020603050405020304" pitchFamily="18" charset="0"/>
                <a:cs typeface="Times New Roman" panose="02020603050405020304" pitchFamily="18" charset="0"/>
              </a:rPr>
              <a:t>Но опасность всё же </a:t>
            </a:r>
            <a:r>
              <a:rPr lang="ru-RU" b="1" i="1" dirty="0" smtClean="0">
                <a:solidFill>
                  <a:schemeClr val="bg1"/>
                </a:solidFill>
                <a:latin typeface="Times New Roman" panose="02020603050405020304" pitchFamily="18" charset="0"/>
                <a:cs typeface="Times New Roman" panose="02020603050405020304" pitchFamily="18" charset="0"/>
              </a:rPr>
              <a:t>есть,</a:t>
            </a:r>
          </a:p>
          <a:p>
            <a:pPr algn="ctr"/>
            <a:r>
              <a:rPr lang="ru-RU" b="1" i="1" dirty="0" smtClean="0">
                <a:solidFill>
                  <a:schemeClr val="bg1"/>
                </a:solidFill>
                <a:latin typeface="Times New Roman" panose="02020603050405020304" pitchFamily="18" charset="0"/>
                <a:cs typeface="Times New Roman" panose="02020603050405020304" pitchFamily="18" charset="0"/>
              </a:rPr>
              <a:t> я </a:t>
            </a:r>
            <a:r>
              <a:rPr lang="ru-RU" b="1" i="1" dirty="0">
                <a:solidFill>
                  <a:schemeClr val="bg1"/>
                </a:solidFill>
                <a:latin typeface="Times New Roman" panose="02020603050405020304" pitchFamily="18" charset="0"/>
                <a:cs typeface="Times New Roman" panose="02020603050405020304" pitchFamily="18" charset="0"/>
              </a:rPr>
              <a:t>скажу вам честно:</a:t>
            </a:r>
          </a:p>
          <a:p>
            <a:pPr algn="ctr"/>
            <a:r>
              <a:rPr lang="ru-RU" b="1" i="1" dirty="0">
                <a:solidFill>
                  <a:srgbClr val="FF0000"/>
                </a:solidFill>
                <a:latin typeface="Times New Roman" panose="02020603050405020304" pitchFamily="18" charset="0"/>
                <a:cs typeface="Times New Roman" panose="02020603050405020304" pitchFamily="18" charset="0"/>
              </a:rPr>
              <a:t>Провод</a:t>
            </a:r>
            <a:r>
              <a:rPr lang="ru-RU" b="1" i="1" dirty="0">
                <a:solidFill>
                  <a:schemeClr val="bg1"/>
                </a:solidFill>
                <a:latin typeface="Times New Roman" panose="02020603050405020304" pitchFamily="18" charset="0"/>
                <a:cs typeface="Times New Roman" panose="02020603050405020304" pitchFamily="18" charset="0"/>
              </a:rPr>
              <a:t> не хватай рукою,</a:t>
            </a:r>
          </a:p>
          <a:p>
            <a:pPr algn="ctr"/>
            <a:r>
              <a:rPr lang="ru-RU" b="1" i="1" dirty="0">
                <a:solidFill>
                  <a:schemeClr val="bg1"/>
                </a:solidFill>
                <a:latin typeface="Times New Roman" panose="02020603050405020304" pitchFamily="18" charset="0"/>
                <a:cs typeface="Times New Roman" panose="02020603050405020304" pitchFamily="18" charset="0"/>
              </a:rPr>
              <a:t>Обойди-ка ты его лучше стороною.</a:t>
            </a:r>
          </a:p>
          <a:p>
            <a:pPr algn="ctr"/>
            <a:r>
              <a:rPr lang="ru-RU" b="1" i="1" dirty="0">
                <a:solidFill>
                  <a:schemeClr val="bg1"/>
                </a:solidFill>
                <a:latin typeface="Times New Roman" panose="02020603050405020304" pitchFamily="18" charset="0"/>
                <a:cs typeface="Times New Roman" panose="02020603050405020304" pitchFamily="18" charset="0"/>
              </a:rPr>
              <a:t>С электричеством полезным мы,</a:t>
            </a:r>
          </a:p>
          <a:p>
            <a:pPr algn="ctr"/>
            <a:r>
              <a:rPr lang="ru-RU" b="1" i="1" dirty="0">
                <a:solidFill>
                  <a:schemeClr val="bg1"/>
                </a:solidFill>
                <a:latin typeface="Times New Roman" panose="02020603050405020304" pitchFamily="18" charset="0"/>
                <a:cs typeface="Times New Roman" panose="02020603050405020304" pitchFamily="18" charset="0"/>
              </a:rPr>
              <a:t>Конечно </a:t>
            </a:r>
            <a:r>
              <a:rPr lang="ru-RU" b="1" i="1" dirty="0" smtClean="0">
                <a:solidFill>
                  <a:schemeClr val="bg1"/>
                </a:solidFill>
                <a:latin typeface="Times New Roman" panose="02020603050405020304" pitchFamily="18" charset="0"/>
                <a:cs typeface="Times New Roman" panose="02020603050405020304" pitchFamily="18" charset="0"/>
              </a:rPr>
              <a:t>же, друзья,</a:t>
            </a:r>
            <a:endParaRPr lang="ru-RU" b="1" i="1" dirty="0">
              <a:solidFill>
                <a:schemeClr val="bg1"/>
              </a:solidFill>
              <a:latin typeface="Times New Roman" panose="02020603050405020304" pitchFamily="18" charset="0"/>
              <a:cs typeface="Times New Roman" panose="02020603050405020304" pitchFamily="18" charset="0"/>
            </a:endParaRPr>
          </a:p>
          <a:p>
            <a:pPr algn="ctr"/>
            <a:r>
              <a:rPr lang="ru-RU" b="1" i="1" dirty="0">
                <a:solidFill>
                  <a:schemeClr val="bg1"/>
                </a:solidFill>
                <a:latin typeface="Times New Roman" panose="02020603050405020304" pitchFamily="18" charset="0"/>
                <a:cs typeface="Times New Roman" panose="02020603050405020304" pitchFamily="18" charset="0"/>
              </a:rPr>
              <a:t>Но скажу вам откровенно:</a:t>
            </a:r>
          </a:p>
          <a:p>
            <a:pPr algn="ctr"/>
            <a:r>
              <a:rPr lang="ru-RU" b="1" i="1" dirty="0">
                <a:solidFill>
                  <a:schemeClr val="bg1"/>
                </a:solidFill>
                <a:latin typeface="Times New Roman" panose="02020603050405020304" pitchFamily="18" charset="0"/>
                <a:cs typeface="Times New Roman" panose="02020603050405020304" pitchFamily="18" charset="0"/>
              </a:rPr>
              <a:t>С ним шутить совсем нельзя!</a:t>
            </a:r>
          </a:p>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5657" y="4540380"/>
            <a:ext cx="7272808" cy="1477328"/>
          </a:xfrm>
          <a:prstGeom prst="rect">
            <a:avLst/>
          </a:prstGeom>
          <a:noFill/>
        </p:spPr>
        <p:txBody>
          <a:bodyPr wrap="square" rtlCol="0">
            <a:spAutoFit/>
          </a:bodyPr>
          <a:lstStyle/>
          <a:p>
            <a:r>
              <a:rPr lang="ru-RU" b="1" dirty="0">
                <a:solidFill>
                  <a:srgbClr val="FF0000"/>
                </a:solidFill>
                <a:latin typeface="Times New Roman" panose="02020603050405020304" pitchFamily="18" charset="0"/>
                <a:cs typeface="Times New Roman" panose="02020603050405020304" pitchFamily="18" charset="0"/>
              </a:rPr>
              <a:t>Не</a:t>
            </a:r>
            <a:r>
              <a:rPr lang="ru-RU" b="1" dirty="0">
                <a:solidFill>
                  <a:schemeClr val="bg1"/>
                </a:solidFill>
                <a:latin typeface="Times New Roman" panose="02020603050405020304" pitchFamily="18" charset="0"/>
                <a:cs typeface="Times New Roman" panose="02020603050405020304" pitchFamily="18" charset="0"/>
              </a:rPr>
              <a:t> бросайте ничего на провода  линий электропередачи и в электроустановки;</a:t>
            </a:r>
          </a:p>
          <a:p>
            <a:r>
              <a:rPr lang="ru-RU" b="1" dirty="0">
                <a:solidFill>
                  <a:srgbClr val="FF0000"/>
                </a:solidFill>
                <a:latin typeface="Times New Roman" panose="02020603050405020304" pitchFamily="18" charset="0"/>
                <a:cs typeface="Times New Roman" panose="02020603050405020304" pitchFamily="18" charset="0"/>
              </a:rPr>
              <a:t>Не</a:t>
            </a:r>
            <a:r>
              <a:rPr lang="ru-RU" b="1" dirty="0">
                <a:solidFill>
                  <a:schemeClr val="bg1"/>
                </a:solidFill>
                <a:latin typeface="Times New Roman" panose="02020603050405020304" pitchFamily="18" charset="0"/>
                <a:cs typeface="Times New Roman" panose="02020603050405020304" pitchFamily="18" charset="0"/>
              </a:rPr>
              <a:t> пытайтесь снимать провода;</a:t>
            </a:r>
          </a:p>
          <a:p>
            <a:r>
              <a:rPr lang="ru-RU" b="1" dirty="0">
                <a:solidFill>
                  <a:srgbClr val="FF0000"/>
                </a:solidFill>
                <a:latin typeface="Times New Roman" panose="02020603050405020304" pitchFamily="18" charset="0"/>
                <a:cs typeface="Times New Roman" panose="02020603050405020304" pitchFamily="18" charset="0"/>
              </a:rPr>
              <a:t>Не</a:t>
            </a:r>
            <a:r>
              <a:rPr lang="ru-RU" b="1" dirty="0">
                <a:solidFill>
                  <a:schemeClr val="bg1"/>
                </a:solidFill>
                <a:latin typeface="Times New Roman" panose="02020603050405020304" pitchFamily="18" charset="0"/>
                <a:cs typeface="Times New Roman" panose="02020603050405020304" pitchFamily="18" charset="0"/>
              </a:rPr>
              <a:t> играйте под линиями электропередачи;</a:t>
            </a:r>
          </a:p>
          <a:p>
            <a:r>
              <a:rPr lang="ru-RU" b="1" dirty="0">
                <a:solidFill>
                  <a:srgbClr val="FF0000"/>
                </a:solidFill>
                <a:latin typeface="Times New Roman" panose="02020603050405020304" pitchFamily="18" charset="0"/>
                <a:cs typeface="Times New Roman" panose="02020603050405020304" pitchFamily="18" charset="0"/>
              </a:rPr>
              <a:t>Не</a:t>
            </a:r>
            <a:r>
              <a:rPr lang="ru-RU" b="1" dirty="0">
                <a:solidFill>
                  <a:schemeClr val="bg1"/>
                </a:solidFill>
                <a:latin typeface="Times New Roman" panose="02020603050405020304" pitchFamily="18" charset="0"/>
                <a:cs typeface="Times New Roman" panose="02020603050405020304" pitchFamily="18" charset="0"/>
              </a:rPr>
              <a:t> запускайте любые летательные аппараты</a:t>
            </a:r>
            <a:r>
              <a:rPr lang="ru-RU" b="1" dirty="0" smtClean="0">
                <a:solidFill>
                  <a:schemeClr val="bg1"/>
                </a:solidFill>
                <a:latin typeface="Times New Roman" panose="02020603050405020304" pitchFamily="18" charset="0"/>
                <a:cs typeface="Times New Roman" panose="02020603050405020304" pitchFamily="18" charset="0"/>
              </a:rPr>
              <a:t>, воздушных </a:t>
            </a:r>
            <a:r>
              <a:rPr lang="ru-RU" b="1" dirty="0">
                <a:solidFill>
                  <a:schemeClr val="bg1"/>
                </a:solidFill>
                <a:latin typeface="Times New Roman" panose="02020603050405020304" pitchFamily="18" charset="0"/>
                <a:cs typeface="Times New Roman" panose="02020603050405020304" pitchFamily="18" charset="0"/>
              </a:rPr>
              <a:t>змеев</a:t>
            </a:r>
            <a:r>
              <a:rPr lang="ru-RU" dirty="0">
                <a:solidFill>
                  <a:schemeClr val="bg1"/>
                </a:solidFill>
              </a:rPr>
              <a:t>.</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1107907"/>
            <a:ext cx="2248040" cy="2224251"/>
          </a:xfrm>
          <a:prstGeom prst="rect">
            <a:avLst/>
          </a:prstGeom>
        </p:spPr>
      </p:pic>
    </p:spTree>
    <p:extLst>
      <p:ext uri="{BB962C8B-B14F-4D97-AF65-F5344CB8AC3E}">
        <p14:creationId xmlns:p14="http://schemas.microsoft.com/office/powerpoint/2010/main" val="2598722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1520" y="116632"/>
            <a:ext cx="8640961" cy="6894195"/>
          </a:xfrm>
          <a:prstGeom prst="rect">
            <a:avLst/>
          </a:prstGeom>
          <a:noFill/>
        </p:spPr>
        <p:txBody>
          <a:bodyPr wrap="square" rtlCol="0">
            <a:spAutoFit/>
          </a:bodyPr>
          <a:lstStyle/>
          <a:p>
            <a:pPr algn="ctr"/>
            <a:r>
              <a:rPr lang="ru-RU" b="1" i="1" dirty="0">
                <a:solidFill>
                  <a:schemeClr val="bg1"/>
                </a:solidFill>
                <a:latin typeface="Times New Roman" panose="02020603050405020304" pitchFamily="18" charset="0"/>
                <a:cs typeface="Times New Roman" panose="02020603050405020304" pitchFamily="18" charset="0"/>
              </a:rPr>
              <a:t>Сказка как лиса и волк узнали об электричестве</a:t>
            </a:r>
            <a:r>
              <a:rPr lang="ru-RU" b="1" i="1" dirty="0" smtClean="0">
                <a:solidFill>
                  <a:schemeClr val="bg1"/>
                </a:solidFill>
                <a:latin typeface="Times New Roman" panose="02020603050405020304" pitchFamily="18" charset="0"/>
                <a:cs typeface="Times New Roman" panose="02020603050405020304" pitchFamily="18" charset="0"/>
              </a:rPr>
              <a:t>.</a:t>
            </a:r>
          </a:p>
          <a:p>
            <a:pPr algn="ctr"/>
            <a:endParaRPr lang="ru-RU" b="1" i="1" dirty="0" smtClean="0">
              <a:solidFill>
                <a:schemeClr val="bg1"/>
              </a:solidFill>
              <a:latin typeface="Times New Roman" panose="02020603050405020304" pitchFamily="18" charset="0"/>
              <a:cs typeface="Times New Roman" panose="02020603050405020304" pitchFamily="18" charset="0"/>
            </a:endParaRPr>
          </a:p>
          <a:p>
            <a:pPr algn="just"/>
            <a:r>
              <a:rPr lang="ru-RU" sz="1400" b="1" dirty="0" smtClean="0">
                <a:solidFill>
                  <a:schemeClr val="bg1"/>
                </a:solidFill>
                <a:latin typeface="Times New Roman" panose="02020603050405020304" pitchFamily="18" charset="0"/>
                <a:cs typeface="Times New Roman" panose="02020603050405020304" pitchFamily="18" charset="0"/>
              </a:rPr>
              <a:t>	В </a:t>
            </a:r>
            <a:r>
              <a:rPr lang="ru-RU" sz="1400" b="1" dirty="0">
                <a:solidFill>
                  <a:schemeClr val="bg1"/>
                </a:solidFill>
                <a:latin typeface="Times New Roman" panose="02020603050405020304" pitchFamily="18" charset="0"/>
                <a:cs typeface="Times New Roman" panose="02020603050405020304" pitchFamily="18" charset="0"/>
              </a:rPr>
              <a:t>одном лесу жила-была Лиса и всё бы ничего, если бы ни эта история, которая с ней приключилась. Однажды она решила наведаться в курятник, подкралась поближе и увидела, что в что-то светит –это горел свет. Отскочив от страха назад, она оборвала электрический провод и свет погас. В курятнике начался переполох. Ею овладело любопытство, захотелось потрогать этот проводок, но дятел, который сидел на электро-столбе и долбил себе дупло, успел вовремя предупредить Лису об опасности. Чтобы узнать</a:t>
            </a:r>
            <a:r>
              <a:rPr lang="ru-RU" sz="1400" b="1" dirty="0" smtClean="0">
                <a:solidFill>
                  <a:schemeClr val="bg1"/>
                </a:solidFill>
                <a:latin typeface="Times New Roman" panose="02020603050405020304" pitchFamily="18" charset="0"/>
                <a:cs typeface="Times New Roman" panose="02020603050405020304" pitchFamily="18" charset="0"/>
              </a:rPr>
              <a:t>, что </a:t>
            </a:r>
            <a:r>
              <a:rPr lang="ru-RU" sz="1400" b="1" dirty="0">
                <a:solidFill>
                  <a:schemeClr val="bg1"/>
                </a:solidFill>
                <a:latin typeface="Times New Roman" panose="02020603050405020304" pitchFamily="18" charset="0"/>
                <a:cs typeface="Times New Roman" panose="02020603050405020304" pitchFamily="18" charset="0"/>
              </a:rPr>
              <a:t>такое электричество, дятел посоветовал обратиться к Мудрой </a:t>
            </a:r>
            <a:r>
              <a:rPr lang="ru-RU" sz="1400" b="1" dirty="0" smtClean="0">
                <a:solidFill>
                  <a:schemeClr val="bg1"/>
                </a:solidFill>
                <a:latin typeface="Times New Roman" panose="02020603050405020304" pitchFamily="18" charset="0"/>
                <a:cs typeface="Times New Roman" panose="02020603050405020304" pitchFamily="18" charset="0"/>
              </a:rPr>
              <a:t>Сове которая </a:t>
            </a:r>
            <a:r>
              <a:rPr lang="ru-RU" sz="1400" b="1" dirty="0">
                <a:solidFill>
                  <a:schemeClr val="bg1"/>
                </a:solidFill>
                <a:latin typeface="Times New Roman" panose="02020603050405020304" pitchFamily="18" charset="0"/>
                <a:cs typeface="Times New Roman" panose="02020603050405020304" pitchFamily="18" charset="0"/>
              </a:rPr>
              <a:t>непременно ей об этом </a:t>
            </a:r>
            <a:r>
              <a:rPr lang="ru-RU" sz="1400" b="1" dirty="0" smtClean="0">
                <a:solidFill>
                  <a:schemeClr val="bg1"/>
                </a:solidFill>
                <a:latin typeface="Times New Roman" panose="02020603050405020304" pitchFamily="18" charset="0"/>
                <a:cs typeface="Times New Roman" panose="02020603050405020304" pitchFamily="18" charset="0"/>
              </a:rPr>
              <a:t>расскажет. Лиса </a:t>
            </a:r>
            <a:r>
              <a:rPr lang="ru-RU" sz="1400" b="1" dirty="0">
                <a:solidFill>
                  <a:schemeClr val="bg1"/>
                </a:solidFill>
                <a:latin typeface="Times New Roman" panose="02020603050405020304" pitchFamily="18" charset="0"/>
                <a:cs typeface="Times New Roman" panose="02020603050405020304" pitchFamily="18" charset="0"/>
              </a:rPr>
              <a:t>лукаво улыбнулась и решила воспользоваться советом дятла, а дятел поспешил отправить свою телеграмму о повреждении эл. провода людям, которые устраняют неисправности, электрикам. А Лиса уже спешит на урок к тётушке Сове в лесной школе. По дороге она встретила Волка и обо всём, что с ней, случилось, рассказала </a:t>
            </a:r>
            <a:r>
              <a:rPr lang="ru-RU" sz="1400" b="1" dirty="0" smtClean="0">
                <a:solidFill>
                  <a:schemeClr val="bg1"/>
                </a:solidFill>
                <a:latin typeface="Times New Roman" panose="02020603050405020304" pitchFamily="18" charset="0"/>
                <a:cs typeface="Times New Roman" panose="02020603050405020304" pitchFamily="18" charset="0"/>
              </a:rPr>
              <a:t>ему. И </a:t>
            </a:r>
            <a:r>
              <a:rPr lang="ru-RU" sz="1400" b="1" dirty="0">
                <a:solidFill>
                  <a:schemeClr val="bg1"/>
                </a:solidFill>
                <a:latin typeface="Times New Roman" panose="02020603050405020304" pitchFamily="18" charset="0"/>
                <a:cs typeface="Times New Roman" panose="02020603050405020304" pitchFamily="18" charset="0"/>
              </a:rPr>
              <a:t>вот они вместе пришли в школу, где уже на уроке сидели лесные звери и слушали её рассказ. Волк и Лиса тоже присели и начали </a:t>
            </a:r>
            <a:r>
              <a:rPr lang="ru-RU" sz="1400" b="1" dirty="0" smtClean="0">
                <a:solidFill>
                  <a:schemeClr val="bg1"/>
                </a:solidFill>
                <a:latin typeface="Times New Roman" panose="02020603050405020304" pitchFamily="18" charset="0"/>
                <a:cs typeface="Times New Roman" panose="02020603050405020304" pitchFamily="18" charset="0"/>
              </a:rPr>
              <a:t>слушать. Электричество- </a:t>
            </a:r>
            <a:r>
              <a:rPr lang="ru-RU" sz="1400" b="1" dirty="0">
                <a:solidFill>
                  <a:schemeClr val="bg1"/>
                </a:solidFill>
                <a:latin typeface="Times New Roman" panose="02020603050405020304" pitchFamily="18" charset="0"/>
                <a:cs typeface="Times New Roman" panose="02020603050405020304" pitchFamily="18" charset="0"/>
              </a:rPr>
              <a:t>наш друг и помощник, но он может превратиться во </a:t>
            </a:r>
            <a:r>
              <a:rPr lang="ru-RU" sz="1400" b="1" dirty="0" smtClean="0">
                <a:solidFill>
                  <a:schemeClr val="bg1"/>
                </a:solidFill>
                <a:latin typeface="Times New Roman" panose="02020603050405020304" pitchFamily="18" charset="0"/>
                <a:cs typeface="Times New Roman" panose="02020603050405020304" pitchFamily="18" charset="0"/>
              </a:rPr>
              <a:t>врага</a:t>
            </a:r>
            <a:r>
              <a:rPr lang="ru-RU" sz="1400" b="1" dirty="0">
                <a:solidFill>
                  <a:schemeClr val="bg1"/>
                </a:solidFill>
                <a:latin typeface="Times New Roman" panose="02020603050405020304" pitchFamily="18" charset="0"/>
                <a:cs typeface="Times New Roman" panose="02020603050405020304" pitchFamily="18" charset="0"/>
              </a:rPr>
              <a:t>. Тётушка Сова рассказала о правилах безопасного обращения с электроприборами с помощью картинок. </a:t>
            </a:r>
            <a:endParaRPr lang="ru-RU" sz="1400" b="1" dirty="0" smtClean="0">
              <a:solidFill>
                <a:schemeClr val="bg1"/>
              </a:solidFill>
              <a:latin typeface="Times New Roman" panose="02020603050405020304" pitchFamily="18" charset="0"/>
              <a:cs typeface="Times New Roman" panose="02020603050405020304" pitchFamily="18" charset="0"/>
            </a:endParaRPr>
          </a:p>
          <a:p>
            <a:pPr algn="just"/>
            <a:r>
              <a:rPr lang="ru-RU" sz="1400" b="1" dirty="0" smtClean="0">
                <a:solidFill>
                  <a:schemeClr val="bg1"/>
                </a:solidFill>
                <a:latin typeface="Times New Roman" panose="02020603050405020304" pitchFamily="18" charset="0"/>
                <a:cs typeface="Times New Roman" panose="02020603050405020304" pitchFamily="18" charset="0"/>
              </a:rPr>
              <a:t>Затем </a:t>
            </a:r>
            <a:r>
              <a:rPr lang="ru-RU" sz="1400" b="1" dirty="0">
                <a:solidFill>
                  <a:schemeClr val="bg1"/>
                </a:solidFill>
                <a:latin typeface="Times New Roman" panose="02020603050405020304" pitchFamily="18" charset="0"/>
                <a:cs typeface="Times New Roman" panose="02020603050405020304" pitchFamily="18" charset="0"/>
              </a:rPr>
              <a:t>познакомила с правилами:</a:t>
            </a:r>
          </a:p>
          <a:p>
            <a:pPr algn="just"/>
            <a:r>
              <a:rPr lang="ru-RU" sz="1400" b="1" dirty="0" smtClean="0">
                <a:solidFill>
                  <a:schemeClr val="bg1"/>
                </a:solidFill>
                <a:latin typeface="Times New Roman" panose="02020603050405020304" pitchFamily="18" charset="0"/>
                <a:cs typeface="Times New Roman" panose="02020603050405020304" pitchFamily="18" charset="0"/>
              </a:rPr>
              <a:t>1 </a:t>
            </a:r>
            <a:r>
              <a:rPr lang="ru-RU" sz="1400" b="1" dirty="0">
                <a:solidFill>
                  <a:schemeClr val="bg1"/>
                </a:solidFill>
                <a:latin typeface="Times New Roman" panose="02020603050405020304" pitchFamily="18" charset="0"/>
                <a:cs typeface="Times New Roman" panose="02020603050405020304" pitchFamily="18" charset="0"/>
              </a:rPr>
              <a:t>.Выходя из дома необходимо выключать телевизор и магнитофон, утюг и другие бытовые предметы. Включённые и оставленные без присмотра электроприборы могут стать причиной пожара.</a:t>
            </a:r>
          </a:p>
          <a:p>
            <a:pPr algn="just"/>
            <a:r>
              <a:rPr lang="ru-RU" sz="1400" b="1" dirty="0" smtClean="0">
                <a:solidFill>
                  <a:schemeClr val="bg1"/>
                </a:solidFill>
                <a:latin typeface="Times New Roman" panose="02020603050405020304" pitchFamily="18" charset="0"/>
                <a:cs typeface="Times New Roman" panose="02020603050405020304" pitchFamily="18" charset="0"/>
              </a:rPr>
              <a:t>2</a:t>
            </a:r>
            <a:r>
              <a:rPr lang="ru-RU" sz="1400" b="1" dirty="0">
                <a:solidFill>
                  <a:schemeClr val="bg1"/>
                </a:solidFill>
                <a:latin typeface="Times New Roman" panose="02020603050405020304" pitchFamily="18" charset="0"/>
                <a:cs typeface="Times New Roman" panose="02020603050405020304" pitchFamily="18" charset="0"/>
              </a:rPr>
              <a:t>. Нельзя тянуть руками электрический провод, нужно брать в руки только вилку.</a:t>
            </a:r>
          </a:p>
          <a:p>
            <a:pPr algn="just"/>
            <a:r>
              <a:rPr lang="ru-RU" sz="1400" b="1" dirty="0" smtClean="0">
                <a:solidFill>
                  <a:schemeClr val="bg1"/>
                </a:solidFill>
                <a:latin typeface="Times New Roman" panose="02020603050405020304" pitchFamily="18" charset="0"/>
                <a:cs typeface="Times New Roman" panose="02020603050405020304" pitchFamily="18" charset="0"/>
              </a:rPr>
              <a:t>3</a:t>
            </a:r>
            <a:r>
              <a:rPr lang="ru-RU" sz="1400" b="1" dirty="0">
                <a:solidFill>
                  <a:schemeClr val="bg1"/>
                </a:solidFill>
                <a:latin typeface="Times New Roman" panose="02020603050405020304" pitchFamily="18" charset="0"/>
                <a:cs typeface="Times New Roman" panose="02020603050405020304" pitchFamily="18" charset="0"/>
              </a:rPr>
              <a:t>. Ни в коем случае нельзя подходить к оголённым проводам и дотрагиваться до них. Это опасно для жизни.</a:t>
            </a:r>
          </a:p>
          <a:p>
            <a:pPr algn="just"/>
            <a:r>
              <a:rPr lang="ru-RU" sz="1400" b="1" dirty="0" smtClean="0">
                <a:solidFill>
                  <a:schemeClr val="bg1"/>
                </a:solidFill>
                <a:latin typeface="Times New Roman" panose="02020603050405020304" pitchFamily="18" charset="0"/>
                <a:cs typeface="Times New Roman" panose="02020603050405020304" pitchFamily="18" charset="0"/>
              </a:rPr>
              <a:t>4</a:t>
            </a:r>
            <a:r>
              <a:rPr lang="ru-RU" sz="1400" b="1" dirty="0">
                <a:solidFill>
                  <a:schemeClr val="bg1"/>
                </a:solidFill>
                <a:latin typeface="Times New Roman" panose="02020603050405020304" pitchFamily="18" charset="0"/>
                <a:cs typeface="Times New Roman" panose="02020603050405020304" pitchFamily="18" charset="0"/>
              </a:rPr>
              <a:t>. Нельзя прикасаться мокрыми руками к электроприборам.</a:t>
            </a:r>
          </a:p>
          <a:p>
            <a:pPr algn="just"/>
            <a:r>
              <a:rPr lang="ru-RU" sz="1400" b="1" dirty="0" smtClean="0">
                <a:solidFill>
                  <a:schemeClr val="bg1"/>
                </a:solidFill>
                <a:latin typeface="Times New Roman" panose="02020603050405020304" pitchFamily="18" charset="0"/>
                <a:cs typeface="Times New Roman" panose="02020603050405020304" pitchFamily="18" charset="0"/>
              </a:rPr>
              <a:t>5</a:t>
            </a:r>
            <a:r>
              <a:rPr lang="ru-RU" sz="1400" b="1" dirty="0">
                <a:solidFill>
                  <a:schemeClr val="bg1"/>
                </a:solidFill>
                <a:latin typeface="Times New Roman" panose="02020603050405020304" pitchFamily="18" charset="0"/>
                <a:cs typeface="Times New Roman" panose="02020603050405020304" pitchFamily="18" charset="0"/>
              </a:rPr>
              <a:t>. Нельзя вставлять в розетку никакие предметы. Гвоздики и пальчики…. В розетку не вставлять электричество опасно : это каждый должен знать.</a:t>
            </a:r>
          </a:p>
          <a:p>
            <a:pPr algn="just"/>
            <a:r>
              <a:rPr lang="ru-RU" sz="1400" b="1" dirty="0" smtClean="0">
                <a:solidFill>
                  <a:schemeClr val="bg1"/>
                </a:solidFill>
                <a:latin typeface="Times New Roman" panose="02020603050405020304" pitchFamily="18" charset="0"/>
                <a:cs typeface="Times New Roman" panose="02020603050405020304" pitchFamily="18" charset="0"/>
              </a:rPr>
              <a:t>6</a:t>
            </a:r>
            <a:r>
              <a:rPr lang="ru-RU" sz="1400" b="1" dirty="0">
                <a:solidFill>
                  <a:schemeClr val="bg1"/>
                </a:solidFill>
                <a:latin typeface="Times New Roman" panose="02020603050405020304" pitchFamily="18" charset="0"/>
                <a:cs typeface="Times New Roman" panose="02020603050405020304" pitchFamily="18" charset="0"/>
              </a:rPr>
              <a:t>. Нельзя пользоваться электроприборами с повреждёнными проводами.</a:t>
            </a:r>
          </a:p>
          <a:p>
            <a:pPr algn="just"/>
            <a:endParaRPr lang="ru-RU" sz="1400" b="1" dirty="0">
              <a:solidFill>
                <a:schemeClr val="bg1"/>
              </a:solidFill>
              <a:latin typeface="Times New Roman" panose="02020603050405020304" pitchFamily="18" charset="0"/>
              <a:cs typeface="Times New Roman" panose="02020603050405020304" pitchFamily="18" charset="0"/>
            </a:endParaRPr>
          </a:p>
          <a:p>
            <a:pPr algn="just"/>
            <a:r>
              <a:rPr lang="ru-RU" sz="1400" b="1" dirty="0">
                <a:solidFill>
                  <a:schemeClr val="bg1"/>
                </a:solidFill>
                <a:latin typeface="Times New Roman" panose="02020603050405020304" pitchFamily="18" charset="0"/>
                <a:cs typeface="Times New Roman" panose="02020603050405020304" pitchFamily="18" charset="0"/>
              </a:rPr>
              <a:t>Лиса и Волк внимательно слушали и запоминали. В конце урока Тётушка Сова подарила своим ученикам волшебные предметы-электроприборы. Лиса-Патрикеевна выбрала себе электрический </a:t>
            </a:r>
            <a:r>
              <a:rPr lang="ru-RU" sz="1400" b="1" dirty="0" err="1">
                <a:solidFill>
                  <a:schemeClr val="bg1"/>
                </a:solidFill>
                <a:latin typeface="Times New Roman" panose="02020603050405020304" pitchFamily="18" charset="0"/>
                <a:cs typeface="Times New Roman" panose="02020603050405020304" pitchFamily="18" charset="0"/>
              </a:rPr>
              <a:t>утюг,чтобы</a:t>
            </a:r>
            <a:r>
              <a:rPr lang="ru-RU" sz="1400" b="1" dirty="0">
                <a:solidFill>
                  <a:schemeClr val="bg1"/>
                </a:solidFill>
                <a:latin typeface="Times New Roman" panose="02020603050405020304" pitchFamily="18" charset="0"/>
                <a:cs typeface="Times New Roman" panose="02020603050405020304" pitchFamily="18" charset="0"/>
              </a:rPr>
              <a:t> утюжить свои наряды. Волку понравился электрический чайник. Он пригласил лесных жителей на чай.</a:t>
            </a:r>
          </a:p>
        </p:txBody>
      </p:sp>
    </p:spTree>
    <p:extLst>
      <p:ext uri="{BB962C8B-B14F-4D97-AF65-F5344CB8AC3E}">
        <p14:creationId xmlns:p14="http://schemas.microsoft.com/office/powerpoint/2010/main" val="2598722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Р - РЕАКТОР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p:cNvPicPr/>
          <p:nvPr/>
        </p:nvPicPr>
        <p:blipFill>
          <a:blip r:embed="rId3" cstate="print">
            <a:extLst>
              <a:ext uri="{28A0092B-C50C-407E-A947-70E740481C1C}">
                <a14:useLocalDpi xmlns:a14="http://schemas.microsoft.com/office/drawing/2010/main" val="0"/>
              </a:ext>
            </a:extLst>
          </a:blip>
          <a:stretch>
            <a:fillRect/>
          </a:stretch>
        </p:blipFill>
        <p:spPr>
          <a:xfrm>
            <a:off x="318370" y="1005794"/>
            <a:ext cx="3156349" cy="2486503"/>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20" y="5013176"/>
            <a:ext cx="1482550" cy="148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p:nvPr/>
        </p:nvPicPr>
        <p:blipFill rotWithShape="1">
          <a:blip r:embed="rId5">
            <a:extLst>
              <a:ext uri="{28A0092B-C50C-407E-A947-70E740481C1C}">
                <a14:useLocalDpi xmlns:a14="http://schemas.microsoft.com/office/drawing/2010/main" val="0"/>
              </a:ext>
            </a:extLst>
          </a:blip>
          <a:srcRect l="362" t="11793" r="-362" b="5661"/>
          <a:stretch/>
        </p:blipFill>
        <p:spPr>
          <a:xfrm>
            <a:off x="2221579" y="3655799"/>
            <a:ext cx="6806319" cy="3024336"/>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8400" t="33054" b="13539"/>
          <a:stretch/>
        </p:blipFill>
        <p:spPr>
          <a:xfrm>
            <a:off x="5842132" y="1149667"/>
            <a:ext cx="2932344" cy="2285666"/>
          </a:xfrm>
          <a:prstGeom prst="rect">
            <a:avLst/>
          </a:prstGeom>
        </p:spPr>
      </p:pic>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l="20671" t="25564" r="25830" b="19413"/>
          <a:stretch/>
        </p:blipFill>
        <p:spPr>
          <a:xfrm>
            <a:off x="3779913" y="980729"/>
            <a:ext cx="1844826" cy="2536634"/>
          </a:xfrm>
          <a:prstGeom prst="rect">
            <a:avLst/>
          </a:prstGeom>
        </p:spPr>
      </p:pic>
    </p:spTree>
    <p:extLst>
      <p:ext uri="{BB962C8B-B14F-4D97-AF65-F5344CB8AC3E}">
        <p14:creationId xmlns:p14="http://schemas.microsoft.com/office/powerpoint/2010/main" val="445156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С - СХЕМА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1344" b="33334"/>
          <a:stretch/>
        </p:blipFill>
        <p:spPr>
          <a:xfrm>
            <a:off x="5457540" y="817037"/>
            <a:ext cx="3086100" cy="3794005"/>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25" y="1179559"/>
            <a:ext cx="4091947" cy="3068960"/>
          </a:xfrm>
          <a:prstGeom prst="rect">
            <a:avLst/>
          </a:prstGeom>
        </p:spPr>
      </p:pic>
      <p:sp>
        <p:nvSpPr>
          <p:cNvPr id="7" name="TextBox 6"/>
          <p:cNvSpPr txBox="1"/>
          <p:nvPr/>
        </p:nvSpPr>
        <p:spPr>
          <a:xfrm>
            <a:off x="713972" y="4774734"/>
            <a:ext cx="7788064" cy="1938992"/>
          </a:xfrm>
          <a:prstGeom prst="rect">
            <a:avLst/>
          </a:prstGeom>
          <a:noFill/>
        </p:spPr>
        <p:txBody>
          <a:bodyPr wrap="square" rtlCol="0">
            <a:spAutoFit/>
          </a:bodyPr>
          <a:lstStyle/>
          <a:p>
            <a:pPr algn="just"/>
            <a:r>
              <a:rPr lang="ru-RU" sz="2400" b="1" dirty="0">
                <a:solidFill>
                  <a:schemeClr val="bg1"/>
                </a:solidFill>
                <a:latin typeface="Times New Roman" panose="02020603050405020304" pitchFamily="18" charset="0"/>
                <a:cs typeface="Times New Roman" panose="02020603050405020304" pitchFamily="18" charset="0"/>
              </a:rPr>
              <a:t>Технологическая схема - это графический технологический документ, который отдельно или совместно с другими технологическими документами описывает технологический процесс или составную часть процесса.</a:t>
            </a:r>
          </a:p>
        </p:txBody>
      </p:sp>
    </p:spTree>
    <p:extLst>
      <p:ext uri="{BB962C8B-B14F-4D97-AF65-F5344CB8AC3E}">
        <p14:creationId xmlns:p14="http://schemas.microsoft.com/office/powerpoint/2010/main" val="186134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Т - ТУРБИНА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descr="https://fb.ru/misc/i/gallery/76668/2502636.jpg"/>
          <p:cNvPicPr/>
          <p:nvPr/>
        </p:nvPicPr>
        <p:blipFill>
          <a:blip r:embed="rId3" cstate="print"/>
          <a:srcRect/>
          <a:stretch>
            <a:fillRect/>
          </a:stretch>
        </p:blipFill>
        <p:spPr bwMode="auto">
          <a:xfrm>
            <a:off x="248766" y="1012737"/>
            <a:ext cx="3317875" cy="2196465"/>
          </a:xfrm>
          <a:prstGeom prst="rect">
            <a:avLst/>
          </a:prstGeom>
          <a:noFill/>
          <a:ln w="9525">
            <a:noFill/>
            <a:miter lim="800000"/>
            <a:headEnd/>
            <a:tailEnd/>
          </a:ln>
        </p:spPr>
      </p:pic>
      <p:pic>
        <p:nvPicPr>
          <p:cNvPr id="8" name="Рисунок 7"/>
          <p:cNvPicPr/>
          <p:nvPr/>
        </p:nvPicPr>
        <p:blipFill>
          <a:blip r:embed="rId4" cstate="print"/>
          <a:srcRect/>
          <a:stretch>
            <a:fillRect/>
          </a:stretch>
        </p:blipFill>
        <p:spPr bwMode="auto">
          <a:xfrm>
            <a:off x="248766" y="3548888"/>
            <a:ext cx="3270711" cy="2592288"/>
          </a:xfrm>
          <a:prstGeom prst="rect">
            <a:avLst/>
          </a:prstGeom>
          <a:noFill/>
          <a:ln w="9525">
            <a:noFill/>
            <a:miter lim="800000"/>
            <a:headEnd/>
            <a:tailEnd/>
          </a:ln>
        </p:spPr>
      </p:pic>
      <p:sp>
        <p:nvSpPr>
          <p:cNvPr id="3" name="TextBox 2"/>
          <p:cNvSpPr txBox="1"/>
          <p:nvPr/>
        </p:nvSpPr>
        <p:spPr>
          <a:xfrm>
            <a:off x="3767408" y="980729"/>
            <a:ext cx="5181823" cy="5601533"/>
          </a:xfrm>
          <a:prstGeom prst="rect">
            <a:avLst/>
          </a:prstGeom>
          <a:noFill/>
        </p:spPr>
        <p:txBody>
          <a:bodyPr wrap="square" rtlCol="0">
            <a:spAutoFit/>
          </a:bodyPr>
          <a:lstStyle/>
          <a:p>
            <a:r>
              <a:rPr lang="ru-RU" b="1" dirty="0">
                <a:solidFill>
                  <a:schemeClr val="bg1"/>
                </a:solidFill>
                <a:latin typeface="Times New Roman" panose="02020603050405020304" pitchFamily="18" charset="0"/>
                <a:cs typeface="Times New Roman" panose="02020603050405020304" pitchFamily="18" charset="0"/>
              </a:rPr>
              <a:t>Турбина - это двигатель, в котором энергия пара превращается в механическую работу. Когда паровые потоки действуют на специальные звенья - лопатки, то они начинают двигаться. Лопатки закреплены на специальном валу - роторе и расположены по всему его диаметру. На электростанциях турбина приводит в движение ротор генератора, который, благодаря вращению, вырабатывает электрический ток.</a:t>
            </a:r>
          </a:p>
          <a:p>
            <a:endParaRPr lang="ru-RU" b="1" dirty="0" smtClean="0">
              <a:solidFill>
                <a:schemeClr val="bg1"/>
              </a:solidFill>
              <a:latin typeface="Times New Roman" panose="02020603050405020304" pitchFamily="18" charset="0"/>
              <a:cs typeface="Times New Roman" panose="02020603050405020304" pitchFamily="18" charset="0"/>
            </a:endParaRPr>
          </a:p>
          <a:p>
            <a:r>
              <a:rPr lang="ru-RU" sz="2000" b="1" i="1" dirty="0" smtClean="0">
                <a:solidFill>
                  <a:schemeClr val="bg1"/>
                </a:solidFill>
                <a:latin typeface="Times New Roman" panose="02020603050405020304" pitchFamily="18" charset="0"/>
                <a:cs typeface="Times New Roman" panose="02020603050405020304" pitchFamily="18" charset="0"/>
              </a:rPr>
              <a:t>Я </a:t>
            </a:r>
            <a:r>
              <a:rPr lang="ru-RU" sz="2000" b="1" i="1" dirty="0">
                <a:solidFill>
                  <a:schemeClr val="bg1"/>
                </a:solidFill>
                <a:latin typeface="Times New Roman" panose="02020603050405020304" pitchFamily="18" charset="0"/>
                <a:cs typeface="Times New Roman" panose="02020603050405020304" pitchFamily="18" charset="0"/>
              </a:rPr>
              <a:t>турбина паровая,</a:t>
            </a:r>
          </a:p>
          <a:p>
            <a:r>
              <a:rPr lang="ru-RU" sz="2000" b="1" i="1" dirty="0">
                <a:solidFill>
                  <a:schemeClr val="bg1"/>
                </a:solidFill>
                <a:latin typeface="Times New Roman" panose="02020603050405020304" pitchFamily="18" charset="0"/>
                <a:cs typeface="Times New Roman" panose="02020603050405020304" pitchFamily="18" charset="0"/>
              </a:rPr>
              <a:t>Я красивая, стальная!</a:t>
            </a:r>
          </a:p>
          <a:p>
            <a:r>
              <a:rPr lang="ru-RU" sz="2000" b="1" i="1" dirty="0">
                <a:solidFill>
                  <a:schemeClr val="bg1"/>
                </a:solidFill>
                <a:latin typeface="Times New Roman" panose="02020603050405020304" pitchFamily="18" charset="0"/>
                <a:cs typeface="Times New Roman" panose="02020603050405020304" pitchFamily="18" charset="0"/>
              </a:rPr>
              <a:t>Пар в лопатки ударяет,</a:t>
            </a:r>
          </a:p>
          <a:p>
            <a:r>
              <a:rPr lang="ru-RU" sz="2000" b="1" i="1" dirty="0">
                <a:solidFill>
                  <a:schemeClr val="bg1"/>
                </a:solidFill>
                <a:latin typeface="Times New Roman" panose="02020603050405020304" pitchFamily="18" charset="0"/>
                <a:cs typeface="Times New Roman" panose="02020603050405020304" pitchFamily="18" charset="0"/>
              </a:rPr>
              <a:t>Вал крутиться заставляет!</a:t>
            </a:r>
          </a:p>
          <a:p>
            <a:r>
              <a:rPr lang="ru-RU" sz="2000" b="1" i="1" dirty="0">
                <a:solidFill>
                  <a:schemeClr val="bg1"/>
                </a:solidFill>
                <a:latin typeface="Times New Roman" panose="02020603050405020304" pitchFamily="18" charset="0"/>
                <a:cs typeface="Times New Roman" panose="02020603050405020304" pitchFamily="18" charset="0"/>
              </a:rPr>
              <a:t>Крутится могучий ротор!</a:t>
            </a:r>
          </a:p>
          <a:p>
            <a:r>
              <a:rPr lang="ru-RU" sz="2000" b="1" i="1" dirty="0">
                <a:solidFill>
                  <a:schemeClr val="bg1"/>
                </a:solidFill>
                <a:latin typeface="Times New Roman" panose="02020603050405020304" pitchFamily="18" charset="0"/>
                <a:cs typeface="Times New Roman" panose="02020603050405020304" pitchFamily="18" charset="0"/>
              </a:rPr>
              <a:t>Аж 3000 оборотов!</a:t>
            </a:r>
          </a:p>
          <a:p>
            <a:r>
              <a:rPr lang="ru-RU" sz="2000" b="1" i="1" dirty="0">
                <a:solidFill>
                  <a:schemeClr val="bg1"/>
                </a:solidFill>
                <a:latin typeface="Times New Roman" panose="02020603050405020304" pitchFamily="18" charset="0"/>
                <a:cs typeface="Times New Roman" panose="02020603050405020304" pitchFamily="18" charset="0"/>
              </a:rPr>
              <a:t>Генератор! Не зевай!</a:t>
            </a:r>
          </a:p>
          <a:p>
            <a:r>
              <a:rPr lang="ru-RU" sz="2000" b="1" i="1" dirty="0">
                <a:solidFill>
                  <a:schemeClr val="bg1"/>
                </a:solidFill>
                <a:latin typeface="Times New Roman" panose="02020603050405020304" pitchFamily="18" charset="0"/>
                <a:cs typeface="Times New Roman" panose="02020603050405020304" pitchFamily="18" charset="0"/>
              </a:rPr>
              <a:t>Электричество давай!</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39" y="4581127"/>
            <a:ext cx="1624954" cy="162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79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У - УРАН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143" y="1170689"/>
            <a:ext cx="1872208" cy="187220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b="5249"/>
          <a:stretch/>
        </p:blipFill>
        <p:spPr>
          <a:xfrm>
            <a:off x="467544" y="980730"/>
            <a:ext cx="3923682" cy="247736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761" y="3789040"/>
            <a:ext cx="3911376" cy="2131700"/>
          </a:xfrm>
          <a:prstGeom prst="rect">
            <a:avLst/>
          </a:prstGeom>
        </p:spPr>
      </p:pic>
      <p:sp>
        <p:nvSpPr>
          <p:cNvPr id="9" name="TextBox 8"/>
          <p:cNvSpPr txBox="1"/>
          <p:nvPr/>
        </p:nvSpPr>
        <p:spPr>
          <a:xfrm>
            <a:off x="4626457" y="3435591"/>
            <a:ext cx="4083339" cy="2677656"/>
          </a:xfrm>
          <a:prstGeom prst="rect">
            <a:avLst/>
          </a:prstGeom>
          <a:noFill/>
        </p:spPr>
        <p:txBody>
          <a:bodyPr wrap="square" rtlCol="0">
            <a:spAutoFit/>
          </a:bodyPr>
          <a:lstStyle/>
          <a:p>
            <a:pPr algn="just"/>
            <a:r>
              <a:rPr lang="ru-RU" sz="2400" b="1" dirty="0">
                <a:solidFill>
                  <a:schemeClr val="bg1"/>
                </a:solidFill>
                <a:latin typeface="Times New Roman" panose="02020603050405020304" pitchFamily="18" charset="0"/>
                <a:cs typeface="Times New Roman" panose="02020603050405020304" pitchFamily="18" charset="0"/>
              </a:rPr>
              <a:t>Уран — это радиоактивный химический элемент, который можно найти в </a:t>
            </a:r>
            <a:r>
              <a:rPr lang="ru-RU" sz="2400" b="1" dirty="0" smtClean="0">
                <a:solidFill>
                  <a:schemeClr val="bg1"/>
                </a:solidFill>
                <a:latin typeface="Times New Roman" panose="02020603050405020304" pitchFamily="18" charset="0"/>
                <a:cs typeface="Times New Roman" panose="02020603050405020304" pitchFamily="18" charset="0"/>
              </a:rPr>
              <a:t>природе. </a:t>
            </a:r>
            <a:r>
              <a:rPr lang="ru-RU" sz="2400" b="1" dirty="0">
                <a:solidFill>
                  <a:schemeClr val="bg1"/>
                </a:solidFill>
                <a:latin typeface="Times New Roman" panose="02020603050405020304" pitchFamily="18" charset="0"/>
                <a:cs typeface="Times New Roman" panose="02020603050405020304" pitchFamily="18" charset="0"/>
              </a:rPr>
              <a:t>О</a:t>
            </a:r>
            <a:r>
              <a:rPr lang="ru-RU" sz="2400" b="1" dirty="0" smtClean="0">
                <a:solidFill>
                  <a:schemeClr val="bg1"/>
                </a:solidFill>
                <a:latin typeface="Times New Roman" panose="02020603050405020304" pitchFamily="18" charset="0"/>
                <a:cs typeface="Times New Roman" panose="02020603050405020304" pitchFamily="18" charset="0"/>
              </a:rPr>
              <a:t>н </a:t>
            </a:r>
            <a:r>
              <a:rPr lang="ru-RU" sz="2400" b="1" dirty="0">
                <a:solidFill>
                  <a:schemeClr val="bg1"/>
                </a:solidFill>
                <a:latin typeface="Times New Roman" panose="02020603050405020304" pitchFamily="18" charset="0"/>
                <a:cs typeface="Times New Roman" panose="02020603050405020304" pitchFamily="18" charset="0"/>
              </a:rPr>
              <a:t>используется для производства электрической </a:t>
            </a:r>
            <a:r>
              <a:rPr lang="ru-RU" sz="2400" b="1" dirty="0" smtClean="0">
                <a:solidFill>
                  <a:schemeClr val="bg1"/>
                </a:solidFill>
                <a:latin typeface="Times New Roman" panose="02020603050405020304" pitchFamily="18" charset="0"/>
                <a:cs typeface="Times New Roman" panose="02020603050405020304" pitchFamily="18" charset="0"/>
              </a:rPr>
              <a:t>энергии на атомных электростанциях.</a:t>
            </a:r>
            <a:endParaRPr lang="ru-RU"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40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Ф - ФОНАРЬ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296" y="1371022"/>
            <a:ext cx="22320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C:\Users\AlSLeontyev\Desktop\фонари.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129" y="980729"/>
            <a:ext cx="2059940" cy="3073400"/>
          </a:xfrm>
          <a:prstGeom prst="rect">
            <a:avLst/>
          </a:prstGeom>
          <a:noFill/>
          <a:ln>
            <a:noFill/>
          </a:ln>
        </p:spPr>
      </p:pic>
      <p:pic>
        <p:nvPicPr>
          <p:cNvPr id="8" name="Рисунок 7" descr="C:\Users\AlSLeontyev\Desktop\фонарь.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451" y="997664"/>
            <a:ext cx="2266950" cy="3065145"/>
          </a:xfrm>
          <a:prstGeom prst="rect">
            <a:avLst/>
          </a:prstGeom>
          <a:noFill/>
          <a:ln>
            <a:noFill/>
          </a:ln>
        </p:spPr>
      </p:pic>
      <p:sp>
        <p:nvSpPr>
          <p:cNvPr id="3" name="TextBox 2"/>
          <p:cNvSpPr txBox="1"/>
          <p:nvPr/>
        </p:nvSpPr>
        <p:spPr>
          <a:xfrm>
            <a:off x="561123" y="4296898"/>
            <a:ext cx="8252628" cy="2246769"/>
          </a:xfrm>
          <a:prstGeom prst="rect">
            <a:avLst/>
          </a:prstGeom>
          <a:noFill/>
        </p:spPr>
        <p:txBody>
          <a:bodyPr wrap="square" rtlCol="0">
            <a:spAutoFit/>
          </a:bodyPr>
          <a:lstStyle/>
          <a:p>
            <a:pPr algn="just"/>
            <a:r>
              <a:rPr lang="ru-RU" sz="2000" b="1" dirty="0">
                <a:solidFill>
                  <a:schemeClr val="bg1"/>
                </a:solidFill>
                <a:latin typeface="Times New Roman" panose="02020603050405020304" pitchFamily="18" charset="0"/>
                <a:cs typeface="Times New Roman" panose="02020603050405020304" pitchFamily="18" charset="0"/>
              </a:rPr>
              <a:t>Фонарь - это прибор для освещения отдельных участков пространства в тёмное время суток. Для освещения улиц, парков и дорог используются уличные фонари, в которых электроэнергия преобразуется в свет. Для того, чтобы фонарь загорелся, необходим электрический ток, который вырабатывает Атомная станция. Ток бежит по проводам, накаляет вольфрамовую нить, и лампочка в фонаре начинает светиться.</a:t>
            </a:r>
          </a:p>
        </p:txBody>
      </p:sp>
    </p:spTree>
    <p:extLst>
      <p:ext uri="{BB962C8B-B14F-4D97-AF65-F5344CB8AC3E}">
        <p14:creationId xmlns:p14="http://schemas.microsoft.com/office/powerpoint/2010/main" val="2099467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1200329"/>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Х – ХРАНИЛИЩЕ ЯДЕРНЫХ ОТХОДОВ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47" y="1700106"/>
            <a:ext cx="2978089" cy="198710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24" y="4292278"/>
            <a:ext cx="1908660" cy="190866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650397"/>
            <a:ext cx="2649471" cy="198710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7541" y="1650397"/>
            <a:ext cx="2699792" cy="2024844"/>
          </a:xfrm>
          <a:prstGeom prst="rect">
            <a:avLst/>
          </a:prstGeom>
        </p:spPr>
      </p:pic>
      <p:sp>
        <p:nvSpPr>
          <p:cNvPr id="11" name="TextBox 10"/>
          <p:cNvSpPr txBox="1"/>
          <p:nvPr/>
        </p:nvSpPr>
        <p:spPr>
          <a:xfrm>
            <a:off x="2339752" y="3826780"/>
            <a:ext cx="6393887" cy="3046988"/>
          </a:xfrm>
          <a:prstGeom prst="rect">
            <a:avLst/>
          </a:prstGeom>
          <a:noFill/>
        </p:spPr>
        <p:txBody>
          <a:bodyPr wrap="square" rtlCol="0">
            <a:spAutoFit/>
          </a:bodyPr>
          <a:lstStyle/>
          <a:p>
            <a:pPr algn="just"/>
            <a:r>
              <a:rPr lang="ru-RU" sz="2400" b="1" dirty="0">
                <a:solidFill>
                  <a:schemeClr val="bg1"/>
                </a:solidFill>
                <a:latin typeface="Times New Roman" panose="02020603050405020304" pitchFamily="18" charset="0"/>
                <a:cs typeface="Times New Roman" panose="02020603050405020304" pitchFamily="18" charset="0"/>
              </a:rPr>
              <a:t>Для</a:t>
            </a:r>
            <a:r>
              <a:rPr lang="ru-RU" sz="2400" dirty="0">
                <a:latin typeface="Times New Roman" panose="02020603050405020304" pitchFamily="18" charset="0"/>
                <a:cs typeface="Times New Roman" panose="02020603050405020304" pitchFamily="18" charset="0"/>
              </a:rPr>
              <a:t> </a:t>
            </a:r>
            <a:r>
              <a:rPr lang="ru-RU" sz="2400" b="1" dirty="0">
                <a:solidFill>
                  <a:schemeClr val="bg1"/>
                </a:solidFill>
                <a:latin typeface="Times New Roman" panose="02020603050405020304" pitchFamily="18" charset="0"/>
                <a:cs typeface="Times New Roman" panose="02020603050405020304" pitchFamily="18" charset="0"/>
              </a:rPr>
              <a:t>размещения  </a:t>
            </a:r>
            <a:r>
              <a:rPr lang="ru-RU" sz="2400" b="1" dirty="0" smtClean="0">
                <a:solidFill>
                  <a:schemeClr val="bg1"/>
                </a:solidFill>
                <a:latin typeface="Times New Roman" panose="02020603050405020304" pitchFamily="18" charset="0"/>
                <a:cs typeface="Times New Roman" panose="02020603050405020304" pitchFamily="18" charset="0"/>
              </a:rPr>
              <a:t>ядерных  отходов  </a:t>
            </a:r>
            <a:r>
              <a:rPr lang="ru-RU" sz="2400" b="1" dirty="0">
                <a:solidFill>
                  <a:schemeClr val="bg1"/>
                </a:solidFill>
                <a:latin typeface="Times New Roman" panose="02020603050405020304" pitchFamily="18" charset="0"/>
                <a:cs typeface="Times New Roman" panose="02020603050405020304" pitchFamily="18" charset="0"/>
              </a:rPr>
              <a:t>разработаны специальные ящики, которые блокируют </a:t>
            </a:r>
            <a:r>
              <a:rPr lang="ru-RU" sz="2400" b="1" dirty="0" smtClean="0">
                <a:solidFill>
                  <a:schemeClr val="bg1"/>
                </a:solidFill>
                <a:latin typeface="Times New Roman" panose="02020603050405020304" pitchFamily="18" charset="0"/>
                <a:cs typeface="Times New Roman" panose="02020603050405020304" pitchFamily="18" charset="0"/>
              </a:rPr>
              <a:t>радиацию. </a:t>
            </a:r>
            <a:r>
              <a:rPr lang="ru-RU" sz="2400" b="1" dirty="0">
                <a:solidFill>
                  <a:schemeClr val="bg1"/>
                </a:solidFill>
                <a:latin typeface="Times New Roman" panose="02020603050405020304" pitchFamily="18" charset="0"/>
                <a:cs typeface="Times New Roman" panose="02020603050405020304" pitchFamily="18" charset="0"/>
              </a:rPr>
              <a:t>Их создают из полиэтилена, свинца и железобетона. Наполненные отходами контейнеры размещаются в сухотарные ящики, которые потом утилизируют в местах размещения РАО.</a:t>
            </a:r>
          </a:p>
        </p:txBody>
      </p:sp>
    </p:spTree>
    <p:extLst>
      <p:ext uri="{BB962C8B-B14F-4D97-AF65-F5344CB8AC3E}">
        <p14:creationId xmlns:p14="http://schemas.microsoft.com/office/powerpoint/2010/main" val="319608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3528" y="131664"/>
            <a:ext cx="8352928"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Ц –ЦЕПНАЯ ЯДЕРНАЯ РЕАКЦИЯ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95794" y="4158372"/>
            <a:ext cx="7704857" cy="2031325"/>
          </a:xfrm>
          <a:prstGeom prst="rect">
            <a:avLst/>
          </a:prstGeom>
          <a:noFill/>
        </p:spPr>
        <p:txBody>
          <a:bodyPr wrap="square" rtlCol="0">
            <a:spAutoFit/>
          </a:bodyPr>
          <a:lstStyle/>
          <a:p>
            <a:pPr algn="just"/>
            <a:r>
              <a:rPr lang="ru-RU" b="1" dirty="0" smtClean="0">
                <a:solidFill>
                  <a:schemeClr val="bg1"/>
                </a:solidFill>
                <a:latin typeface="Times New Roman" panose="02020603050405020304" pitchFamily="18" charset="0"/>
                <a:cs typeface="Times New Roman" panose="02020603050405020304" pitchFamily="18" charset="0"/>
              </a:rPr>
              <a:t>Цепная ядерная реакция </a:t>
            </a:r>
            <a:r>
              <a:rPr lang="ru-RU" b="1" dirty="0">
                <a:solidFill>
                  <a:schemeClr val="bg1"/>
                </a:solidFill>
                <a:latin typeface="Times New Roman" panose="02020603050405020304" pitchFamily="18" charset="0"/>
                <a:cs typeface="Times New Roman" panose="02020603050405020304" pitchFamily="18" charset="0"/>
              </a:rPr>
              <a:t>— последовательность единичных ядерных реакций, каждая из которых вызывается частицей, появившейся как продукт реакции на предыдущем шаге последовательности. Примером цепной ядерной реакции является цепная реакция деления ядер тяжёлых элементов, при которой основное число актов деления инициируется нейтронами, полученными при делении ядер в предыдущем поколении.</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23" y="1086490"/>
            <a:ext cx="3803914" cy="285293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431" y="1147272"/>
            <a:ext cx="2520280" cy="2520280"/>
          </a:xfrm>
          <a:prstGeom prst="rect">
            <a:avLst/>
          </a:prstGeom>
        </p:spPr>
      </p:pic>
    </p:spTree>
    <p:extLst>
      <p:ext uri="{BB962C8B-B14F-4D97-AF65-F5344CB8AC3E}">
        <p14:creationId xmlns:p14="http://schemas.microsoft.com/office/powerpoint/2010/main" val="334339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32175" cy="704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0" y="16049"/>
            <a:ext cx="9332175" cy="1754326"/>
          </a:xfrm>
          <a:prstGeom prst="rect">
            <a:avLst/>
          </a:prstGeom>
          <a:noFill/>
        </p:spPr>
        <p:txBody>
          <a:bodyPr wrap="square" lIns="91440" tIns="45720" rIns="91440" bIns="45720">
            <a:spAutoFit/>
          </a:bodyPr>
          <a:lstStyle/>
          <a:p>
            <a:pPr algn="ctr"/>
            <a:r>
              <a:rPr lang="ru-RU" sz="5400" b="1" i="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Курчатов – город труженик</a:t>
            </a:r>
          </a:p>
          <a:p>
            <a:pPr algn="ctr"/>
            <a:r>
              <a:rPr lang="ru-RU" sz="5400" b="1" i="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с атомным сердцем.</a:t>
            </a:r>
            <a:endParaRPr lang="ru-RU" sz="5400" b="1" i="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1750768"/>
            <a:ext cx="3744416" cy="3178469"/>
          </a:xfrm>
          <a:prstGeom prst="rect">
            <a:avLst/>
          </a:prstGeom>
          <a:ln>
            <a:noFill/>
          </a:ln>
          <a:effectLst>
            <a:softEdge rad="112500"/>
          </a:effectLst>
        </p:spPr>
      </p:pic>
      <p:sp>
        <p:nvSpPr>
          <p:cNvPr id="6" name="Прямоугольник 5"/>
          <p:cNvSpPr/>
          <p:nvPr/>
        </p:nvSpPr>
        <p:spPr>
          <a:xfrm>
            <a:off x="1291945" y="1711176"/>
            <a:ext cx="3703743" cy="5330792"/>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ru-RU" sz="2400" b="1" dirty="0">
                <a:solidFill>
                  <a:schemeClr val="accent6">
                    <a:lumMod val="75000"/>
                  </a:schemeClr>
                </a:solidFill>
                <a:latin typeface="Times New Roman" panose="02020603050405020304" pitchFamily="18" charset="0"/>
                <a:cs typeface="Times New Roman" panose="02020603050405020304" pitchFamily="18" charset="0"/>
              </a:rPr>
              <a:t>Город Курчатов основан в 1968 году в связи со строительством Курской АЭС, получив в 1971 году статус рабочего поселка. Город носит имя физика – атомщика Игоря Васильевича Курчатова.</a:t>
            </a:r>
          </a:p>
        </p:txBody>
      </p:sp>
      <p:pic>
        <p:nvPicPr>
          <p:cNvPr id="8" name="Рисунок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0073" y="4972235"/>
            <a:ext cx="3744416" cy="2013631"/>
          </a:xfrm>
          <a:prstGeom prst="rect">
            <a:avLst/>
          </a:prstGeom>
          <a:ln>
            <a:noFill/>
          </a:ln>
          <a:effectLst>
            <a:softEdge rad="112500"/>
          </a:effectLst>
        </p:spPr>
      </p:pic>
    </p:spTree>
    <p:extLst>
      <p:ext uri="{BB962C8B-B14F-4D97-AF65-F5344CB8AC3E}">
        <p14:creationId xmlns:p14="http://schemas.microsoft.com/office/powerpoint/2010/main" val="300338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Ч - ЧАСТИЦА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p:nvPr/>
        </p:nvPicPr>
        <p:blipFill>
          <a:blip r:embed="rId3" cstate="print">
            <a:extLst>
              <a:ext uri="{28A0092B-C50C-407E-A947-70E740481C1C}">
                <a14:useLocalDpi xmlns:a14="http://schemas.microsoft.com/office/drawing/2010/main" val="0"/>
              </a:ext>
            </a:extLst>
          </a:blip>
          <a:stretch>
            <a:fillRect/>
          </a:stretch>
        </p:blipFill>
        <p:spPr>
          <a:xfrm>
            <a:off x="450379" y="1124744"/>
            <a:ext cx="2914650" cy="1981200"/>
          </a:xfrm>
          <a:prstGeom prst="rect">
            <a:avLst/>
          </a:prstGeom>
        </p:spPr>
      </p:pic>
      <p:pic>
        <p:nvPicPr>
          <p:cNvPr id="8" name="Рисунок 7"/>
          <p:cNvPicPr/>
          <p:nvPr/>
        </p:nvPicPr>
        <p:blipFill rotWithShape="1">
          <a:blip r:embed="rId4" cstate="print">
            <a:extLst>
              <a:ext uri="{28A0092B-C50C-407E-A947-70E740481C1C}">
                <a14:useLocalDpi xmlns:a14="http://schemas.microsoft.com/office/drawing/2010/main" val="0"/>
              </a:ext>
            </a:extLst>
          </a:blip>
          <a:srcRect t="16859"/>
          <a:stretch/>
        </p:blipFill>
        <p:spPr>
          <a:xfrm>
            <a:off x="6017349" y="985313"/>
            <a:ext cx="2581910" cy="2312386"/>
          </a:xfrm>
          <a:prstGeom prst="rect">
            <a:avLst/>
          </a:prstGeom>
        </p:spPr>
      </p:pic>
      <p:sp>
        <p:nvSpPr>
          <p:cNvPr id="3" name="TextBox 2"/>
          <p:cNvSpPr txBox="1"/>
          <p:nvPr/>
        </p:nvSpPr>
        <p:spPr>
          <a:xfrm>
            <a:off x="251521" y="3356992"/>
            <a:ext cx="8424936" cy="3693319"/>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Частица-альфа (α-частица) — положительно заряженная частица, образованная двумя протонами и двумя нейтронами. </a:t>
            </a:r>
          </a:p>
          <a:p>
            <a:pPr algn="just"/>
            <a:r>
              <a:rPr lang="ru-RU" b="1" dirty="0">
                <a:solidFill>
                  <a:schemeClr val="bg1"/>
                </a:solidFill>
                <a:latin typeface="Times New Roman" panose="02020603050405020304" pitchFamily="18" charset="0"/>
                <a:cs typeface="Times New Roman" panose="02020603050405020304" pitchFamily="18" charset="0"/>
              </a:rPr>
              <a:t>Впервые обнаружены Э. Резерфордом в 1899 году. Альфа-частицы могут вызывать ядерные реакции.</a:t>
            </a:r>
          </a:p>
          <a:p>
            <a:pPr algn="just"/>
            <a:r>
              <a:rPr lang="ru-RU" b="1" dirty="0">
                <a:solidFill>
                  <a:schemeClr val="bg1"/>
                </a:solidFill>
                <a:latin typeface="Times New Roman" panose="02020603050405020304" pitchFamily="18" charset="0"/>
                <a:cs typeface="Times New Roman" panose="02020603050405020304" pitchFamily="18" charset="0"/>
              </a:rPr>
              <a:t>Альфа частица выглядит как симметричный объект в виде сферы, при  радиусе  приблизительно  2·10-13 см. Что касается ее массы,  то это — 6.6·10-27 кг. Скорость ее передвижения довольно низкая,  при выхождении из ядра, она способна перемещаться еще некоторое расстояние, затем останавливается.</a:t>
            </a:r>
          </a:p>
          <a:p>
            <a:pPr algn="just"/>
            <a:r>
              <a:rPr lang="ru-RU" b="1" dirty="0">
                <a:solidFill>
                  <a:schemeClr val="bg1"/>
                </a:solidFill>
                <a:latin typeface="Times New Roman" panose="02020603050405020304" pitchFamily="18" charset="0"/>
                <a:cs typeface="Times New Roman" panose="02020603050405020304" pitchFamily="18" charset="0"/>
              </a:rPr>
              <a:t>При близком контакте с  кожей человека она способна проникнуть на расстояние всего  нескольких микрон. Это объясняется процессом ионизации, при котором поток отдает большую часть своей первоначальной энергии.</a:t>
            </a:r>
          </a:p>
          <a:p>
            <a:pPr algn="just"/>
            <a:r>
              <a:rPr lang="ru-RU" b="1" dirty="0">
                <a:solidFill>
                  <a:schemeClr val="bg1"/>
                </a:solidFill>
                <a:latin typeface="Times New Roman" panose="02020603050405020304" pitchFamily="18" charset="0"/>
                <a:cs typeface="Times New Roman" panose="02020603050405020304" pitchFamily="18" charset="0"/>
              </a:rPr>
              <a:t>Существует старая поговорка "не вдыхайте альфа-частицы"</a:t>
            </a:r>
          </a:p>
          <a:p>
            <a:endParaRPr lang="ru-RU" dirty="0"/>
          </a:p>
        </p:txBody>
      </p:sp>
    </p:spTree>
    <p:extLst>
      <p:ext uri="{BB962C8B-B14F-4D97-AF65-F5344CB8AC3E}">
        <p14:creationId xmlns:p14="http://schemas.microsoft.com/office/powerpoint/2010/main" val="282421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9505" y="162865"/>
            <a:ext cx="8480967"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Ш –</a:t>
            </a:r>
            <a:r>
              <a:rPr lang="en-US" sz="3600" b="1" dirty="0" smtClean="0">
                <a:solidFill>
                  <a:srgbClr val="0070C0"/>
                </a:solidFill>
                <a:latin typeface="Times New Roman" panose="02020603050405020304" pitchFamily="18" charset="0"/>
                <a:cs typeface="Times New Roman" panose="02020603050405020304" pitchFamily="18" charset="0"/>
              </a:rPr>
              <a:t> </a:t>
            </a:r>
            <a:r>
              <a:rPr lang="ru-RU" sz="3600" b="1" dirty="0" smtClean="0">
                <a:solidFill>
                  <a:srgbClr val="0070C0"/>
                </a:solidFill>
                <a:latin typeface="Times New Roman" panose="02020603050405020304" pitchFamily="18" charset="0"/>
                <a:cs typeface="Times New Roman" panose="02020603050405020304" pitchFamily="18" charset="0"/>
              </a:rPr>
              <a:t>ШАХТА ЯДЕРНОГО РЕАКТОРА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1" y="1012844"/>
            <a:ext cx="3725632" cy="2623337"/>
          </a:xfrm>
          <a:prstGeom prst="rect">
            <a:avLst/>
          </a:prstGeom>
          <a:noFill/>
          <a:ln>
            <a:noFill/>
          </a:ln>
        </p:spPr>
      </p:pic>
      <p:pic>
        <p:nvPicPr>
          <p:cNvPr id="8" name="Рисунок 7" descr="C:\Users\atr-knm\Desktop\Шахта\IMG_20221013_1825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011780"/>
            <a:ext cx="3744416" cy="2618860"/>
          </a:xfrm>
          <a:prstGeom prst="rect">
            <a:avLst/>
          </a:prstGeom>
          <a:noFill/>
          <a:ln>
            <a:noFill/>
          </a:ln>
        </p:spPr>
      </p:pic>
      <p:sp>
        <p:nvSpPr>
          <p:cNvPr id="3" name="TextBox 2"/>
          <p:cNvSpPr txBox="1"/>
          <p:nvPr/>
        </p:nvSpPr>
        <p:spPr>
          <a:xfrm>
            <a:off x="339505" y="3973706"/>
            <a:ext cx="8264943" cy="1938992"/>
          </a:xfrm>
          <a:prstGeom prst="rect">
            <a:avLst/>
          </a:prstGeom>
          <a:noFill/>
        </p:spPr>
        <p:txBody>
          <a:bodyPr wrap="square" rtlCol="0">
            <a:spAutoFit/>
          </a:bodyPr>
          <a:lstStyle/>
          <a:p>
            <a:pPr algn="just"/>
            <a:r>
              <a:rPr lang="ru-RU" sz="2400" b="1" dirty="0" smtClean="0">
                <a:solidFill>
                  <a:schemeClr val="bg1"/>
                </a:solidFill>
                <a:latin typeface="Times New Roman" panose="02020603050405020304" pitchFamily="18" charset="0"/>
                <a:cs typeface="Times New Roman" panose="02020603050405020304" pitchFamily="18" charset="0"/>
              </a:rPr>
              <a:t>Полость </a:t>
            </a:r>
            <a:r>
              <a:rPr lang="ru-RU" sz="2400" b="1" dirty="0">
                <a:solidFill>
                  <a:schemeClr val="bg1"/>
                </a:solidFill>
                <a:latin typeface="Times New Roman" panose="02020603050405020304" pitchFamily="18" charset="0"/>
                <a:cs typeface="Times New Roman" panose="02020603050405020304" pitchFamily="18" charset="0"/>
              </a:rPr>
              <a:t>в бетонном массиве или в баке железоводной </a:t>
            </a:r>
            <a:r>
              <a:rPr lang="ru-RU" sz="2400" b="1" dirty="0" smtClean="0">
                <a:solidFill>
                  <a:schemeClr val="bg1"/>
                </a:solidFill>
                <a:latin typeface="Times New Roman" panose="02020603050405020304" pitchFamily="18" charset="0"/>
                <a:cs typeface="Times New Roman" panose="02020603050405020304" pitchFamily="18" charset="0"/>
              </a:rPr>
              <a:t>защи</a:t>
            </a:r>
            <a:r>
              <a:rPr lang="ru-RU" sz="2400" b="1" dirty="0">
                <a:solidFill>
                  <a:schemeClr val="bg1"/>
                </a:solidFill>
                <a:latin typeface="Times New Roman" panose="02020603050405020304" pitchFamily="18" charset="0"/>
                <a:cs typeface="Times New Roman" panose="02020603050405020304" pitchFamily="18" charset="0"/>
              </a:rPr>
              <a:t>т</a:t>
            </a:r>
            <a:r>
              <a:rPr lang="ru-RU" sz="2400" b="1" dirty="0" smtClean="0">
                <a:solidFill>
                  <a:schemeClr val="bg1"/>
                </a:solidFill>
                <a:latin typeface="Times New Roman" panose="02020603050405020304" pitchFamily="18" charset="0"/>
                <a:cs typeface="Times New Roman" panose="02020603050405020304" pitchFamily="18" charset="0"/>
              </a:rPr>
              <a:t>ы</a:t>
            </a:r>
            <a:r>
              <a:rPr lang="ru-RU" sz="2400" b="1" dirty="0">
                <a:solidFill>
                  <a:schemeClr val="bg1"/>
                </a:solidFill>
                <a:latin typeface="Times New Roman" panose="02020603050405020304" pitchFamily="18" charset="0"/>
                <a:cs typeface="Times New Roman" panose="02020603050405020304" pitchFamily="18" charset="0"/>
              </a:rPr>
              <a:t>, в которой устанавливается ядерный реактор и оборудование, обеспечивающее биологическую защиту; надежное </a:t>
            </a:r>
            <a:r>
              <a:rPr lang="ru-RU" sz="2400" b="1" dirty="0" smtClean="0">
                <a:solidFill>
                  <a:schemeClr val="bg1"/>
                </a:solidFill>
                <a:latin typeface="Times New Roman" panose="02020603050405020304" pitchFamily="18" charset="0"/>
                <a:cs typeface="Times New Roman" panose="02020603050405020304" pitchFamily="18" charset="0"/>
              </a:rPr>
              <a:t>закрепление </a:t>
            </a:r>
            <a:r>
              <a:rPr lang="ru-RU" sz="2400" b="1" dirty="0">
                <a:solidFill>
                  <a:schemeClr val="bg1"/>
                </a:solidFill>
                <a:latin typeface="Times New Roman" panose="02020603050405020304" pitchFamily="18" charset="0"/>
                <a:cs typeface="Times New Roman" panose="02020603050405020304" pitchFamily="18" charset="0"/>
              </a:rPr>
              <a:t>реактора и тепловую изоляцию его поверхности.</a:t>
            </a: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5774366"/>
            <a:ext cx="963543" cy="94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03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19" y="131664"/>
            <a:ext cx="8424935" cy="646331"/>
          </a:xfrm>
          <a:prstGeom prst="rect">
            <a:avLst/>
          </a:prstGeom>
          <a:solidFill>
            <a:schemeClr val="bg1"/>
          </a:solidFill>
        </p:spPr>
        <p:txBody>
          <a:bodyPr wrap="square" rtlCol="0">
            <a:spAutoFit/>
          </a:bodyPr>
          <a:lstStyle/>
          <a:p>
            <a:pPr algn="ctr"/>
            <a:r>
              <a:rPr lang="ru-RU" sz="3600" b="1" dirty="0">
                <a:solidFill>
                  <a:srgbClr val="0070C0"/>
                </a:solidFill>
                <a:latin typeface="Times New Roman" panose="02020603050405020304" pitchFamily="18" charset="0"/>
                <a:cs typeface="Times New Roman" panose="02020603050405020304" pitchFamily="18" charset="0"/>
              </a:rPr>
              <a:t>Щ</a:t>
            </a:r>
            <a:r>
              <a:rPr lang="ru-RU" sz="3600" b="1" dirty="0" smtClean="0">
                <a:solidFill>
                  <a:srgbClr val="0070C0"/>
                </a:solidFill>
                <a:latin typeface="Times New Roman" panose="02020603050405020304" pitchFamily="18" charset="0"/>
                <a:cs typeface="Times New Roman" panose="02020603050405020304" pitchFamily="18" charset="0"/>
              </a:rPr>
              <a:t> –ЩИТОК ЭЛЕКТРИЧЕСКИЙ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51519" y="3815542"/>
            <a:ext cx="9098182" cy="3016210"/>
          </a:xfrm>
          <a:prstGeom prst="rect">
            <a:avLst/>
          </a:prstGeom>
          <a:noFill/>
        </p:spPr>
        <p:txBody>
          <a:bodyPr wrap="square" rtlCol="0">
            <a:spAutoFit/>
          </a:bodyPr>
          <a:lstStyle/>
          <a:p>
            <a:pPr algn="just"/>
            <a:r>
              <a:rPr lang="ru-RU" sz="1900" b="1" dirty="0" smtClean="0">
                <a:solidFill>
                  <a:schemeClr val="bg1"/>
                </a:solidFill>
                <a:latin typeface="Times New Roman" panose="02020603050405020304" pitchFamily="18" charset="0"/>
                <a:cs typeface="Times New Roman" panose="02020603050405020304" pitchFamily="18" charset="0"/>
              </a:rPr>
              <a:t>Щиток электрический - </a:t>
            </a:r>
            <a:r>
              <a:rPr lang="ru-RU" sz="1900" b="1" dirty="0">
                <a:solidFill>
                  <a:schemeClr val="bg1"/>
                </a:solidFill>
                <a:latin typeface="Times New Roman" panose="02020603050405020304" pitchFamily="18" charset="0"/>
                <a:cs typeface="Times New Roman" panose="02020603050405020304" pitchFamily="18" charset="0"/>
              </a:rPr>
              <a:t>это стальной или пластиковый ящик, в котором</a:t>
            </a:r>
          </a:p>
          <a:p>
            <a:pPr algn="just"/>
            <a:r>
              <a:rPr lang="ru-RU" sz="1900" b="1" dirty="0">
                <a:solidFill>
                  <a:schemeClr val="bg1"/>
                </a:solidFill>
                <a:latin typeface="Times New Roman" panose="02020603050405020304" pitchFamily="18" charset="0"/>
                <a:cs typeface="Times New Roman" panose="02020603050405020304" pitchFamily="18" charset="0"/>
              </a:rPr>
              <a:t>смонтировано оборудование для ввода, учета количества и распределения </a:t>
            </a:r>
            <a:r>
              <a:rPr lang="ru-RU" sz="1900" b="1" dirty="0" smtClean="0">
                <a:solidFill>
                  <a:schemeClr val="bg1"/>
                </a:solidFill>
                <a:latin typeface="Times New Roman" panose="02020603050405020304" pitchFamily="18" charset="0"/>
                <a:cs typeface="Times New Roman" panose="02020603050405020304" pitchFamily="18" charset="0"/>
              </a:rPr>
              <a:t>по</a:t>
            </a:r>
            <a:endParaRPr lang="ru-RU" sz="1900" b="1" dirty="0">
              <a:solidFill>
                <a:schemeClr val="bg1"/>
              </a:solidFill>
              <a:latin typeface="Times New Roman" panose="02020603050405020304" pitchFamily="18" charset="0"/>
              <a:cs typeface="Times New Roman" panose="02020603050405020304" pitchFamily="18" charset="0"/>
            </a:endParaRPr>
          </a:p>
          <a:p>
            <a:pPr algn="just"/>
            <a:r>
              <a:rPr lang="ru-RU" sz="1900" b="1" dirty="0">
                <a:solidFill>
                  <a:schemeClr val="bg1"/>
                </a:solidFill>
                <a:latin typeface="Times New Roman" panose="02020603050405020304" pitchFamily="18" charset="0"/>
                <a:cs typeface="Times New Roman" panose="02020603050405020304" pitchFamily="18" charset="0"/>
              </a:rPr>
              <a:t>источникам потребления электрической энергии. Это необходимый и</a:t>
            </a:r>
          </a:p>
          <a:p>
            <a:pPr algn="just"/>
            <a:r>
              <a:rPr lang="ru-RU" sz="1900" b="1" dirty="0">
                <a:solidFill>
                  <a:schemeClr val="bg1"/>
                </a:solidFill>
                <a:latin typeface="Times New Roman" panose="02020603050405020304" pitchFamily="18" charset="0"/>
                <a:cs typeface="Times New Roman" panose="02020603050405020304" pitchFamily="18" charset="0"/>
              </a:rPr>
              <a:t>обязательный атрибут энергосети. </a:t>
            </a:r>
            <a:endParaRPr lang="ru-RU" sz="1900" b="1" dirty="0" smtClean="0">
              <a:solidFill>
                <a:schemeClr val="bg1"/>
              </a:solidFill>
              <a:latin typeface="Times New Roman" panose="02020603050405020304" pitchFamily="18" charset="0"/>
              <a:cs typeface="Times New Roman" panose="02020603050405020304" pitchFamily="18" charset="0"/>
            </a:endParaRPr>
          </a:p>
          <a:p>
            <a:pPr algn="just"/>
            <a:r>
              <a:rPr lang="ru-RU" sz="1900" b="1" dirty="0" smtClean="0">
                <a:solidFill>
                  <a:schemeClr val="bg1"/>
                </a:solidFill>
                <a:latin typeface="Times New Roman" panose="02020603050405020304" pitchFamily="18" charset="0"/>
                <a:cs typeface="Times New Roman" panose="02020603050405020304" pitchFamily="18" charset="0"/>
              </a:rPr>
              <a:t>Другая </a:t>
            </a:r>
            <a:r>
              <a:rPr lang="ru-RU" sz="1900" b="1" dirty="0">
                <a:solidFill>
                  <a:schemeClr val="bg1"/>
                </a:solidFill>
                <a:latin typeface="Times New Roman" panose="02020603050405020304" pitchFamily="18" charset="0"/>
                <a:cs typeface="Times New Roman" panose="02020603050405020304" pitchFamily="18" charset="0"/>
              </a:rPr>
              <a:t>функция щита </a:t>
            </a:r>
            <a:r>
              <a:rPr lang="ru-RU" sz="1900" b="1" dirty="0" smtClean="0">
                <a:solidFill>
                  <a:schemeClr val="bg1"/>
                </a:solidFill>
                <a:latin typeface="Times New Roman" panose="02020603050405020304" pitchFamily="18" charset="0"/>
                <a:cs typeface="Times New Roman" panose="02020603050405020304" pitchFamily="18" charset="0"/>
              </a:rPr>
              <a:t>учетно-распределительного </a:t>
            </a:r>
            <a:r>
              <a:rPr lang="ru-RU" sz="1900" b="1" dirty="0">
                <a:solidFill>
                  <a:schemeClr val="bg1"/>
                </a:solidFill>
                <a:latin typeface="Times New Roman" panose="02020603050405020304" pitchFamily="18" charset="0"/>
                <a:cs typeface="Times New Roman" panose="02020603050405020304" pitchFamily="18" charset="0"/>
              </a:rPr>
              <a:t>(ЩУР) заключается </a:t>
            </a:r>
            <a:r>
              <a:rPr lang="ru-RU" sz="1900" b="1" dirty="0" smtClean="0">
                <a:solidFill>
                  <a:schemeClr val="bg1"/>
                </a:solidFill>
                <a:latin typeface="Times New Roman" panose="02020603050405020304" pitchFamily="18" charset="0"/>
                <a:cs typeface="Times New Roman" panose="02020603050405020304" pitchFamily="18" charset="0"/>
              </a:rPr>
              <a:t>в</a:t>
            </a:r>
          </a:p>
          <a:p>
            <a:pPr algn="just"/>
            <a:r>
              <a:rPr lang="ru-RU" sz="1900" b="1" dirty="0" smtClean="0">
                <a:solidFill>
                  <a:schemeClr val="bg1"/>
                </a:solidFill>
                <a:latin typeface="Times New Roman" panose="02020603050405020304" pitchFamily="18" charset="0"/>
                <a:cs typeface="Times New Roman" panose="02020603050405020304" pitchFamily="18" charset="0"/>
              </a:rPr>
              <a:t>защите обслуживающего персонала </a:t>
            </a:r>
            <a:r>
              <a:rPr lang="ru-RU" sz="1900" b="1" dirty="0">
                <a:solidFill>
                  <a:schemeClr val="bg1"/>
                </a:solidFill>
                <a:latin typeface="Times New Roman" panose="02020603050405020304" pitchFamily="18" charset="0"/>
                <a:cs typeface="Times New Roman" panose="02020603050405020304" pitchFamily="18" charset="0"/>
              </a:rPr>
              <a:t>и оборудования, а также </a:t>
            </a:r>
            <a:endParaRPr lang="ru-RU" sz="1900" b="1" dirty="0" smtClean="0">
              <a:solidFill>
                <a:schemeClr val="bg1"/>
              </a:solidFill>
              <a:latin typeface="Times New Roman" panose="02020603050405020304" pitchFamily="18" charset="0"/>
              <a:cs typeface="Times New Roman" panose="02020603050405020304" pitchFamily="18" charset="0"/>
            </a:endParaRPr>
          </a:p>
          <a:p>
            <a:pPr algn="just"/>
            <a:r>
              <a:rPr lang="ru-RU" sz="1900" b="1" dirty="0" smtClean="0">
                <a:solidFill>
                  <a:schemeClr val="bg1"/>
                </a:solidFill>
                <a:latin typeface="Times New Roman" panose="02020603050405020304" pitchFamily="18" charset="0"/>
                <a:cs typeface="Times New Roman" panose="02020603050405020304" pitchFamily="18" charset="0"/>
              </a:rPr>
              <a:t>обеспечении </a:t>
            </a:r>
            <a:r>
              <a:rPr lang="ru-RU" sz="1900" b="1" dirty="0">
                <a:solidFill>
                  <a:schemeClr val="bg1"/>
                </a:solidFill>
                <a:latin typeface="Times New Roman" panose="02020603050405020304" pitchFamily="18" charset="0"/>
                <a:cs typeface="Times New Roman" panose="02020603050405020304" pitchFamily="18" charset="0"/>
              </a:rPr>
              <a:t>безопасности от</a:t>
            </a:r>
            <a:r>
              <a:rPr lang="ru-RU" sz="1900" b="1" dirty="0" smtClean="0">
                <a:solidFill>
                  <a:schemeClr val="bg1"/>
                </a:solidFill>
                <a:latin typeface="Times New Roman" panose="02020603050405020304" pitchFamily="18" charset="0"/>
                <a:cs typeface="Times New Roman" panose="02020603050405020304" pitchFamily="18" charset="0"/>
              </a:rPr>
              <a:t>:</a:t>
            </a:r>
            <a:endParaRPr lang="ru-RU" sz="1900" b="1" dirty="0">
              <a:solidFill>
                <a:schemeClr val="bg1"/>
              </a:solidFill>
              <a:latin typeface="Times New Roman" panose="02020603050405020304" pitchFamily="18" charset="0"/>
              <a:cs typeface="Times New Roman" panose="02020603050405020304" pitchFamily="18" charset="0"/>
            </a:endParaRPr>
          </a:p>
          <a:p>
            <a:pPr algn="just"/>
            <a:r>
              <a:rPr lang="ru-RU" sz="1900" b="1" dirty="0" smtClean="0">
                <a:solidFill>
                  <a:schemeClr val="bg1"/>
                </a:solidFill>
                <a:latin typeface="Times New Roman" panose="02020603050405020304" pitchFamily="18" charset="0"/>
                <a:cs typeface="Times New Roman" panose="02020603050405020304" pitchFamily="18" charset="0"/>
              </a:rPr>
              <a:t>- угрозы </a:t>
            </a:r>
            <a:r>
              <a:rPr lang="ru-RU" sz="1900" b="1" dirty="0">
                <a:solidFill>
                  <a:schemeClr val="bg1"/>
                </a:solidFill>
                <a:latin typeface="Times New Roman" panose="02020603050405020304" pitchFamily="18" charset="0"/>
                <a:cs typeface="Times New Roman" panose="02020603050405020304" pitchFamily="18" charset="0"/>
              </a:rPr>
              <a:t>поражения электротоком;</a:t>
            </a:r>
          </a:p>
          <a:p>
            <a:pPr algn="just"/>
            <a:r>
              <a:rPr lang="ru-RU" sz="1900" b="1" dirty="0" smtClean="0">
                <a:solidFill>
                  <a:schemeClr val="bg1"/>
                </a:solidFill>
                <a:latin typeface="Times New Roman" panose="02020603050405020304" pitchFamily="18" charset="0"/>
                <a:cs typeface="Times New Roman" panose="02020603050405020304" pitchFamily="18" charset="0"/>
              </a:rPr>
              <a:t>- возникновения </a:t>
            </a:r>
            <a:r>
              <a:rPr lang="ru-RU" sz="1900" b="1" dirty="0">
                <a:solidFill>
                  <a:schemeClr val="bg1"/>
                </a:solidFill>
                <a:latin typeface="Times New Roman" panose="02020603050405020304" pitchFamily="18" charset="0"/>
                <a:cs typeface="Times New Roman" panose="02020603050405020304" pitchFamily="18" charset="0"/>
              </a:rPr>
              <a:t>пожара от возгорания проводов;</a:t>
            </a:r>
          </a:p>
          <a:p>
            <a:pPr algn="just"/>
            <a:r>
              <a:rPr lang="ru-RU" sz="1900" b="1" dirty="0" smtClean="0">
                <a:solidFill>
                  <a:schemeClr val="bg1"/>
                </a:solidFill>
                <a:latin typeface="Times New Roman" panose="02020603050405020304" pitchFamily="18" charset="0"/>
                <a:cs typeface="Times New Roman" panose="02020603050405020304" pitchFamily="18" charset="0"/>
              </a:rPr>
              <a:t>- короткого </a:t>
            </a:r>
            <a:r>
              <a:rPr lang="ru-RU" sz="1900" b="1" dirty="0">
                <a:solidFill>
                  <a:schemeClr val="bg1"/>
                </a:solidFill>
                <a:latin typeface="Times New Roman" panose="02020603050405020304" pitchFamily="18" charset="0"/>
                <a:cs typeface="Times New Roman" panose="02020603050405020304" pitchFamily="18" charset="0"/>
              </a:rPr>
              <a:t>замыкания электрической цепи.</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9" y="926601"/>
            <a:ext cx="2347201" cy="2862440"/>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12229" t="5420" r="9577" b="11804"/>
          <a:stretch/>
        </p:blipFill>
        <p:spPr>
          <a:xfrm rot="5400000">
            <a:off x="5575507" y="1111574"/>
            <a:ext cx="3037546" cy="2370391"/>
          </a:xfrm>
          <a:prstGeom prst="rect">
            <a:avLst/>
          </a:prstGeom>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l="6771" r="7481"/>
          <a:stretch/>
        </p:blipFill>
        <p:spPr>
          <a:xfrm>
            <a:off x="3092335" y="926600"/>
            <a:ext cx="2477192" cy="2888942"/>
          </a:xfrm>
          <a:prstGeom prst="rect">
            <a:avLst/>
          </a:prstGeom>
        </p:spPr>
      </p:pic>
    </p:spTree>
    <p:extLst>
      <p:ext uri="{BB962C8B-B14F-4D97-AF65-F5344CB8AC3E}">
        <p14:creationId xmlns:p14="http://schemas.microsoft.com/office/powerpoint/2010/main" val="1473490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645948" y="116631"/>
            <a:ext cx="3498052" cy="646331"/>
          </a:xfrm>
          <a:prstGeom prst="rect">
            <a:avLst/>
          </a:prstGeom>
          <a:solidFill>
            <a:schemeClr val="bg1"/>
          </a:solid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Ъ, </a:t>
            </a:r>
            <a:r>
              <a:rPr lang="ru-RU" sz="3600" b="1" dirty="0" smtClean="0">
                <a:solidFill>
                  <a:srgbClr val="FF0000"/>
                </a:solidFill>
                <a:latin typeface="Times New Roman" panose="02020603050405020304" pitchFamily="18" charset="0"/>
                <a:cs typeface="Times New Roman" panose="02020603050405020304" pitchFamily="18" charset="0"/>
              </a:rPr>
              <a:t>Ы</a:t>
            </a:r>
            <a:r>
              <a:rPr lang="ru-RU" sz="3600" b="1" dirty="0" smtClean="0">
                <a:solidFill>
                  <a:srgbClr val="0070C0"/>
                </a:solidFill>
                <a:latin typeface="Times New Roman" panose="02020603050405020304" pitchFamily="18" charset="0"/>
                <a:cs typeface="Times New Roman" panose="02020603050405020304" pitchFamily="18" charset="0"/>
              </a:rPr>
              <a:t>, Ь  </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8976"/>
            <a:ext cx="4968552" cy="3289725"/>
          </a:xfrm>
          <a:prstGeom prst="rect">
            <a:avLst/>
          </a:prstGeom>
        </p:spPr>
      </p:pic>
      <p:sp>
        <p:nvSpPr>
          <p:cNvPr id="8" name="TextBox 7"/>
          <p:cNvSpPr txBox="1"/>
          <p:nvPr/>
        </p:nvSpPr>
        <p:spPr>
          <a:xfrm>
            <a:off x="251520" y="3388701"/>
            <a:ext cx="4435917" cy="400110"/>
          </a:xfrm>
          <a:prstGeom prst="rect">
            <a:avLst/>
          </a:prstGeom>
          <a:noFill/>
        </p:spPr>
        <p:txBody>
          <a:bodyPr wrap="square" rtlCol="0">
            <a:spAutoFit/>
          </a:bodyPr>
          <a:lstStyle/>
          <a:p>
            <a:r>
              <a:rPr lang="ru-RU" sz="2000" b="1" dirty="0" smtClean="0">
                <a:solidFill>
                  <a:schemeClr val="bg1"/>
                </a:solidFill>
                <a:latin typeface="Times New Roman" panose="02020603050405020304" pitchFamily="18" charset="0"/>
                <a:cs typeface="Times New Roman" panose="02020603050405020304" pitchFamily="18" charset="0"/>
              </a:rPr>
              <a:t>Централ</a:t>
            </a:r>
            <a:r>
              <a:rPr lang="ru-RU" sz="2000" b="1" dirty="0">
                <a:solidFill>
                  <a:srgbClr val="002060"/>
                </a:solidFill>
                <a:latin typeface="Times New Roman" panose="02020603050405020304" pitchFamily="18" charset="0"/>
                <a:cs typeface="Times New Roman" panose="02020603050405020304" pitchFamily="18" charset="0"/>
              </a:rPr>
              <a:t>Ь</a:t>
            </a:r>
            <a:r>
              <a:rPr lang="ru-RU" sz="2000" b="1" dirty="0" smtClean="0">
                <a:solidFill>
                  <a:schemeClr val="bg1"/>
                </a:solidFill>
                <a:latin typeface="Times New Roman" panose="02020603050405020304" pitchFamily="18" charset="0"/>
                <a:cs typeface="Times New Roman" panose="02020603050405020304" pitchFamily="18" charset="0"/>
              </a:rPr>
              <a:t>н</a:t>
            </a:r>
            <a:r>
              <a:rPr lang="ru-RU" sz="2000" b="1" dirty="0" smtClean="0">
                <a:solidFill>
                  <a:srgbClr val="FF0000"/>
                </a:solidFill>
                <a:latin typeface="Times New Roman" panose="02020603050405020304" pitchFamily="18" charset="0"/>
                <a:cs typeface="Times New Roman" panose="02020603050405020304" pitchFamily="18" charset="0"/>
              </a:rPr>
              <a:t>Ы</a:t>
            </a:r>
            <a:r>
              <a:rPr lang="ru-RU" sz="2000" b="1" dirty="0" smtClean="0">
                <a:solidFill>
                  <a:schemeClr val="bg1"/>
                </a:solidFill>
                <a:latin typeface="Times New Roman" panose="02020603050405020304" pitchFamily="18" charset="0"/>
                <a:cs typeface="Times New Roman" panose="02020603050405020304" pitchFamily="18" charset="0"/>
              </a:rPr>
              <a:t>й зал  Курской АЭС</a:t>
            </a:r>
            <a:endParaRPr lang="ru-RU" sz="2000" b="1"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588756"/>
            <a:ext cx="4667250" cy="3112770"/>
          </a:xfrm>
          <a:prstGeom prst="rect">
            <a:avLst/>
          </a:prstGeom>
        </p:spPr>
      </p:pic>
      <p:sp>
        <p:nvSpPr>
          <p:cNvPr id="12" name="TextBox 11"/>
          <p:cNvSpPr txBox="1"/>
          <p:nvPr/>
        </p:nvSpPr>
        <p:spPr>
          <a:xfrm>
            <a:off x="5364088" y="2888069"/>
            <a:ext cx="3659138" cy="738664"/>
          </a:xfrm>
          <a:prstGeom prst="rect">
            <a:avLst/>
          </a:prstGeom>
          <a:noFill/>
        </p:spPr>
        <p:txBody>
          <a:bodyPr wrap="square" rtlCol="0">
            <a:spAutoFit/>
          </a:bodyPr>
          <a:lstStyle/>
          <a:p>
            <a:pPr algn="ctr"/>
            <a:r>
              <a:rPr lang="ru-RU" b="1" dirty="0" smtClean="0">
                <a:solidFill>
                  <a:schemeClr val="bg1"/>
                </a:solidFill>
                <a:latin typeface="Times New Roman" panose="02020603050405020304" pitchFamily="18" charset="0"/>
                <a:cs typeface="Times New Roman" panose="02020603050405020304" pitchFamily="18" charset="0"/>
              </a:rPr>
              <a:t>Блочн</a:t>
            </a:r>
            <a:r>
              <a:rPr lang="ru-RU" sz="2400" b="1" dirty="0" smtClean="0">
                <a:solidFill>
                  <a:srgbClr val="FF0000"/>
                </a:solidFill>
                <a:latin typeface="Times New Roman" panose="02020603050405020304" pitchFamily="18" charset="0"/>
                <a:cs typeface="Times New Roman" panose="02020603050405020304" pitchFamily="18" charset="0"/>
              </a:rPr>
              <a:t>ы</a:t>
            </a:r>
            <a:r>
              <a:rPr lang="ru-RU" b="1" dirty="0" smtClean="0">
                <a:solidFill>
                  <a:schemeClr val="bg1"/>
                </a:solidFill>
                <a:latin typeface="Times New Roman" panose="02020603050405020304" pitchFamily="18" charset="0"/>
                <a:cs typeface="Times New Roman" panose="02020603050405020304" pitchFamily="18" charset="0"/>
              </a:rPr>
              <a:t>й щит управления Курской АЭС</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4190699"/>
            <a:ext cx="2304256" cy="2304256"/>
          </a:xfrm>
          <a:prstGeom prst="rect">
            <a:avLst/>
          </a:prstGeom>
        </p:spPr>
      </p:pic>
    </p:spTree>
    <p:extLst>
      <p:ext uri="{BB962C8B-B14F-4D97-AF65-F5344CB8AC3E}">
        <p14:creationId xmlns:p14="http://schemas.microsoft.com/office/powerpoint/2010/main" val="1202204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256584" cy="646331"/>
          </a:xfrm>
          <a:prstGeom prst="rect">
            <a:avLst/>
          </a:prstGeom>
          <a:solidFill>
            <a:schemeClr val="bg1"/>
          </a:solidFill>
        </p:spPr>
        <p:txBody>
          <a:bodyPr wrap="squar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Э –</a:t>
            </a:r>
            <a:r>
              <a:rPr lang="en-US" sz="3600" b="1" dirty="0" smtClean="0">
                <a:solidFill>
                  <a:srgbClr val="FF0000"/>
                </a:solidFill>
                <a:latin typeface="Times New Roman" panose="02020603050405020304" pitchFamily="18" charset="0"/>
                <a:cs typeface="Times New Roman" panose="02020603050405020304" pitchFamily="18" charset="0"/>
              </a:rPr>
              <a:t> </a:t>
            </a:r>
            <a:r>
              <a:rPr lang="ru-RU" sz="3600" b="1" dirty="0" smtClean="0">
                <a:solidFill>
                  <a:srgbClr val="FF0000"/>
                </a:solidFill>
                <a:latin typeface="Times New Roman" panose="02020603050405020304" pitchFamily="18" charset="0"/>
                <a:cs typeface="Times New Roman" panose="02020603050405020304" pitchFamily="18" charset="0"/>
              </a:rPr>
              <a:t>ЭЛЕКТРИЧЕСТВО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1521" y="2636912"/>
            <a:ext cx="8338938" cy="4247317"/>
          </a:xfrm>
          <a:prstGeom prst="rect">
            <a:avLst/>
          </a:prstGeom>
          <a:noFill/>
        </p:spPr>
        <p:txBody>
          <a:bodyPr wrap="square" rtlCol="0">
            <a:spAutoFit/>
          </a:bodyPr>
          <a:lstStyle/>
          <a:p>
            <a:pPr algn="ctr"/>
            <a:r>
              <a:rPr lang="ru-RU" b="1" dirty="0">
                <a:solidFill>
                  <a:schemeClr val="bg1"/>
                </a:solidFill>
                <a:latin typeface="Times New Roman" panose="02020603050405020304" pitchFamily="18" charset="0"/>
                <a:cs typeface="Times New Roman" panose="02020603050405020304" pitchFamily="18" charset="0"/>
              </a:rPr>
              <a:t>Не только друг, но и враг!</a:t>
            </a:r>
          </a:p>
          <a:p>
            <a:r>
              <a:rPr lang="ru-RU" b="1" dirty="0">
                <a:solidFill>
                  <a:schemeClr val="bg1"/>
                </a:solidFill>
                <a:latin typeface="Times New Roman" panose="02020603050405020304" pitchFamily="18" charset="0"/>
                <a:cs typeface="Times New Roman" panose="02020603050405020304" pitchFamily="18" charset="0"/>
              </a:rPr>
              <a:t>Конечно же, электричество — важное и незаменимое изобретение для всего человечества. Но при всем этом ток может быть и опасным и в долю секунды забрать жизнь любого живого существа. Поэтому все без исключения должны соблюдать правила безопасного обращения с электричеством и электроприборами:</a:t>
            </a:r>
          </a:p>
          <a:p>
            <a:r>
              <a:rPr lang="ru-RU" b="1" dirty="0" smtClean="0">
                <a:solidFill>
                  <a:schemeClr val="bg1"/>
                </a:solidFill>
                <a:latin typeface="Times New Roman" panose="02020603050405020304" pitchFamily="18" charset="0"/>
                <a:cs typeface="Times New Roman" panose="02020603050405020304" pitchFamily="18" charset="0"/>
              </a:rPr>
              <a:t>1.Не </a:t>
            </a:r>
            <a:r>
              <a:rPr lang="ru-RU" b="1" dirty="0">
                <a:solidFill>
                  <a:schemeClr val="bg1"/>
                </a:solidFill>
                <a:latin typeface="Times New Roman" panose="02020603050405020304" pitchFamily="18" charset="0"/>
                <a:cs typeface="Times New Roman" panose="02020603050405020304" pitchFamily="18" charset="0"/>
              </a:rPr>
              <a:t>включать в одну розетку одновременно несколько электроприборов. </a:t>
            </a:r>
          </a:p>
          <a:p>
            <a:r>
              <a:rPr lang="ru-RU" b="1" dirty="0" smtClean="0">
                <a:solidFill>
                  <a:schemeClr val="bg1"/>
                </a:solidFill>
                <a:latin typeface="Times New Roman" panose="02020603050405020304" pitchFamily="18" charset="0"/>
                <a:cs typeface="Times New Roman" panose="02020603050405020304" pitchFamily="18" charset="0"/>
              </a:rPr>
              <a:t>2.Не </a:t>
            </a:r>
            <a:r>
              <a:rPr lang="ru-RU" b="1" dirty="0">
                <a:solidFill>
                  <a:schemeClr val="bg1"/>
                </a:solidFill>
                <a:latin typeface="Times New Roman" panose="02020603050405020304" pitchFamily="18" charset="0"/>
                <a:cs typeface="Times New Roman" panose="02020603050405020304" pitchFamily="18" charset="0"/>
              </a:rPr>
              <a:t>браться мокрыми руками за электроприборы или кабель.</a:t>
            </a:r>
          </a:p>
          <a:p>
            <a:r>
              <a:rPr lang="ru-RU" b="1" dirty="0" smtClean="0">
                <a:solidFill>
                  <a:schemeClr val="bg1"/>
                </a:solidFill>
                <a:latin typeface="Times New Roman" panose="02020603050405020304" pitchFamily="18" charset="0"/>
                <a:cs typeface="Times New Roman" panose="02020603050405020304" pitchFamily="18" charset="0"/>
              </a:rPr>
              <a:t>3.Не </a:t>
            </a:r>
            <a:r>
              <a:rPr lang="ru-RU" b="1" dirty="0">
                <a:solidFill>
                  <a:schemeClr val="bg1"/>
                </a:solidFill>
                <a:latin typeface="Times New Roman" panose="02020603050405020304" pitchFamily="18" charset="0"/>
                <a:cs typeface="Times New Roman" panose="02020603050405020304" pitchFamily="18" charset="0"/>
              </a:rPr>
              <a:t>пользоваться неисправными и самодельными электроприборами.</a:t>
            </a:r>
          </a:p>
          <a:p>
            <a:r>
              <a:rPr lang="ru-RU" b="1" dirty="0" smtClean="0">
                <a:solidFill>
                  <a:schemeClr val="bg1"/>
                </a:solidFill>
                <a:latin typeface="Times New Roman" panose="02020603050405020304" pitchFamily="18" charset="0"/>
                <a:cs typeface="Times New Roman" panose="02020603050405020304" pitchFamily="18" charset="0"/>
              </a:rPr>
              <a:t>4.Не </a:t>
            </a:r>
            <a:r>
              <a:rPr lang="ru-RU" b="1" dirty="0">
                <a:solidFill>
                  <a:schemeClr val="bg1"/>
                </a:solidFill>
                <a:latin typeface="Times New Roman" panose="02020603050405020304" pitchFamily="18" charset="0"/>
                <a:cs typeface="Times New Roman" panose="02020603050405020304" pitchFamily="18" charset="0"/>
              </a:rPr>
              <a:t>оставлять без присмотра электроприборы (утюг, плиту, плойку, фен).</a:t>
            </a:r>
          </a:p>
          <a:p>
            <a:r>
              <a:rPr lang="ru-RU" b="1" dirty="0" smtClean="0">
                <a:solidFill>
                  <a:schemeClr val="bg1"/>
                </a:solidFill>
                <a:latin typeface="Times New Roman" panose="02020603050405020304" pitchFamily="18" charset="0"/>
                <a:cs typeface="Times New Roman" panose="02020603050405020304" pitchFamily="18" charset="0"/>
              </a:rPr>
              <a:t>5.Тянуть </a:t>
            </a:r>
            <a:r>
              <a:rPr lang="ru-RU" b="1" dirty="0">
                <a:solidFill>
                  <a:schemeClr val="bg1"/>
                </a:solidFill>
                <a:latin typeface="Times New Roman" panose="02020603050405020304" pitchFamily="18" charset="0"/>
                <a:cs typeface="Times New Roman" panose="02020603050405020304" pitchFamily="18" charset="0"/>
              </a:rPr>
              <a:t>за шнур (нужно выключать прибор из розетки, держась за вилку).</a:t>
            </a:r>
          </a:p>
          <a:p>
            <a:r>
              <a:rPr lang="ru-RU" b="1" dirty="0" smtClean="0">
                <a:solidFill>
                  <a:schemeClr val="bg1"/>
                </a:solidFill>
                <a:latin typeface="Times New Roman" panose="02020603050405020304" pitchFamily="18" charset="0"/>
                <a:cs typeface="Times New Roman" panose="02020603050405020304" pitchFamily="18" charset="0"/>
              </a:rPr>
              <a:t>6.Не </a:t>
            </a:r>
            <a:r>
              <a:rPr lang="ru-RU" b="1" dirty="0">
                <a:solidFill>
                  <a:schemeClr val="bg1"/>
                </a:solidFill>
                <a:latin typeface="Times New Roman" panose="02020603050405020304" pitchFamily="18" charset="0"/>
                <a:cs typeface="Times New Roman" panose="02020603050405020304" pitchFamily="18" charset="0"/>
              </a:rPr>
              <a:t>накрывать лампы и светильники бумагой, тканью и другими материалами.</a:t>
            </a:r>
          </a:p>
          <a:p>
            <a:r>
              <a:rPr lang="ru-RU" b="1" dirty="0" smtClean="0">
                <a:solidFill>
                  <a:schemeClr val="bg1"/>
                </a:solidFill>
                <a:latin typeface="Times New Roman" panose="02020603050405020304" pitchFamily="18" charset="0"/>
                <a:cs typeface="Times New Roman" panose="02020603050405020304" pitchFamily="18" charset="0"/>
              </a:rPr>
              <a:t>7.При </a:t>
            </a:r>
            <a:r>
              <a:rPr lang="ru-RU" b="1" dirty="0">
                <a:solidFill>
                  <a:schemeClr val="bg1"/>
                </a:solidFill>
                <a:latin typeface="Times New Roman" panose="02020603050405020304" pitchFamily="18" charset="0"/>
                <a:cs typeface="Times New Roman" panose="02020603050405020304" pitchFamily="18" charset="0"/>
              </a:rPr>
              <a:t>использовании электроприборов соблюдать «Инструкцию по применению» и не использовать их не по назначению.</a:t>
            </a:r>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0671"/>
          <a:stretch/>
        </p:blipFill>
        <p:spPr>
          <a:xfrm>
            <a:off x="5997979" y="916016"/>
            <a:ext cx="2318437" cy="194655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908576"/>
            <a:ext cx="2592480" cy="194436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892" y="913153"/>
            <a:ext cx="1646196" cy="1646196"/>
          </a:xfrm>
          <a:prstGeom prst="rect">
            <a:avLst/>
          </a:prstGeom>
        </p:spPr>
      </p:pic>
    </p:spTree>
    <p:extLst>
      <p:ext uri="{BB962C8B-B14F-4D97-AF65-F5344CB8AC3E}">
        <p14:creationId xmlns:p14="http://schemas.microsoft.com/office/powerpoint/2010/main" val="285593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116632"/>
            <a:ext cx="8784976" cy="6786473"/>
          </a:xfrm>
          <a:prstGeom prst="rect">
            <a:avLst/>
          </a:prstGeom>
          <a:noFill/>
        </p:spPr>
        <p:txBody>
          <a:bodyPr wrap="square" rtlCol="0">
            <a:spAutoFit/>
          </a:bodyPr>
          <a:lstStyle/>
          <a:p>
            <a:pPr algn="ctr"/>
            <a:r>
              <a:rPr lang="ru-RU" b="1" i="1" dirty="0">
                <a:solidFill>
                  <a:schemeClr val="bg1"/>
                </a:solidFill>
                <a:latin typeface="Times New Roman" panose="02020603050405020304" pitchFamily="18" charset="0"/>
                <a:cs typeface="Times New Roman" panose="02020603050405020304" pitchFamily="18" charset="0"/>
              </a:rPr>
              <a:t> Сказка "Наше Величество- Электричество"</a:t>
            </a:r>
          </a:p>
          <a:p>
            <a:pPr algn="just"/>
            <a:r>
              <a:rPr lang="ru-RU" sz="1500" b="1" dirty="0">
                <a:solidFill>
                  <a:schemeClr val="bg1"/>
                </a:solidFill>
                <a:latin typeface="Times New Roman" panose="02020603050405020304" pitchFamily="18" charset="0"/>
                <a:cs typeface="Times New Roman" panose="02020603050405020304" pitchFamily="18" charset="0"/>
              </a:rPr>
              <a:t>В некотором царстве, в некотором государстве жило – было Электричество в огромном замке под названием «Электростанция». Все жители этого государства с гордостью и уважением называли Электричество «наше Величество», и это не случайно. Все находилось в руках могущественного Электричества.  В каждом доме с наступлением темноты загорался глаз великого Электричества – электролампа. Повсюду были протянуты его длинные руки – провода. По этим рукам, как по сосудам кровь, бежал электрический ток. Электричество было доброе и ласковое – согревало, готовило пищу, развлекало. Еще оно было очень умелое – работало на заводах, фабриках, шахтах. Не было такого дела, за которое не бралось бы   Электричество, и везде оно являлось первым помощником </a:t>
            </a:r>
            <a:r>
              <a:rPr lang="ru-RU" sz="1500" b="1" dirty="0" smtClean="0">
                <a:solidFill>
                  <a:schemeClr val="bg1"/>
                </a:solidFill>
                <a:latin typeface="Times New Roman" panose="02020603050405020304" pitchFamily="18" charset="0"/>
                <a:cs typeface="Times New Roman" panose="02020603050405020304" pitchFamily="18" charset="0"/>
              </a:rPr>
              <a:t>человеку. Но </a:t>
            </a:r>
            <a:r>
              <a:rPr lang="ru-RU" sz="1500" b="1" dirty="0">
                <a:solidFill>
                  <a:schemeClr val="bg1"/>
                </a:solidFill>
                <a:latin typeface="Times New Roman" panose="02020603050405020304" pitchFamily="18" charset="0"/>
                <a:cs typeface="Times New Roman" panose="02020603050405020304" pitchFamily="18" charset="0"/>
              </a:rPr>
              <a:t>с тем, кто Электричество не уважал, не умел дружить с ним, оно было очень сурово. Жестоко Электричество наказывало тех, кто относился к нему пренебрежительно.</a:t>
            </a:r>
          </a:p>
          <a:p>
            <a:pPr algn="just"/>
            <a:r>
              <a:rPr lang="ru-RU" sz="1500" b="1" dirty="0">
                <a:solidFill>
                  <a:schemeClr val="bg1"/>
                </a:solidFill>
                <a:latin typeface="Times New Roman" panose="02020603050405020304" pitchFamily="18" charset="0"/>
                <a:cs typeface="Times New Roman" panose="02020603050405020304" pitchFamily="18" charset="0"/>
              </a:rPr>
              <a:t>Много лет прошло во взаимной любви и уважении. Люди в этом государстве так привыкли к Электричеству, что перестали обращать на него внимание. Они все больше и больше заставляли его работать. Электричеству приходилось трудиться днем и ночью, не зная отдыха. И однажды случилась беда – Электричество заболело странной болезнью под названием «короткое замыкание». Погасли его глаза – электролампы, опустились руки – электропровода, по ним перестал бежать электрический ток. Все люди в этом царстве остались без света, тепла, горячей еды. Встали троллейбусы,  перестали работать заводы,  остановились фабрики. Города и села погрузились в темноту. Везде стало тихо и </a:t>
            </a:r>
            <a:r>
              <a:rPr lang="ru-RU" sz="1500" b="1" dirty="0" smtClean="0">
                <a:solidFill>
                  <a:schemeClr val="bg1"/>
                </a:solidFill>
                <a:latin typeface="Times New Roman" panose="02020603050405020304" pitchFamily="18" charset="0"/>
                <a:cs typeface="Times New Roman" panose="02020603050405020304" pitchFamily="18" charset="0"/>
              </a:rPr>
              <a:t>грустно. Испугались </a:t>
            </a:r>
            <a:r>
              <a:rPr lang="ru-RU" sz="1500" b="1" dirty="0">
                <a:solidFill>
                  <a:schemeClr val="bg1"/>
                </a:solidFill>
                <a:latin typeface="Times New Roman" panose="02020603050405020304" pitchFamily="18" charset="0"/>
                <a:cs typeface="Times New Roman" panose="02020603050405020304" pitchFamily="18" charset="0"/>
              </a:rPr>
              <a:t>люди. Они так привыкли к Электричеству, что совсем разучились обходиться без </a:t>
            </a:r>
            <a:r>
              <a:rPr lang="ru-RU" sz="1500" b="1" dirty="0" smtClean="0">
                <a:solidFill>
                  <a:schemeClr val="bg1"/>
                </a:solidFill>
                <a:latin typeface="Times New Roman" panose="02020603050405020304" pitchFamily="18" charset="0"/>
                <a:cs typeface="Times New Roman" panose="02020603050405020304" pitchFamily="18" charset="0"/>
              </a:rPr>
              <a:t>него. Стали </a:t>
            </a:r>
            <a:r>
              <a:rPr lang="ru-RU" sz="1500" b="1" dirty="0">
                <a:solidFill>
                  <a:schemeClr val="bg1"/>
                </a:solidFill>
                <a:latin typeface="Times New Roman" panose="02020603050405020304" pitchFamily="18" charset="0"/>
                <a:cs typeface="Times New Roman" panose="02020603050405020304" pitchFamily="18" charset="0"/>
              </a:rPr>
              <a:t>думать люди, как им быть, думали – думали, ничего не придумали. Решили они тогда пойти к Энергетику Премудрому и спрашивают у него:</a:t>
            </a:r>
          </a:p>
          <a:p>
            <a:pPr algn="just"/>
            <a:r>
              <a:rPr lang="ru-RU" sz="1500" b="1" dirty="0">
                <a:solidFill>
                  <a:schemeClr val="bg1"/>
                </a:solidFill>
                <a:latin typeface="Times New Roman" panose="02020603050405020304" pitchFamily="18" charset="0"/>
                <a:cs typeface="Times New Roman" panose="02020603050405020304" pitchFamily="18" charset="0"/>
              </a:rPr>
              <a:t>- Как нам вылечить Электричество? Помоги нам.</a:t>
            </a:r>
          </a:p>
          <a:p>
            <a:pPr algn="just"/>
            <a:r>
              <a:rPr lang="ru-RU" sz="1500" b="1" dirty="0">
                <a:solidFill>
                  <a:schemeClr val="bg1"/>
                </a:solidFill>
                <a:latin typeface="Times New Roman" panose="02020603050405020304" pitchFamily="18" charset="0"/>
                <a:cs typeface="Times New Roman" panose="02020603050405020304" pitchFamily="18" charset="0"/>
              </a:rPr>
              <a:t>Рассказал Премудрый Энергетик, что беречь нужно Электричество, понапрасну не расходовать, экономить и уважать.</a:t>
            </a:r>
          </a:p>
          <a:p>
            <a:pPr algn="just"/>
            <a:r>
              <a:rPr lang="ru-RU" sz="1500" b="1" dirty="0">
                <a:solidFill>
                  <a:schemeClr val="bg1"/>
                </a:solidFill>
                <a:latin typeface="Times New Roman" panose="02020603050405020304" pitchFamily="18" charset="0"/>
                <a:cs typeface="Times New Roman" panose="02020603050405020304" pitchFamily="18" charset="0"/>
              </a:rPr>
              <a:t>С тех пор люди в этом царстве – государстве с  Электричеством живут в мире и согласии. А тех, кто стали самыми верными, самыми лучшими друзьями Его Величества  - Электричества, кто знает о нем больше всех, называют энергетиками. И каждый год в их честь устраивают праздник – «День энергетика».</a:t>
            </a:r>
          </a:p>
        </p:txBody>
      </p:sp>
    </p:spTree>
    <p:extLst>
      <p:ext uri="{BB962C8B-B14F-4D97-AF65-F5344CB8AC3E}">
        <p14:creationId xmlns:p14="http://schemas.microsoft.com/office/powerpoint/2010/main" val="2840268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7704" y="131664"/>
            <a:ext cx="5400600" cy="646331"/>
          </a:xfrm>
          <a:prstGeom prst="rect">
            <a:avLst/>
          </a:prstGeom>
          <a:solidFill>
            <a:schemeClr val="bg1"/>
          </a:solidFill>
        </p:spPr>
        <p:txBody>
          <a:bodyPr wrap="square" rtlCol="0">
            <a:spAutoFit/>
          </a:bodyPr>
          <a:lstStyle/>
          <a:p>
            <a:pPr algn="ctr"/>
            <a:r>
              <a:rPr lang="ru-RU" sz="3600" b="1" dirty="0">
                <a:solidFill>
                  <a:srgbClr val="FF0000"/>
                </a:solidFill>
                <a:latin typeface="Times New Roman" panose="02020603050405020304" pitchFamily="18" charset="0"/>
                <a:cs typeface="Times New Roman" panose="02020603050405020304" pitchFamily="18" charset="0"/>
              </a:rPr>
              <a:t>Ю</a:t>
            </a:r>
            <a:r>
              <a:rPr lang="ru-RU" sz="3600" b="1" dirty="0" smtClean="0">
                <a:solidFill>
                  <a:srgbClr val="FF0000"/>
                </a:solidFill>
                <a:latin typeface="Times New Roman" panose="02020603050405020304" pitchFamily="18" charset="0"/>
                <a:cs typeface="Times New Roman" panose="02020603050405020304" pitchFamily="18" charset="0"/>
              </a:rPr>
              <a:t> – ЮНЫЕ АТОМЯТА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39553" y="980729"/>
            <a:ext cx="7344816"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6004" y="768002"/>
            <a:ext cx="9144000" cy="1569660"/>
          </a:xfrm>
          <a:prstGeom prst="rect">
            <a:avLst/>
          </a:prstGeom>
          <a:noFill/>
        </p:spPr>
        <p:txBody>
          <a:bodyPr wrap="square" rtlCol="0">
            <a:spAutoFit/>
          </a:bodyPr>
          <a:lstStyle/>
          <a:p>
            <a:pPr algn="ctr"/>
            <a:endParaRPr lang="ru-RU" sz="2400" b="1" i="1" dirty="0" smtClean="0">
              <a:solidFill>
                <a:srgbClr val="002060"/>
              </a:solidFill>
              <a:latin typeface="Times New Roman" panose="02020603050405020304" pitchFamily="18" charset="0"/>
              <a:cs typeface="Times New Roman" panose="02020603050405020304" pitchFamily="18" charset="0"/>
            </a:endParaRPr>
          </a:p>
          <a:p>
            <a:pPr algn="ctr"/>
            <a:r>
              <a:rPr lang="ru-RU" sz="2400" b="1" dirty="0" smtClean="0">
                <a:solidFill>
                  <a:schemeClr val="bg1"/>
                </a:solidFill>
                <a:latin typeface="Times New Roman" panose="02020603050405020304" pitchFamily="18" charset="0"/>
                <a:cs typeface="Times New Roman" panose="02020603050405020304" pitchFamily="18" charset="0"/>
              </a:rPr>
              <a:t>На этой странице представлена возможность посмотреть мультфильм «О необычных приключениях и добрых делах Атоменка», созданный воспитанниками нашего ДОО.</a:t>
            </a:r>
            <a:endParaRPr lang="ru-RU" sz="2400"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690" y="2457131"/>
            <a:ext cx="2767836" cy="206938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515292"/>
            <a:ext cx="2952328" cy="2207327"/>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736" y="131508"/>
            <a:ext cx="1154824" cy="113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87" y="79835"/>
            <a:ext cx="1154824" cy="113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7313" t="10499" r="7022" b="1302"/>
          <a:stretch/>
        </p:blipFill>
        <p:spPr>
          <a:xfrm rot="16200000">
            <a:off x="6409663" y="4315568"/>
            <a:ext cx="2047337" cy="2819281"/>
          </a:xfrm>
          <a:prstGeom prst="rect">
            <a:avLst/>
          </a:prstGeom>
        </p:spPr>
      </p:pic>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l="7577" t="4884" r="8163" b="3766"/>
          <a:stretch/>
        </p:blipFill>
        <p:spPr>
          <a:xfrm rot="16200000">
            <a:off x="644890" y="2034681"/>
            <a:ext cx="1877555" cy="2722455"/>
          </a:xfrm>
          <a:prstGeom prst="rect">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892" y="3139827"/>
            <a:ext cx="2016224" cy="2016224"/>
          </a:xfrm>
          <a:prstGeom prst="rect">
            <a:avLst/>
          </a:prstGeom>
        </p:spPr>
      </p:pic>
    </p:spTree>
    <p:extLst>
      <p:ext uri="{BB962C8B-B14F-4D97-AF65-F5344CB8AC3E}">
        <p14:creationId xmlns:p14="http://schemas.microsoft.com/office/powerpoint/2010/main" val="3358057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79745" y="148436"/>
            <a:ext cx="5400600" cy="646331"/>
          </a:xfrm>
          <a:prstGeom prst="rect">
            <a:avLst/>
          </a:prstGeom>
          <a:solidFill>
            <a:schemeClr val="bg1"/>
          </a:solidFill>
        </p:spPr>
        <p:txBody>
          <a:bodyPr wrap="squar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Я - ЯДРО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4073" y="3789040"/>
            <a:ext cx="5222143" cy="369332"/>
          </a:xfrm>
          <a:prstGeom prst="rect">
            <a:avLst/>
          </a:prstGeom>
          <a:noFill/>
        </p:spPr>
        <p:txBody>
          <a:bodyPr wrap="square" rtlCol="0">
            <a:spAutoFit/>
          </a:bodyPr>
          <a:lstStyle/>
          <a:p>
            <a:endParaRPr lang="ru-RU" dirty="0"/>
          </a:p>
        </p:txBody>
      </p:sp>
      <p:sp>
        <p:nvSpPr>
          <p:cNvPr id="6" name="TextBox 5"/>
          <p:cNvSpPr txBox="1"/>
          <p:nvPr/>
        </p:nvSpPr>
        <p:spPr>
          <a:xfrm>
            <a:off x="2483767" y="980729"/>
            <a:ext cx="4407341" cy="923330"/>
          </a:xfrm>
          <a:prstGeom prst="rect">
            <a:avLst/>
          </a:prstGeom>
          <a:noFill/>
        </p:spPr>
        <p:txBody>
          <a:bodyPr wrap="square" rtlCol="0">
            <a:spAutoFit/>
          </a:bodyPr>
          <a:lstStyle/>
          <a:p>
            <a:pPr algn="ctr"/>
            <a:endParaRPr lang="ru-RU" b="1" dirty="0">
              <a:solidFill>
                <a:schemeClr val="bg1"/>
              </a:solidFill>
              <a:latin typeface="Times New Roman" panose="02020603050405020304" pitchFamily="18" charset="0"/>
              <a:cs typeface="Times New Roman" panose="02020603050405020304" pitchFamily="18" charset="0"/>
            </a:endParaRPr>
          </a:p>
          <a:p>
            <a:pPr algn="ctr"/>
            <a:r>
              <a:rPr lang="ru-RU" b="1" dirty="0">
                <a:solidFill>
                  <a:schemeClr val="bg1"/>
                </a:solidFill>
                <a:latin typeface="Times New Roman" panose="02020603050405020304" pitchFamily="18" charset="0"/>
                <a:cs typeface="Times New Roman" panose="02020603050405020304" pitchFamily="18" charset="0"/>
              </a:rPr>
              <a:t>                                                                  </a:t>
            </a:r>
          </a:p>
          <a:p>
            <a:pPr algn="ct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descr="C:\Users\Денис\Pictures\Ядро.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96752"/>
            <a:ext cx="5040560" cy="2188724"/>
          </a:xfrm>
          <a:prstGeom prst="rect">
            <a:avLst/>
          </a:prstGeom>
          <a:noFill/>
          <a:ln>
            <a:noFill/>
          </a:ln>
        </p:spPr>
      </p:pic>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5817959" y="980729"/>
            <a:ext cx="2980690" cy="3705225"/>
          </a:xfrm>
          <a:prstGeom prst="rect">
            <a:avLst/>
          </a:prstGeom>
        </p:spPr>
      </p:pic>
      <p:sp>
        <p:nvSpPr>
          <p:cNvPr id="3" name="TextBox 2"/>
          <p:cNvSpPr txBox="1"/>
          <p:nvPr/>
        </p:nvSpPr>
        <p:spPr>
          <a:xfrm>
            <a:off x="395536" y="3789040"/>
            <a:ext cx="5184576" cy="2862322"/>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Ядро – это центральная часть атома. Ядро состоит из протонов и нейтронов. </a:t>
            </a:r>
          </a:p>
          <a:p>
            <a:pPr algn="just"/>
            <a:r>
              <a:rPr lang="ru-RU" b="1" dirty="0">
                <a:solidFill>
                  <a:schemeClr val="bg1"/>
                </a:solidFill>
                <a:latin typeface="Times New Roman" panose="02020603050405020304" pitchFamily="18" charset="0"/>
                <a:cs typeface="Times New Roman" panose="02020603050405020304" pitchFamily="18" charset="0"/>
              </a:rPr>
              <a:t>Протоны и нейтроны дружат вместе и крепко держатся в ядре, а электроны крутятся вокруг ядра и так получается атом. </a:t>
            </a:r>
          </a:p>
          <a:p>
            <a:pPr algn="just"/>
            <a:r>
              <a:rPr lang="ru-RU" b="1" dirty="0">
                <a:solidFill>
                  <a:schemeClr val="bg1"/>
                </a:solidFill>
                <a:latin typeface="Times New Roman" panose="02020603050405020304" pitchFamily="18" charset="0"/>
                <a:cs typeface="Times New Roman" panose="02020603050405020304" pitchFamily="18" charset="0"/>
              </a:rPr>
              <a:t>Чем больше в ядре протонов и нейтронов, тем тяжелее вещество. Например, в кислороде, которым мы дышим 16 протонов и нейтронов, а в железе, из которого сделана ложка 56 протонов и нейтронов.</a:t>
            </a: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920" y="5165416"/>
            <a:ext cx="1340767" cy="1340767"/>
          </a:xfrm>
          <a:prstGeom prst="rect">
            <a:avLst/>
          </a:prstGeom>
        </p:spPr>
      </p:pic>
    </p:spTree>
    <p:extLst>
      <p:ext uri="{BB962C8B-B14F-4D97-AF65-F5344CB8AC3E}">
        <p14:creationId xmlns:p14="http://schemas.microsoft.com/office/powerpoint/2010/main" val="269515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979712" y="116632"/>
            <a:ext cx="5472608" cy="707886"/>
          </a:xfrm>
          <a:prstGeom prst="rect">
            <a:avLst/>
          </a:prstGeom>
          <a:solidFill>
            <a:schemeClr val="bg1"/>
          </a:solidFill>
        </p:spPr>
        <p:txBody>
          <a:bodyPr wrap="square" rtlCol="0">
            <a:spAutoFit/>
          </a:bodyPr>
          <a:lstStyle/>
          <a:p>
            <a:pPr algn="ctr"/>
            <a:r>
              <a:rPr lang="ru-RU" sz="4000" b="1" dirty="0" smtClean="0">
                <a:solidFill>
                  <a:srgbClr val="FF0000"/>
                </a:solidFill>
                <a:latin typeface="Georgia" panose="02040502050405020303" pitchFamily="18" charset="0"/>
                <a:cs typeface="Times New Roman" panose="02020603050405020304" pitchFamily="18" charset="0"/>
              </a:rPr>
              <a:t>А - АТОМ</a:t>
            </a:r>
            <a:endParaRPr lang="ru-RU" sz="4000" b="1" dirty="0">
              <a:solidFill>
                <a:srgbClr val="FF0000"/>
              </a:solidFill>
              <a:latin typeface="Georgia" panose="02040502050405020303"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30" t="18609" r="45896" b="62654"/>
          <a:stretch/>
        </p:blipFill>
        <p:spPr bwMode="auto">
          <a:xfrm>
            <a:off x="349134" y="1047404"/>
            <a:ext cx="2909455" cy="217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145" t="18838" r="11094" b="60346"/>
          <a:stretch/>
        </p:blipFill>
        <p:spPr bwMode="auto">
          <a:xfrm>
            <a:off x="6151418" y="921891"/>
            <a:ext cx="2294314" cy="261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9898" y="620688"/>
            <a:ext cx="1832236"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0458" y="2852936"/>
            <a:ext cx="8734029" cy="3908762"/>
          </a:xfrm>
          <a:prstGeom prst="rect">
            <a:avLst/>
          </a:prstGeom>
          <a:noFill/>
        </p:spPr>
        <p:txBody>
          <a:bodyPr wrap="square" rtlCol="0">
            <a:spAutoFit/>
          </a:bodyPr>
          <a:lstStyle/>
          <a:p>
            <a:pPr algn="ctr"/>
            <a:r>
              <a:rPr lang="ru-RU" sz="2000" b="1" i="1" dirty="0">
                <a:solidFill>
                  <a:schemeClr val="bg1"/>
                </a:solidFill>
                <a:latin typeface="Times New Roman" panose="02020603050405020304" pitchFamily="18" charset="0"/>
                <a:cs typeface="Times New Roman" panose="02020603050405020304" pitchFamily="18" charset="0"/>
              </a:rPr>
              <a:t>Сказка про атом</a:t>
            </a:r>
          </a:p>
          <a:p>
            <a:pPr algn="ctr"/>
            <a:r>
              <a:rPr lang="ru-RU" sz="2000" b="1" i="1" dirty="0" smtClean="0">
                <a:solidFill>
                  <a:schemeClr val="bg1"/>
                </a:solidFill>
                <a:latin typeface="Times New Roman" panose="02020603050405020304" pitchFamily="18" charset="0"/>
                <a:cs typeface="Times New Roman" panose="02020603050405020304" pitchFamily="18" charset="0"/>
              </a:rPr>
              <a:t> Марк Львовский</a:t>
            </a:r>
          </a:p>
          <a:p>
            <a:pPr algn="ctr"/>
            <a:endParaRPr lang="ru-RU" sz="1600" b="1" dirty="0">
              <a:solidFill>
                <a:schemeClr val="bg1"/>
              </a:solidFill>
              <a:latin typeface="Times New Roman" panose="02020603050405020304" pitchFamily="18" charset="0"/>
              <a:cs typeface="Times New Roman" panose="02020603050405020304" pitchFamily="18" charset="0"/>
            </a:endParaRPr>
          </a:p>
          <a:p>
            <a:pPr algn="just"/>
            <a:r>
              <a:rPr lang="ru-RU" sz="1600" b="1" dirty="0" smtClean="0">
                <a:solidFill>
                  <a:schemeClr val="bg1"/>
                </a:solidFill>
                <a:latin typeface="Times New Roman" panose="02020603050405020304" pitchFamily="18" charset="0"/>
                <a:cs typeface="Times New Roman" panose="02020603050405020304" pitchFamily="18" charset="0"/>
              </a:rPr>
              <a:t>	Жили </a:t>
            </a:r>
            <a:r>
              <a:rPr lang="ru-RU" sz="1600" b="1" dirty="0">
                <a:solidFill>
                  <a:schemeClr val="bg1"/>
                </a:solidFill>
                <a:latin typeface="Times New Roman" panose="02020603050405020304" pitchFamily="18" charset="0"/>
                <a:cs typeface="Times New Roman" panose="02020603050405020304" pitchFamily="18" charset="0"/>
              </a:rPr>
              <a:t>на свете три основные </a:t>
            </a:r>
            <a:r>
              <a:rPr lang="ru-RU" sz="1600" b="1" dirty="0" smtClean="0">
                <a:solidFill>
                  <a:schemeClr val="bg1"/>
                </a:solidFill>
                <a:latin typeface="Times New Roman" panose="02020603050405020304" pitchFamily="18" charset="0"/>
                <a:cs typeface="Times New Roman" panose="02020603050405020304" pitchFamily="18" charset="0"/>
              </a:rPr>
              <a:t>частицы - протон</a:t>
            </a:r>
            <a:r>
              <a:rPr lang="ru-RU" sz="1600" b="1" dirty="0">
                <a:solidFill>
                  <a:schemeClr val="bg1"/>
                </a:solidFill>
                <a:latin typeface="Times New Roman" panose="02020603050405020304" pitchFamily="18" charset="0"/>
                <a:cs typeface="Times New Roman" panose="02020603050405020304" pitchFamily="18" charset="0"/>
              </a:rPr>
              <a:t>, </a:t>
            </a:r>
            <a:r>
              <a:rPr lang="ru-RU" sz="1600" b="1" dirty="0" smtClean="0">
                <a:solidFill>
                  <a:schemeClr val="bg1"/>
                </a:solidFill>
                <a:latin typeface="Times New Roman" panose="02020603050405020304" pitchFamily="18" charset="0"/>
                <a:cs typeface="Times New Roman" panose="02020603050405020304" pitchFamily="18" charset="0"/>
              </a:rPr>
              <a:t>нейтрон, </a:t>
            </a:r>
            <a:r>
              <a:rPr lang="ru-RU" sz="1600" b="1" dirty="0">
                <a:solidFill>
                  <a:schemeClr val="bg1"/>
                </a:solidFill>
                <a:latin typeface="Times New Roman" panose="02020603050405020304" pitchFamily="18" charset="0"/>
                <a:cs typeface="Times New Roman" panose="02020603050405020304" pitchFamily="18" charset="0"/>
              </a:rPr>
              <a:t>и </a:t>
            </a:r>
            <a:r>
              <a:rPr lang="ru-RU" sz="1600" b="1" dirty="0" smtClean="0">
                <a:solidFill>
                  <a:schemeClr val="bg1"/>
                </a:solidFill>
                <a:latin typeface="Times New Roman" panose="02020603050405020304" pitchFamily="18" charset="0"/>
                <a:cs typeface="Times New Roman" panose="02020603050405020304" pitchFamily="18" charset="0"/>
              </a:rPr>
              <a:t>электрон, и </a:t>
            </a:r>
            <a:r>
              <a:rPr lang="ru-RU" sz="1600" b="1" dirty="0">
                <a:solidFill>
                  <a:schemeClr val="bg1"/>
                </a:solidFill>
                <a:latin typeface="Times New Roman" panose="02020603050405020304" pitchFamily="18" charset="0"/>
                <a:cs typeface="Times New Roman" panose="02020603050405020304" pitchFamily="18" charset="0"/>
              </a:rPr>
              <a:t>были они внутри </a:t>
            </a:r>
            <a:r>
              <a:rPr lang="ru-RU" sz="1600" b="1" dirty="0" smtClean="0">
                <a:solidFill>
                  <a:schemeClr val="bg1"/>
                </a:solidFill>
                <a:latin typeface="Times New Roman" panose="02020603050405020304" pitchFamily="18" charset="0"/>
                <a:cs typeface="Times New Roman" panose="02020603050405020304" pitchFamily="18" charset="0"/>
              </a:rPr>
              <a:t>атома. Хорошая </a:t>
            </a:r>
            <a:r>
              <a:rPr lang="ru-RU" sz="1600" b="1" dirty="0">
                <a:solidFill>
                  <a:schemeClr val="bg1"/>
                </a:solidFill>
                <a:latin typeface="Times New Roman" panose="02020603050405020304" pitchFamily="18" charset="0"/>
                <a:cs typeface="Times New Roman" panose="02020603050405020304" pitchFamily="18" charset="0"/>
              </a:rPr>
              <a:t>это была </a:t>
            </a:r>
            <a:r>
              <a:rPr lang="ru-RU" sz="1600" b="1" dirty="0" smtClean="0">
                <a:solidFill>
                  <a:schemeClr val="bg1"/>
                </a:solidFill>
                <a:latin typeface="Times New Roman" panose="02020603050405020304" pitchFamily="18" charset="0"/>
                <a:cs typeface="Times New Roman" panose="02020603050405020304" pitchFamily="18" charset="0"/>
              </a:rPr>
              <a:t>квартира, удобная и прочная. Протон </a:t>
            </a:r>
            <a:r>
              <a:rPr lang="ru-RU" sz="1600" b="1" dirty="0">
                <a:solidFill>
                  <a:schemeClr val="bg1"/>
                </a:solidFill>
                <a:latin typeface="Times New Roman" panose="02020603050405020304" pitchFamily="18" charset="0"/>
                <a:cs typeface="Times New Roman" panose="02020603050405020304" pitchFamily="18" charset="0"/>
              </a:rPr>
              <a:t>и нейтрон </a:t>
            </a:r>
            <a:r>
              <a:rPr lang="ru-RU" sz="1600" b="1" dirty="0" smtClean="0">
                <a:solidFill>
                  <a:schemeClr val="bg1"/>
                </a:solidFill>
                <a:latin typeface="Times New Roman" panose="02020603050405020304" pitchFamily="18" charset="0"/>
                <a:cs typeface="Times New Roman" panose="02020603050405020304" pitchFamily="18" charset="0"/>
              </a:rPr>
              <a:t>находились внутри </a:t>
            </a:r>
            <a:r>
              <a:rPr lang="ru-RU" sz="1600" b="1" dirty="0">
                <a:solidFill>
                  <a:schemeClr val="bg1"/>
                </a:solidFill>
                <a:latin typeface="Times New Roman" panose="02020603050405020304" pitchFamily="18" charset="0"/>
                <a:cs typeface="Times New Roman" panose="02020603050405020304" pitchFamily="18" charset="0"/>
              </a:rPr>
              <a:t>ядра атома, а </a:t>
            </a:r>
            <a:r>
              <a:rPr lang="ru-RU" sz="1600" b="1" dirty="0" smtClean="0">
                <a:solidFill>
                  <a:schemeClr val="bg1"/>
                </a:solidFill>
                <a:latin typeface="Times New Roman" panose="02020603050405020304" pitchFamily="18" charset="0"/>
                <a:cs typeface="Times New Roman" panose="02020603050405020304" pitchFamily="18" charset="0"/>
              </a:rPr>
              <a:t>электрон вращался </a:t>
            </a:r>
            <a:r>
              <a:rPr lang="ru-RU" sz="1600" b="1" dirty="0">
                <a:solidFill>
                  <a:schemeClr val="bg1"/>
                </a:solidFill>
                <a:latin typeface="Times New Roman" panose="02020603050405020304" pitchFamily="18" charset="0"/>
                <a:cs typeface="Times New Roman" panose="02020603050405020304" pitchFamily="18" charset="0"/>
              </a:rPr>
              <a:t>по орбите вокруг </a:t>
            </a:r>
            <a:r>
              <a:rPr lang="ru-RU" sz="1600" b="1" dirty="0" smtClean="0">
                <a:solidFill>
                  <a:schemeClr val="bg1"/>
                </a:solidFill>
                <a:latin typeface="Times New Roman" panose="02020603050405020304" pitchFamily="18" charset="0"/>
                <a:cs typeface="Times New Roman" panose="02020603050405020304" pitchFamily="18" charset="0"/>
              </a:rPr>
              <a:t>ядра. Электрон </a:t>
            </a:r>
            <a:r>
              <a:rPr lang="ru-RU" sz="1600" b="1" dirty="0">
                <a:solidFill>
                  <a:schemeClr val="bg1"/>
                </a:solidFill>
                <a:latin typeface="Times New Roman" panose="02020603050405020304" pitchFamily="18" charset="0"/>
                <a:cs typeface="Times New Roman" panose="02020603050405020304" pitchFamily="18" charset="0"/>
              </a:rPr>
              <a:t>легко покидал свой </a:t>
            </a:r>
            <a:r>
              <a:rPr lang="ru-RU" sz="1600" b="1" dirty="0" smtClean="0">
                <a:solidFill>
                  <a:schemeClr val="bg1"/>
                </a:solidFill>
                <a:latin typeface="Times New Roman" panose="02020603050405020304" pitchFamily="18" charset="0"/>
                <a:cs typeface="Times New Roman" panose="02020603050405020304" pitchFamily="18" charset="0"/>
              </a:rPr>
              <a:t>дом, атом</a:t>
            </a:r>
            <a:r>
              <a:rPr lang="ru-RU" sz="1600" b="1" dirty="0">
                <a:solidFill>
                  <a:schemeClr val="bg1"/>
                </a:solidFill>
                <a:latin typeface="Times New Roman" panose="02020603050405020304" pitchFamily="18" charset="0"/>
                <a:cs typeface="Times New Roman" panose="02020603050405020304" pitchFamily="18" charset="0"/>
              </a:rPr>
              <a:t>, и пускался в свободное </a:t>
            </a:r>
            <a:r>
              <a:rPr lang="ru-RU" sz="1600" b="1" dirty="0" smtClean="0">
                <a:solidFill>
                  <a:schemeClr val="bg1"/>
                </a:solidFill>
                <a:latin typeface="Times New Roman" panose="02020603050405020304" pitchFamily="18" charset="0"/>
                <a:cs typeface="Times New Roman" panose="02020603050405020304" pitchFamily="18" charset="0"/>
              </a:rPr>
              <a:t>плавание. А </a:t>
            </a:r>
            <a:r>
              <a:rPr lang="ru-RU" sz="1600" b="1" dirty="0">
                <a:solidFill>
                  <a:schemeClr val="bg1"/>
                </a:solidFill>
                <a:latin typeface="Times New Roman" panose="02020603050405020304" pitchFamily="18" charset="0"/>
                <a:cs typeface="Times New Roman" panose="02020603050405020304" pitchFamily="18" charset="0"/>
              </a:rPr>
              <a:t>мог и вернуться </a:t>
            </a:r>
            <a:r>
              <a:rPr lang="ru-RU" sz="1600" b="1" dirty="0" smtClean="0">
                <a:solidFill>
                  <a:schemeClr val="bg1"/>
                </a:solidFill>
                <a:latin typeface="Times New Roman" panose="02020603050405020304" pitchFamily="18" charset="0"/>
                <a:cs typeface="Times New Roman" panose="02020603050405020304" pitchFamily="18" charset="0"/>
              </a:rPr>
              <a:t>обратно. При </a:t>
            </a:r>
            <a:r>
              <a:rPr lang="ru-RU" sz="1600" b="1" dirty="0">
                <a:solidFill>
                  <a:schemeClr val="bg1"/>
                </a:solidFill>
                <a:latin typeface="Times New Roman" panose="02020603050405020304" pitchFamily="18" charset="0"/>
                <a:cs typeface="Times New Roman" panose="02020603050405020304" pitchFamily="18" charset="0"/>
              </a:rPr>
              <a:t>переходе с орбиты на </a:t>
            </a:r>
            <a:r>
              <a:rPr lang="ru-RU" sz="1600" b="1" dirty="0" smtClean="0">
                <a:solidFill>
                  <a:schemeClr val="bg1"/>
                </a:solidFill>
                <a:latin typeface="Times New Roman" panose="02020603050405020304" pitchFamily="18" charset="0"/>
                <a:cs typeface="Times New Roman" panose="02020603050405020304" pitchFamily="18" charset="0"/>
              </a:rPr>
              <a:t>орбиту, атом </a:t>
            </a:r>
            <a:r>
              <a:rPr lang="ru-RU" sz="1600" b="1" dirty="0">
                <a:solidFill>
                  <a:schemeClr val="bg1"/>
                </a:solidFill>
                <a:latin typeface="Times New Roman" panose="02020603050405020304" pitchFamily="18" charset="0"/>
                <a:cs typeface="Times New Roman" panose="02020603050405020304" pitchFamily="18" charset="0"/>
              </a:rPr>
              <a:t>излучает или поглощает квант </a:t>
            </a:r>
            <a:r>
              <a:rPr lang="ru-RU" sz="1600" b="1" dirty="0" smtClean="0">
                <a:solidFill>
                  <a:schemeClr val="bg1"/>
                </a:solidFill>
                <a:latin typeface="Times New Roman" panose="02020603050405020304" pitchFamily="18" charset="0"/>
                <a:cs typeface="Times New Roman" panose="02020603050405020304" pitchFamily="18" charset="0"/>
              </a:rPr>
              <a:t>света. Это </a:t>
            </a:r>
            <a:r>
              <a:rPr lang="ru-RU" sz="1600" b="1" dirty="0">
                <a:solidFill>
                  <a:schemeClr val="bg1"/>
                </a:solidFill>
                <a:latin typeface="Times New Roman" panose="02020603050405020304" pitchFamily="18" charset="0"/>
                <a:cs typeface="Times New Roman" panose="02020603050405020304" pitchFamily="18" charset="0"/>
              </a:rPr>
              <a:t>используется в лазерной </a:t>
            </a:r>
            <a:r>
              <a:rPr lang="ru-RU" sz="1600" b="1" dirty="0" smtClean="0">
                <a:solidFill>
                  <a:schemeClr val="bg1"/>
                </a:solidFill>
                <a:latin typeface="Times New Roman" panose="02020603050405020304" pitchFamily="18" charset="0"/>
                <a:cs typeface="Times New Roman" panose="02020603050405020304" pitchFamily="18" charset="0"/>
              </a:rPr>
              <a:t>технике. Нейтроны </a:t>
            </a:r>
            <a:r>
              <a:rPr lang="ru-RU" sz="1600" b="1" dirty="0">
                <a:solidFill>
                  <a:schemeClr val="bg1"/>
                </a:solidFill>
                <a:latin typeface="Times New Roman" panose="02020603050405020304" pitchFamily="18" charset="0"/>
                <a:cs typeface="Times New Roman" panose="02020603050405020304" pitchFamily="18" charset="0"/>
              </a:rPr>
              <a:t>и протоны в ядре </a:t>
            </a:r>
            <a:r>
              <a:rPr lang="ru-RU" sz="1600" b="1" dirty="0" smtClean="0">
                <a:solidFill>
                  <a:schemeClr val="bg1"/>
                </a:solidFill>
                <a:latin typeface="Times New Roman" panose="02020603050405020304" pitchFamily="18" charset="0"/>
                <a:cs typeface="Times New Roman" panose="02020603050405020304" pitchFamily="18" charset="0"/>
              </a:rPr>
              <a:t>атома скреплены </a:t>
            </a:r>
            <a:r>
              <a:rPr lang="ru-RU" sz="1600" b="1" dirty="0">
                <a:solidFill>
                  <a:schemeClr val="bg1"/>
                </a:solidFill>
                <a:latin typeface="Times New Roman" panose="02020603050405020304" pitchFamily="18" charset="0"/>
                <a:cs typeface="Times New Roman" panose="02020603050405020304" pitchFamily="18" charset="0"/>
              </a:rPr>
              <a:t>очень большими ядерными </a:t>
            </a:r>
            <a:r>
              <a:rPr lang="ru-RU" sz="1600" b="1" dirty="0" smtClean="0">
                <a:solidFill>
                  <a:schemeClr val="bg1"/>
                </a:solidFill>
                <a:latin typeface="Times New Roman" panose="02020603050405020304" pitchFamily="18" charset="0"/>
                <a:cs typeface="Times New Roman" panose="02020603050405020304" pitchFamily="18" charset="0"/>
              </a:rPr>
              <a:t>силами. Чтобы </a:t>
            </a:r>
            <a:r>
              <a:rPr lang="ru-RU" sz="1600" b="1" dirty="0">
                <a:solidFill>
                  <a:schemeClr val="bg1"/>
                </a:solidFill>
                <a:latin typeface="Times New Roman" panose="02020603050405020304" pitchFamily="18" charset="0"/>
                <a:cs typeface="Times New Roman" panose="02020603050405020304" pitchFamily="18" charset="0"/>
              </a:rPr>
              <a:t>разрушить ядро атома, </a:t>
            </a:r>
            <a:r>
              <a:rPr lang="ru-RU" sz="1600" b="1" dirty="0" smtClean="0">
                <a:solidFill>
                  <a:schemeClr val="bg1"/>
                </a:solidFill>
                <a:latin typeface="Times New Roman" panose="02020603050405020304" pitchFamily="18" charset="0"/>
                <a:cs typeface="Times New Roman" panose="02020603050405020304" pitchFamily="18" charset="0"/>
              </a:rPr>
              <a:t>нужна очень </a:t>
            </a:r>
            <a:r>
              <a:rPr lang="ru-RU" sz="1600" b="1" dirty="0">
                <a:solidFill>
                  <a:schemeClr val="bg1"/>
                </a:solidFill>
                <a:latin typeface="Times New Roman" panose="02020603050405020304" pitchFamily="18" charset="0"/>
                <a:cs typeface="Times New Roman" panose="02020603050405020304" pitchFamily="18" charset="0"/>
              </a:rPr>
              <a:t>большая </a:t>
            </a:r>
            <a:r>
              <a:rPr lang="ru-RU" sz="1600" b="1" dirty="0" smtClean="0">
                <a:solidFill>
                  <a:schemeClr val="bg1"/>
                </a:solidFill>
                <a:latin typeface="Times New Roman" panose="02020603050405020304" pitchFamily="18" charset="0"/>
                <a:cs typeface="Times New Roman" panose="02020603050405020304" pitchFamily="18" charset="0"/>
              </a:rPr>
              <a:t>энергия. Если </a:t>
            </a:r>
            <a:r>
              <a:rPr lang="ru-RU" sz="1600" b="1" dirty="0">
                <a:solidFill>
                  <a:schemeClr val="bg1"/>
                </a:solidFill>
                <a:latin typeface="Times New Roman" panose="02020603050405020304" pitchFamily="18" charset="0"/>
                <a:cs typeface="Times New Roman" panose="02020603050405020304" pitchFamily="18" charset="0"/>
              </a:rPr>
              <a:t>разрушить ядро атома на протоны </a:t>
            </a:r>
            <a:r>
              <a:rPr lang="ru-RU" sz="1600" b="1" dirty="0" smtClean="0">
                <a:solidFill>
                  <a:schemeClr val="bg1"/>
                </a:solidFill>
                <a:latin typeface="Times New Roman" panose="02020603050405020304" pitchFamily="18" charset="0"/>
                <a:cs typeface="Times New Roman" panose="02020603050405020304" pitchFamily="18" charset="0"/>
              </a:rPr>
              <a:t>и нейтроны, то выделится большое количество энергии. Всё это используется в атомной энергетике. Все </a:t>
            </a:r>
            <a:r>
              <a:rPr lang="ru-RU" sz="1600" b="1" dirty="0">
                <a:solidFill>
                  <a:schemeClr val="bg1"/>
                </a:solidFill>
                <a:latin typeface="Times New Roman" panose="02020603050405020304" pitchFamily="18" charset="0"/>
                <a:cs typeface="Times New Roman" panose="02020603050405020304" pitchFamily="18" charset="0"/>
              </a:rPr>
              <a:t>эти три частицы могут превращаться друг в </a:t>
            </a:r>
            <a:r>
              <a:rPr lang="ru-RU" sz="1600" b="1" dirty="0" smtClean="0">
                <a:solidFill>
                  <a:schemeClr val="bg1"/>
                </a:solidFill>
                <a:latin typeface="Times New Roman" panose="02020603050405020304" pitchFamily="18" charset="0"/>
                <a:cs typeface="Times New Roman" panose="02020603050405020304" pitchFamily="18" charset="0"/>
              </a:rPr>
              <a:t>друга. Нейтрон </a:t>
            </a:r>
            <a:r>
              <a:rPr lang="ru-RU" sz="1600" b="1" dirty="0">
                <a:solidFill>
                  <a:schemeClr val="bg1"/>
                </a:solidFill>
                <a:latin typeface="Times New Roman" panose="02020603050405020304" pitchFamily="18" charset="0"/>
                <a:cs typeface="Times New Roman" panose="02020603050405020304" pitchFamily="18" charset="0"/>
              </a:rPr>
              <a:t>вне ядра атома живёт недолго, около 15 </a:t>
            </a:r>
            <a:r>
              <a:rPr lang="ru-RU" sz="1600" b="1" dirty="0" smtClean="0">
                <a:solidFill>
                  <a:schemeClr val="bg1"/>
                </a:solidFill>
                <a:latin typeface="Times New Roman" panose="02020603050405020304" pitchFamily="18" charset="0"/>
                <a:cs typeface="Times New Roman" panose="02020603050405020304" pitchFamily="18" charset="0"/>
              </a:rPr>
              <a:t>минут, А </a:t>
            </a:r>
            <a:r>
              <a:rPr lang="ru-RU" sz="1600" b="1" dirty="0">
                <a:solidFill>
                  <a:schemeClr val="bg1"/>
                </a:solidFill>
                <a:latin typeface="Times New Roman" panose="02020603050405020304" pitchFamily="18" charset="0"/>
                <a:cs typeface="Times New Roman" panose="02020603050405020304" pitchFamily="18" charset="0"/>
              </a:rPr>
              <a:t>затем он распадается на протон, электрон и </a:t>
            </a:r>
            <a:r>
              <a:rPr lang="ru-RU" sz="1600" b="1" dirty="0" smtClean="0">
                <a:solidFill>
                  <a:schemeClr val="bg1"/>
                </a:solidFill>
                <a:latin typeface="Times New Roman" panose="02020603050405020304" pitchFamily="18" charset="0"/>
                <a:cs typeface="Times New Roman" panose="02020603050405020304" pitchFamily="18" charset="0"/>
              </a:rPr>
              <a:t>нейтрино. Таковы </a:t>
            </a:r>
            <a:r>
              <a:rPr lang="ru-RU" sz="1600" b="1" dirty="0">
                <a:solidFill>
                  <a:schemeClr val="bg1"/>
                </a:solidFill>
                <a:latin typeface="Times New Roman" panose="02020603050405020304" pitchFamily="18" charset="0"/>
                <a:cs typeface="Times New Roman" panose="02020603050405020304" pitchFamily="18" charset="0"/>
              </a:rPr>
              <a:t>законы природы, которые изучают учёные, </a:t>
            </a:r>
            <a:r>
              <a:rPr lang="ru-RU" sz="1600" b="1" dirty="0" smtClean="0">
                <a:solidFill>
                  <a:schemeClr val="bg1"/>
                </a:solidFill>
                <a:latin typeface="Times New Roman" panose="02020603050405020304" pitchFamily="18" charset="0"/>
                <a:cs typeface="Times New Roman" panose="02020603050405020304" pitchFamily="18" charset="0"/>
              </a:rPr>
              <a:t>физики, превращающие </a:t>
            </a:r>
            <a:r>
              <a:rPr lang="ru-RU" sz="1600" b="1" dirty="0">
                <a:solidFill>
                  <a:schemeClr val="bg1"/>
                </a:solidFill>
                <a:latin typeface="Times New Roman" panose="02020603050405020304" pitchFamily="18" charset="0"/>
                <a:cs typeface="Times New Roman" panose="02020603050405020304" pitchFamily="18" charset="0"/>
              </a:rPr>
              <a:t>сказку в быль.</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1604" y="51126"/>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806" y="3494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12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7" y="1212209"/>
            <a:ext cx="3666128" cy="2445083"/>
          </a:xfrm>
          <a:prstGeom prst="rect">
            <a:avLst/>
          </a:prstGeom>
        </p:spPr>
      </p:pic>
      <p:sp>
        <p:nvSpPr>
          <p:cNvPr id="3" name="TextBox 2"/>
          <p:cNvSpPr txBox="1"/>
          <p:nvPr/>
        </p:nvSpPr>
        <p:spPr>
          <a:xfrm>
            <a:off x="1979712" y="116632"/>
            <a:ext cx="5472608" cy="707886"/>
          </a:xfrm>
          <a:prstGeom prst="rect">
            <a:avLst/>
          </a:prstGeom>
          <a:solidFill>
            <a:schemeClr val="bg1"/>
          </a:solidFill>
        </p:spPr>
        <p:txBody>
          <a:bodyPr wrap="square" rtlCol="0">
            <a:spAutoFit/>
          </a:bodyPr>
          <a:lstStyle/>
          <a:p>
            <a:pPr algn="ctr"/>
            <a:r>
              <a:rPr lang="ru-RU" sz="4000" b="1" dirty="0" smtClean="0">
                <a:solidFill>
                  <a:srgbClr val="0070C0"/>
                </a:solidFill>
                <a:latin typeface="Georgia" panose="02040502050405020303" pitchFamily="18" charset="0"/>
                <a:cs typeface="Times New Roman" panose="02020603050405020304" pitchFamily="18" charset="0"/>
              </a:rPr>
              <a:t>Б - БЛОК</a:t>
            </a:r>
            <a:endParaRPr lang="ru-RU" sz="4000" b="1" dirty="0">
              <a:solidFill>
                <a:srgbClr val="0070C0"/>
              </a:solidFill>
              <a:latin typeface="Georgia" panose="02040502050405020303" pitchFamily="18"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980728"/>
            <a:ext cx="2438336" cy="267656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1625" y="1410006"/>
            <a:ext cx="1865554" cy="1865554"/>
          </a:xfrm>
          <a:prstGeom prst="rect">
            <a:avLst/>
          </a:prstGeom>
        </p:spPr>
      </p:pic>
      <p:sp>
        <p:nvSpPr>
          <p:cNvPr id="8" name="TextBox 7"/>
          <p:cNvSpPr txBox="1"/>
          <p:nvPr/>
        </p:nvSpPr>
        <p:spPr>
          <a:xfrm>
            <a:off x="539552" y="3861048"/>
            <a:ext cx="7992888" cy="2246769"/>
          </a:xfrm>
          <a:prstGeom prst="rect">
            <a:avLst/>
          </a:prstGeom>
          <a:noFill/>
        </p:spPr>
        <p:txBody>
          <a:bodyPr wrap="square" rtlCol="0">
            <a:spAutoFit/>
          </a:bodyPr>
          <a:lstStyle/>
          <a:p>
            <a:pPr algn="just"/>
            <a:r>
              <a:rPr lang="ru-RU" sz="2000" b="1" dirty="0" smtClean="0">
                <a:solidFill>
                  <a:schemeClr val="bg1"/>
                </a:solidFill>
                <a:latin typeface="Times New Roman" panose="02020603050405020304" pitchFamily="18" charset="0"/>
                <a:cs typeface="Times New Roman" panose="02020603050405020304" pitchFamily="18" charset="0"/>
              </a:rPr>
              <a:t>	Энергоблок </a:t>
            </a:r>
            <a:r>
              <a:rPr lang="ru-RU" sz="2000" b="1" dirty="0">
                <a:solidFill>
                  <a:schemeClr val="bg1"/>
                </a:solidFill>
                <a:latin typeface="Times New Roman" panose="02020603050405020304" pitchFamily="18" charset="0"/>
                <a:cs typeface="Times New Roman" panose="02020603050405020304" pitchFamily="18" charset="0"/>
              </a:rPr>
              <a:t>— почти автономная часть атомной </a:t>
            </a:r>
            <a:r>
              <a:rPr lang="ru-RU" sz="2000" b="1" dirty="0" smtClean="0">
                <a:solidFill>
                  <a:schemeClr val="bg1"/>
                </a:solidFill>
                <a:latin typeface="Times New Roman" panose="02020603050405020304" pitchFamily="18" charset="0"/>
                <a:cs typeface="Times New Roman" panose="02020603050405020304" pitchFamily="18" charset="0"/>
              </a:rPr>
              <a:t> </a:t>
            </a:r>
            <a:r>
              <a:rPr lang="ru-RU" sz="2000" b="1" dirty="0">
                <a:solidFill>
                  <a:schemeClr val="bg1"/>
                </a:solidFill>
                <a:latin typeface="Times New Roman" panose="02020603050405020304" pitchFamily="18" charset="0"/>
                <a:cs typeface="Times New Roman" panose="02020603050405020304" pitchFamily="18" charset="0"/>
              </a:rPr>
              <a:t>электрической станции, представляющая собой технологический комплекс для производства электроэнергии, включающий различное оборудование, например</a:t>
            </a:r>
            <a:r>
              <a:rPr lang="ru-RU" sz="2000" b="1" dirty="0" smtClean="0">
                <a:solidFill>
                  <a:schemeClr val="bg1"/>
                </a:solidFill>
                <a:latin typeface="Times New Roman" panose="02020603050405020304" pitchFamily="18" charset="0"/>
                <a:cs typeface="Times New Roman" panose="02020603050405020304" pitchFamily="18" charset="0"/>
              </a:rPr>
              <a:t>, </a:t>
            </a:r>
            <a:r>
              <a:rPr lang="ru-RU" sz="2000" b="1" dirty="0">
                <a:solidFill>
                  <a:schemeClr val="bg1"/>
                </a:solidFill>
                <a:latin typeface="Times New Roman" panose="02020603050405020304" pitchFamily="18" charset="0"/>
                <a:cs typeface="Times New Roman" panose="02020603050405020304" pitchFamily="18" charset="0"/>
              </a:rPr>
              <a:t>ядерный реактор, турбину, турбогенератор, повышающий трансформатор, вспомогательное тепломеханическое и электрическое оборудование, паропроводы и трубопроводы питательной воды и другое.</a:t>
            </a: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174" y="13447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341" y="116632"/>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31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95636" y="151419"/>
            <a:ext cx="6480720" cy="646331"/>
          </a:xfrm>
          <a:prstGeom prst="rect">
            <a:avLst/>
          </a:prstGeom>
          <a:solidFill>
            <a:schemeClr val="bg1"/>
          </a:solidFill>
        </p:spPr>
        <p:txBody>
          <a:bodyPr wrap="square" rtlCol="0">
            <a:spAutoFit/>
          </a:bodyPr>
          <a:lstStyle/>
          <a:p>
            <a:r>
              <a:rPr lang="ru-RU" sz="3600" b="1" dirty="0" smtClean="0">
                <a:solidFill>
                  <a:srgbClr val="0070C0"/>
                </a:solidFill>
                <a:latin typeface="Times New Roman" panose="02020603050405020304" pitchFamily="18" charset="0"/>
                <a:cs typeface="Times New Roman" panose="02020603050405020304" pitchFamily="18" charset="0"/>
              </a:rPr>
              <a:t>В – ВОДОЕМ-ОХЛАДИТЕЛЬ</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900" y="1340768"/>
            <a:ext cx="1728192"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3284984"/>
            <a:ext cx="8712968" cy="3139321"/>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Водоём-охладитель — естественный или искусственный открытый водоём для охлаждения нагретой циркуляционной воды в системах оборотного водоснабжения тепловых и атомных электростанций или промышленного предприятия. Охладительные пруды устраиваются в непосредственной близости от сооружаемых электростанций.</a:t>
            </a:r>
          </a:p>
          <a:p>
            <a:pPr algn="just"/>
            <a:r>
              <a:rPr lang="ru-RU" b="1" dirty="0">
                <a:solidFill>
                  <a:schemeClr val="bg1"/>
                </a:solidFill>
                <a:latin typeface="Times New Roman" panose="02020603050405020304" pitchFamily="18" charset="0"/>
                <a:cs typeface="Times New Roman" panose="02020603050405020304" pitchFamily="18" charset="0"/>
              </a:rPr>
              <a:t>АЭС потребляет значительное количество воды для конденсации отработавшего в паровых турбинах пара и охлаждения основного и вспомогательного оборудования. В тех случаях, когда в районе сооружения станции нет источника с достаточным расходом воды, применяют оборотную систему водоснабжения с многократным использованием технической воды. Одним из вариантов охладителя воды в таких системах является водоём-охладитель.</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949" y="55137"/>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431" y="76770"/>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GP2352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115" y="948830"/>
            <a:ext cx="1585667" cy="211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G_95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4227" y="915667"/>
            <a:ext cx="1590706" cy="212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05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44" y="5121420"/>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121419"/>
            <a:ext cx="854168" cy="83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404664"/>
            <a:ext cx="8496944" cy="3293209"/>
          </a:xfrm>
          <a:prstGeom prst="rect">
            <a:avLst/>
          </a:prstGeom>
        </p:spPr>
        <p:txBody>
          <a:bodyPr wrap="square">
            <a:spAutoFit/>
          </a:bodyPr>
          <a:lstStyle/>
          <a:p>
            <a:pPr lvl="0" algn="just"/>
            <a:r>
              <a:rPr lang="ru-RU" sz="1600" b="1" dirty="0">
                <a:solidFill>
                  <a:prstClr val="white"/>
                </a:solidFill>
                <a:latin typeface="Times New Roman" panose="02020603050405020304" pitchFamily="18" charset="0"/>
                <a:cs typeface="Times New Roman" panose="02020603050405020304" pitchFamily="18" charset="0"/>
              </a:rPr>
              <a:t>Водоём – охладитель Курской АЭС площадью более 20 квадратных километров используется для технических нужд электростанции. Его водная экосистема по своему биоразнообразию не уступает экосистеме природных водоемов и соответствуют определению термина «природно-техногенный объект». На Курской АЭС в целях очистки водоема был выбран путь не химических мер воздействия, а естественных, то есть биологических. Именно поэтому жители Курчатова, стоящего на берегу водоема, имеют возможность безопасно купаются и ловить в нем рыбу. В гидротехническом цехе КуАЭС разводят черного и белого амура, толстолобика, сазана. Черный амур питается дрейссеной – ракушкой, которая, разрастаясь, уменьшает пропускную способность трубопроводов. Толстолобик же поедает фито - и зоопланктон. В водоем запустили и креветок, которые с удовольствием живут и плодятся. Они тоже очищают воду, не только поедая органические остатки, но и поглощая из воды соли для постройки своего панциря. Водоем не замерзает даже зимой.</a:t>
            </a:r>
          </a:p>
        </p:txBody>
      </p:sp>
      <p:pic>
        <p:nvPicPr>
          <p:cNvPr id="3074" name="Picture 2" descr="slid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724" y="3933056"/>
            <a:ext cx="6349571" cy="27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136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55776" y="131664"/>
            <a:ext cx="4032448" cy="646331"/>
          </a:xfrm>
          <a:prstGeom prst="rect">
            <a:avLst/>
          </a:prstGeom>
          <a:solidFill>
            <a:schemeClr val="bg1"/>
          </a:solidFill>
        </p:spPr>
        <p:txBody>
          <a:bodyPr wrap="square" rtlCol="0">
            <a:spAutoFit/>
          </a:bodyPr>
          <a:lstStyle/>
          <a:p>
            <a:r>
              <a:rPr lang="ru-RU" sz="3600" b="1" dirty="0" smtClean="0">
                <a:solidFill>
                  <a:srgbClr val="0070C0"/>
                </a:solidFill>
                <a:latin typeface="Times New Roman" panose="02020603050405020304" pitchFamily="18" charset="0"/>
                <a:cs typeface="Times New Roman" panose="02020603050405020304" pitchFamily="18" charset="0"/>
              </a:rPr>
              <a:t>Г - ГРАДИРНЯ</a:t>
            </a:r>
            <a:endParaRPr lang="ru-RU" sz="3600" b="1"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1560" y="2132856"/>
            <a:ext cx="5002533" cy="400110"/>
          </a:xfrm>
          <a:prstGeom prst="rect">
            <a:avLst/>
          </a:prstGeom>
          <a:noFill/>
        </p:spPr>
        <p:txBody>
          <a:bodyPr wrap="square" rtlCol="0">
            <a:spAutoFit/>
          </a:bodyPr>
          <a:lstStyle/>
          <a:p>
            <a:pPr algn="just"/>
            <a:r>
              <a:rPr lang="ru-RU" sz="2000" b="1" dirty="0" smtClean="0">
                <a:solidFill>
                  <a:schemeClr val="bg1"/>
                </a:solidFill>
                <a:latin typeface="Times New Roman" panose="02020603050405020304" pitchFamily="18" charset="0"/>
                <a:cs typeface="Times New Roman" panose="02020603050405020304" pitchFamily="18" charset="0"/>
              </a:rPr>
              <a:t>. </a:t>
            </a:r>
            <a:endParaRPr lang="ru-RU" sz="20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47814"/>
            <a:ext cx="1485152" cy="148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543" t="17699" r="50000" b="52900"/>
          <a:stretch/>
        </p:blipFill>
        <p:spPr bwMode="auto">
          <a:xfrm>
            <a:off x="199058" y="148009"/>
            <a:ext cx="2139981" cy="282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9459" t="17446" r="16668" b="53660"/>
          <a:stretch/>
        </p:blipFill>
        <p:spPr bwMode="auto">
          <a:xfrm>
            <a:off x="6876256" y="148324"/>
            <a:ext cx="1728192" cy="295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3106178"/>
            <a:ext cx="8136904" cy="1200329"/>
          </a:xfrm>
          <a:prstGeom prst="rect">
            <a:avLst/>
          </a:prstGeom>
          <a:noFill/>
        </p:spPr>
        <p:txBody>
          <a:bodyPr wrap="square" rtlCol="0">
            <a:spAutoFit/>
          </a:bodyPr>
          <a:lstStyle/>
          <a:p>
            <a:pPr algn="just"/>
            <a:r>
              <a:rPr lang="ru-RU" b="1" dirty="0" smtClean="0">
                <a:solidFill>
                  <a:schemeClr val="bg1"/>
                </a:solidFill>
                <a:latin typeface="Times New Roman" panose="02020603050405020304" pitchFamily="18" charset="0"/>
                <a:cs typeface="Times New Roman" panose="02020603050405020304" pitchFamily="18" charset="0"/>
              </a:rPr>
              <a:t>Градирня - </a:t>
            </a:r>
            <a:r>
              <a:rPr lang="ru-RU" b="1" dirty="0">
                <a:solidFill>
                  <a:schemeClr val="bg1"/>
                </a:solidFill>
                <a:latin typeface="Times New Roman" panose="02020603050405020304" pitchFamily="18" charset="0"/>
                <a:cs typeface="Times New Roman" panose="02020603050405020304" pitchFamily="18" charset="0"/>
              </a:rPr>
              <a:t>это специальное устройство </a:t>
            </a:r>
            <a:r>
              <a:rPr lang="ru-RU" b="1" dirty="0" smtClean="0">
                <a:solidFill>
                  <a:schemeClr val="bg1"/>
                </a:solidFill>
                <a:latin typeface="Times New Roman" panose="02020603050405020304" pitchFamily="18" charset="0"/>
                <a:cs typeface="Times New Roman" panose="02020603050405020304" pitchFamily="18" charset="0"/>
              </a:rPr>
              <a:t>для охлаждения </a:t>
            </a:r>
            <a:r>
              <a:rPr lang="ru-RU" b="1" dirty="0">
                <a:solidFill>
                  <a:schemeClr val="bg1"/>
                </a:solidFill>
                <a:latin typeface="Times New Roman" panose="02020603050405020304" pitchFamily="18" charset="0"/>
                <a:cs typeface="Times New Roman" panose="02020603050405020304" pitchFamily="18" charset="0"/>
              </a:rPr>
              <a:t>большого количества воды. Также </a:t>
            </a:r>
            <a:r>
              <a:rPr lang="ru-RU" b="1" dirty="0" smtClean="0">
                <a:solidFill>
                  <a:schemeClr val="bg1"/>
                </a:solidFill>
                <a:latin typeface="Times New Roman" panose="02020603050405020304" pitchFamily="18" charset="0"/>
                <a:cs typeface="Times New Roman" panose="02020603050405020304" pitchFamily="18" charset="0"/>
              </a:rPr>
              <a:t>их называют </a:t>
            </a:r>
            <a:r>
              <a:rPr lang="ru-RU" b="1" dirty="0">
                <a:solidFill>
                  <a:schemeClr val="bg1"/>
                </a:solidFill>
                <a:latin typeface="Times New Roman" panose="02020603050405020304" pitchFamily="18" charset="0"/>
                <a:cs typeface="Times New Roman" panose="02020603050405020304" pitchFamily="18" charset="0"/>
              </a:rPr>
              <a:t>охладительными башнями. Высокая </a:t>
            </a:r>
            <a:r>
              <a:rPr lang="ru-RU" b="1" dirty="0" smtClean="0">
                <a:solidFill>
                  <a:schemeClr val="bg1"/>
                </a:solidFill>
                <a:latin typeface="Times New Roman" panose="02020603050405020304" pitchFamily="18" charset="0"/>
                <a:cs typeface="Times New Roman" panose="02020603050405020304" pitchFamily="18" charset="0"/>
              </a:rPr>
              <a:t>башня создает </a:t>
            </a:r>
            <a:r>
              <a:rPr lang="ru-RU" b="1" dirty="0">
                <a:solidFill>
                  <a:schemeClr val="bg1"/>
                </a:solidFill>
                <a:latin typeface="Times New Roman" panose="02020603050405020304" pitchFamily="18" charset="0"/>
                <a:cs typeface="Times New Roman" panose="02020603050405020304" pitchFamily="18" charset="0"/>
              </a:rPr>
              <a:t>ту самую тягу воздуха, которая необходима для</a:t>
            </a:r>
          </a:p>
          <a:p>
            <a:pPr algn="just"/>
            <a:r>
              <a:rPr lang="ru-RU" b="1" dirty="0">
                <a:solidFill>
                  <a:schemeClr val="bg1"/>
                </a:solidFill>
                <a:latin typeface="Times New Roman" panose="02020603050405020304" pitchFamily="18" charset="0"/>
                <a:cs typeface="Times New Roman" panose="02020603050405020304" pitchFamily="18" charset="0"/>
              </a:rPr>
              <a:t>эффективного охлаждения циркулирующей воды.</a:t>
            </a:r>
          </a:p>
        </p:txBody>
      </p:sp>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9524" t="25205" r="50645" b="60118"/>
          <a:stretch/>
        </p:blipFill>
        <p:spPr bwMode="auto">
          <a:xfrm>
            <a:off x="944390" y="4513241"/>
            <a:ext cx="2789298" cy="194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0222" t="60050" r="35953" b="23545"/>
          <a:stretch/>
        </p:blipFill>
        <p:spPr bwMode="auto">
          <a:xfrm>
            <a:off x="5153890" y="4533233"/>
            <a:ext cx="3590605" cy="190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935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55776" y="131664"/>
            <a:ext cx="4032448" cy="646331"/>
          </a:xfrm>
          <a:prstGeom prst="rect">
            <a:avLst/>
          </a:prstGeom>
          <a:solidFill>
            <a:schemeClr val="bg1"/>
          </a:solidFill>
        </p:spPr>
        <p:txBody>
          <a:bodyPr wrap="square" rtlCol="0">
            <a:spAutoFit/>
          </a:bodyPr>
          <a:lstStyle/>
          <a:p>
            <a:r>
              <a:rPr lang="ru-RU" sz="3600" b="1" dirty="0" smtClean="0">
                <a:solidFill>
                  <a:srgbClr val="0070C0"/>
                </a:solidFill>
                <a:latin typeface="Times New Roman" panose="02020603050405020304" pitchFamily="18" charset="0"/>
                <a:cs typeface="Times New Roman" panose="02020603050405020304" pitchFamily="18" charset="0"/>
              </a:rPr>
              <a:t>Д - ДОЗИМЕТР</a:t>
            </a: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1450" r="22780"/>
          <a:stretch/>
        </p:blipFill>
        <p:spPr>
          <a:xfrm>
            <a:off x="179512" y="1412776"/>
            <a:ext cx="1728094" cy="2711417"/>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9017" t="4074" r="19858" b="4917"/>
          <a:stretch/>
        </p:blipFill>
        <p:spPr>
          <a:xfrm>
            <a:off x="7237496" y="1412776"/>
            <a:ext cx="1811004" cy="2696385"/>
          </a:xfrm>
          <a:prstGeom prst="rect">
            <a:avLst/>
          </a:prstGeom>
        </p:spPr>
      </p:pic>
      <p:sp>
        <p:nvSpPr>
          <p:cNvPr id="6" name="TextBox 5"/>
          <p:cNvSpPr txBox="1"/>
          <p:nvPr/>
        </p:nvSpPr>
        <p:spPr>
          <a:xfrm>
            <a:off x="2017738" y="980728"/>
            <a:ext cx="5002533" cy="4093428"/>
          </a:xfrm>
          <a:prstGeom prst="rect">
            <a:avLst/>
          </a:prstGeom>
          <a:noFill/>
        </p:spPr>
        <p:txBody>
          <a:bodyPr wrap="square" rtlCol="0">
            <a:spAutoFit/>
          </a:bodyPr>
          <a:lstStyle/>
          <a:p>
            <a:pPr algn="just"/>
            <a:r>
              <a:rPr lang="ru-RU" sz="2000" b="1" dirty="0">
                <a:solidFill>
                  <a:schemeClr val="bg1"/>
                </a:solidFill>
                <a:latin typeface="Times New Roman" panose="02020603050405020304" pitchFamily="18" charset="0"/>
                <a:cs typeface="Times New Roman" panose="02020603050405020304" pitchFamily="18" charset="0"/>
              </a:rPr>
              <a:t>Дозиметр – прибор для измерения уровня радиоактивного </a:t>
            </a:r>
            <a:r>
              <a:rPr lang="ru-RU" sz="2000" b="1" dirty="0" smtClean="0">
                <a:solidFill>
                  <a:schemeClr val="bg1"/>
                </a:solidFill>
                <a:latin typeface="Times New Roman" panose="02020603050405020304" pitchFamily="18" charset="0"/>
                <a:cs typeface="Times New Roman" panose="02020603050405020304" pitchFamily="18" charset="0"/>
              </a:rPr>
              <a:t>излучения.</a:t>
            </a:r>
            <a:r>
              <a:rPr lang="en-US" sz="2000" b="1" dirty="0" smtClean="0">
                <a:solidFill>
                  <a:schemeClr val="bg1"/>
                </a:solidFill>
                <a:latin typeface="Times New Roman" panose="02020603050405020304" pitchFamily="18" charset="0"/>
                <a:cs typeface="Times New Roman" panose="02020603050405020304" pitchFamily="18" charset="0"/>
              </a:rPr>
              <a:t> </a:t>
            </a:r>
            <a:r>
              <a:rPr lang="ru-RU" sz="2000" b="1" dirty="0" smtClean="0">
                <a:solidFill>
                  <a:schemeClr val="bg1"/>
                </a:solidFill>
                <a:latin typeface="Times New Roman" panose="02020603050405020304" pitchFamily="18" charset="0"/>
                <a:cs typeface="Times New Roman" panose="02020603050405020304" pitchFamily="18" charset="0"/>
              </a:rPr>
              <a:t>При </a:t>
            </a:r>
            <a:r>
              <a:rPr lang="ru-RU" sz="2000" b="1" dirty="0">
                <a:solidFill>
                  <a:schemeClr val="bg1"/>
                </a:solidFill>
                <a:latin typeface="Times New Roman" panose="02020603050405020304" pitchFamily="18" charset="0"/>
                <a:cs typeface="Times New Roman" panose="02020603050405020304" pitchFamily="18" charset="0"/>
              </a:rPr>
              <a:t>работе атомной станции возникает риск возникновения повышенного уровня радиоактивного </a:t>
            </a:r>
            <a:r>
              <a:rPr lang="ru-RU" sz="2000" b="1" dirty="0" smtClean="0">
                <a:solidFill>
                  <a:schemeClr val="bg1"/>
                </a:solidFill>
                <a:latin typeface="Times New Roman" panose="02020603050405020304" pitchFamily="18" charset="0"/>
                <a:cs typeface="Times New Roman" panose="02020603050405020304" pitchFamily="18" charset="0"/>
              </a:rPr>
              <a:t>излучения.</a:t>
            </a:r>
            <a:r>
              <a:rPr lang="en-US" sz="2000" b="1" dirty="0" smtClean="0">
                <a:solidFill>
                  <a:schemeClr val="bg1"/>
                </a:solidFill>
                <a:latin typeface="Times New Roman" panose="02020603050405020304" pitchFamily="18" charset="0"/>
                <a:cs typeface="Times New Roman" panose="02020603050405020304" pitchFamily="18" charset="0"/>
              </a:rPr>
              <a:t> </a:t>
            </a:r>
            <a:r>
              <a:rPr lang="ru-RU" sz="2000" b="1" dirty="0" smtClean="0">
                <a:solidFill>
                  <a:schemeClr val="bg1"/>
                </a:solidFill>
                <a:latin typeface="Times New Roman" panose="02020603050405020304" pitchFamily="18" charset="0"/>
                <a:cs typeface="Times New Roman" panose="02020603050405020304" pitchFamily="18" charset="0"/>
              </a:rPr>
              <a:t>При </a:t>
            </a:r>
            <a:r>
              <a:rPr lang="ru-RU" sz="2000" b="1" dirty="0">
                <a:solidFill>
                  <a:schemeClr val="bg1"/>
                </a:solidFill>
                <a:latin typeface="Times New Roman" panose="02020603050405020304" pitchFamily="18" charset="0"/>
                <a:cs typeface="Times New Roman" panose="02020603050405020304" pitchFamily="18" charset="0"/>
              </a:rPr>
              <a:t>соблюдении всех мер безопасности атомная станция не наносит вреда окружающей среде, природе, </a:t>
            </a:r>
            <a:r>
              <a:rPr lang="ru-RU" sz="2000" b="1" dirty="0" smtClean="0">
                <a:solidFill>
                  <a:schemeClr val="bg1"/>
                </a:solidFill>
                <a:latin typeface="Times New Roman" panose="02020603050405020304" pitchFamily="18" charset="0"/>
                <a:cs typeface="Times New Roman" panose="02020603050405020304" pitchFamily="18" charset="0"/>
              </a:rPr>
              <a:t>человеку.</a:t>
            </a:r>
            <a:r>
              <a:rPr lang="en-US" sz="2000" b="1" dirty="0" smtClean="0">
                <a:solidFill>
                  <a:schemeClr val="bg1"/>
                </a:solidFill>
                <a:latin typeface="Times New Roman" panose="02020603050405020304" pitchFamily="18" charset="0"/>
                <a:cs typeface="Times New Roman" panose="02020603050405020304" pitchFamily="18" charset="0"/>
              </a:rPr>
              <a:t> </a:t>
            </a:r>
            <a:r>
              <a:rPr lang="ru-RU" sz="2000" b="1" dirty="0" smtClean="0">
                <a:solidFill>
                  <a:schemeClr val="bg1"/>
                </a:solidFill>
                <a:latin typeface="Times New Roman" panose="02020603050405020304" pitchFamily="18" charset="0"/>
                <a:cs typeface="Times New Roman" panose="02020603050405020304" pitchFamily="18" charset="0"/>
              </a:rPr>
              <a:t>На </a:t>
            </a:r>
            <a:r>
              <a:rPr lang="ru-RU" sz="2000" b="1" dirty="0">
                <a:solidFill>
                  <a:schemeClr val="bg1"/>
                </a:solidFill>
                <a:latin typeface="Times New Roman" panose="02020603050405020304" pitchFamily="18" charset="0"/>
                <a:cs typeface="Times New Roman" panose="02020603050405020304" pitchFamily="18" charset="0"/>
              </a:rPr>
              <a:t>Курской атомной станции работает отдел охраны окружающей среды.</a:t>
            </a:r>
          </a:p>
          <a:p>
            <a:pPr algn="just"/>
            <a:r>
              <a:rPr lang="ru-RU" sz="2000" b="1" dirty="0">
                <a:solidFill>
                  <a:schemeClr val="bg1"/>
                </a:solidFill>
                <a:latin typeface="Times New Roman" panose="02020603050405020304" pitchFamily="18" charset="0"/>
                <a:cs typeface="Times New Roman" panose="02020603050405020304" pitchFamily="18" charset="0"/>
              </a:rPr>
              <a:t>Работники этого отдела постоянно делают замеры специальными промышленными дозиметрами.</a:t>
            </a:r>
          </a:p>
        </p:txBody>
      </p:sp>
      <p:pic>
        <p:nvPicPr>
          <p:cNvPr id="7" name="Рисунок 6" descr="http://qrcoder.ru/code/?https%3A%2F%2Fwww.youtube.com%2Fwatch%3Fv%3DRweq17RvxX0&amp;4&amp;0"/>
          <p:cNvPicPr/>
          <p:nvPr/>
        </p:nvPicPr>
        <p:blipFill>
          <a:blip r:embed="rId5">
            <a:extLst>
              <a:ext uri="{28A0092B-C50C-407E-A947-70E740481C1C}">
                <a14:useLocalDpi xmlns:a14="http://schemas.microsoft.com/office/drawing/2010/main" val="0"/>
              </a:ext>
            </a:extLst>
          </a:blip>
          <a:srcRect/>
          <a:stretch>
            <a:fillRect/>
          </a:stretch>
        </p:blipFill>
        <p:spPr bwMode="auto">
          <a:xfrm>
            <a:off x="6645905" y="4869160"/>
            <a:ext cx="2141540" cy="1885950"/>
          </a:xfrm>
          <a:prstGeom prst="rect">
            <a:avLst/>
          </a:prstGeom>
          <a:noFill/>
          <a:ln>
            <a:noFill/>
          </a:ln>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933" y="5074156"/>
            <a:ext cx="14208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60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4300</TotalTime>
  <Words>2749</Words>
  <Application>Microsoft Office PowerPoint</Application>
  <PresentationFormat>Экран (4:3)</PresentationFormat>
  <Paragraphs>203</Paragraphs>
  <Slides>37</Slides>
  <Notes>0</Notes>
  <HiddenSlides>0</HiddenSlides>
  <MMClips>0</MMClips>
  <ScaleCrop>false</ScaleCrop>
  <HeadingPairs>
    <vt:vector size="4" baseType="variant">
      <vt:variant>
        <vt:lpstr>Тема</vt:lpstr>
      </vt:variant>
      <vt:variant>
        <vt:i4>8</vt:i4>
      </vt:variant>
      <vt:variant>
        <vt:lpstr>Заголовки слайдов</vt:lpstr>
      </vt:variant>
      <vt:variant>
        <vt:i4>37</vt:i4>
      </vt:variant>
    </vt:vector>
  </HeadingPairs>
  <TitlesOfParts>
    <vt:vector size="45" baseType="lpstr">
      <vt:lpstr>Тема Office</vt:lpstr>
      <vt:lpstr>1_Тема Office</vt:lpstr>
      <vt:lpstr>2_Тема Office</vt:lpstr>
      <vt:lpstr>3_Тема Office</vt:lpstr>
      <vt:lpstr>4_Тема Office</vt:lpstr>
      <vt:lpstr>5_Тема Office</vt:lpstr>
      <vt:lpstr>6_Тема Office</vt:lpstr>
      <vt:lpstr>7_Тема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278</cp:revision>
  <dcterms:created xsi:type="dcterms:W3CDTF">2020-11-14T18:24:11Z</dcterms:created>
  <dcterms:modified xsi:type="dcterms:W3CDTF">2023-11-26T11:42:23Z</dcterms:modified>
</cp:coreProperties>
</file>