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59" r:id="rId5"/>
    <p:sldId id="260" r:id="rId6"/>
    <p:sldId id="262" r:id="rId7"/>
    <p:sldId id="264" r:id="rId8"/>
    <p:sldId id="266" r:id="rId9"/>
    <p:sldId id="267" r:id="rId10"/>
    <p:sldId id="268" r:id="rId11"/>
    <p:sldId id="263" r:id="rId12"/>
    <p:sldId id="265" r:id="rId13"/>
    <p:sldId id="269" r:id="rId14"/>
    <p:sldId id="270" r:id="rId15"/>
    <p:sldId id="277" r:id="rId16"/>
    <p:sldId id="275" r:id="rId17"/>
    <p:sldId id="278" r:id="rId18"/>
    <p:sldId id="274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7" r:id="rId27"/>
    <p:sldId id="286" r:id="rId28"/>
    <p:sldId id="288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0BC2-443E-49D0-8A8D-128A9D535777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5A53C-1900-4312-AA71-22851912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967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0BC2-443E-49D0-8A8D-128A9D535777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5A53C-1900-4312-AA71-22851912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463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0BC2-443E-49D0-8A8D-128A9D535777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5A53C-1900-4312-AA71-22851912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520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0BC2-443E-49D0-8A8D-128A9D535777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5A53C-1900-4312-AA71-22851912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834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0BC2-443E-49D0-8A8D-128A9D535777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5A53C-1900-4312-AA71-22851912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487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0BC2-443E-49D0-8A8D-128A9D535777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5A53C-1900-4312-AA71-22851912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759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0BC2-443E-49D0-8A8D-128A9D535777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5A53C-1900-4312-AA71-22851912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353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0BC2-443E-49D0-8A8D-128A9D535777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5A53C-1900-4312-AA71-22851912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03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0BC2-443E-49D0-8A8D-128A9D535777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5A53C-1900-4312-AA71-22851912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885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0BC2-443E-49D0-8A8D-128A9D535777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5A53C-1900-4312-AA71-22851912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275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0BC2-443E-49D0-8A8D-128A9D535777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5A53C-1900-4312-AA71-22851912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655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70BC2-443E-49D0-8A8D-128A9D535777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5A53C-1900-4312-AA71-22851912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72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_documents_\Desktop\&#1057;&#1058;&#1040;&#1051;&#1048;&#1053;&#1075;&#1088;&#1074;&#1076;\&#1053;&#1086;&#1074;&#1072;&#1103;%20&#1087;&#1072;&#1087;&#1082;&#1072;\hcpj.wav" TargetMode="External"/><Relationship Id="rId1" Type="http://schemas.microsoft.com/office/2007/relationships/media" Target="file:///D:\_documents_\Desktop\&#1057;&#1058;&#1040;&#1051;&#1048;&#1053;&#1075;&#1088;&#1074;&#1076;\&#1053;&#1086;&#1074;&#1072;&#1103;%20&#1087;&#1072;&#1087;&#1082;&#1072;\hcpj.wav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_documents_\Downloads\&#1055;&#1086;&#1087;&#1091;&#1088;&#1088;&#1080;-&#1085;&#1072;-&#1090;&#1077;&#1084;&#1091;-&#1074;&#1086;&#1077;&#1085;&#1085;&#1099;&#1093;-&#1087;&#1077;&#1089;&#1077;&#1085;-_256-kbps_.wav" TargetMode="External"/><Relationship Id="rId1" Type="http://schemas.microsoft.com/office/2007/relationships/media" Target="file:///D:\_documents_\Downloads\&#1055;&#1086;&#1087;&#1091;&#1088;&#1088;&#1080;-&#1085;&#1072;-&#1090;&#1077;&#1084;&#1091;-&#1074;&#1086;&#1077;&#1085;&#1085;&#1099;&#1093;-&#1087;&#1077;&#1089;&#1077;&#1085;-_256-kbps_.wav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_documents_\Desktop\&#1057;&#1058;&#1040;&#1051;&#1048;&#1053;&#1075;&#1088;&#1074;&#1076;\&#1053;&#1086;&#1074;&#1072;&#1103;%20&#1087;&#1072;&#1087;&#1082;&#1072;\2&#1055;&#1086;&#1082;&#1083;&#1086;&#1085;&#1080;&#1084;&#1089;&#1103;-&#1074;&#1077;&#1083;&#1080;&#1082;&#1080;&#1084;-&#1090;&#1077;&#1084;-&#1075;&#1086;&#1076;&#1072;&#1084;.wav" TargetMode="External"/><Relationship Id="rId1" Type="http://schemas.microsoft.com/office/2007/relationships/media" Target="file:///D:\_documents_\Desktop\&#1057;&#1058;&#1040;&#1051;&#1048;&#1053;&#1075;&#1088;&#1074;&#1076;\&#1053;&#1086;&#1074;&#1072;&#1103;%20&#1087;&#1072;&#1087;&#1082;&#1072;\2&#1055;&#1086;&#1082;&#1083;&#1086;&#1085;&#1080;&#1084;&#1089;&#1103;-&#1074;&#1077;&#1083;&#1080;&#1082;&#1080;&#1084;-&#1090;&#1077;&#1084;-&#1075;&#1086;&#1076;&#1072;&#1084;.wav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fishki.net/2185813-konec-vrazheskoj-gruppirovki-pod-stalingradom.html" TargetMode="External"/><Relationship Id="rId13" Type="http://schemas.openxmlformats.org/officeDocument/2006/relationships/hyperlink" Target="https://multiurok.ru/index.php/files/istoriko-miemorial-nyi-komplieks-gieroiam-stalingh.html" TargetMode="External"/><Relationship Id="rId3" Type="http://schemas.openxmlformats.org/officeDocument/2006/relationships/hyperlink" Target="https://skaramanga-1972.livejournal.com/374225.html?ysclid=lopbxms3f523780498" TargetMode="External"/><Relationship Id="rId7" Type="http://schemas.openxmlformats.org/officeDocument/2006/relationships/hyperlink" Target="https://multiurok.ru/files/sbornik-stikhotvorienii-o-stalinghradskoi-bitvie.html" TargetMode="External"/><Relationship Id="rId12" Type="http://schemas.openxmlformats.org/officeDocument/2006/relationships/hyperlink" Target="https://wikiway.com/russia/volgograd/mamaev-kurgan/" TargetMode="External"/><Relationship Id="rId2" Type="http://schemas.openxmlformats.org/officeDocument/2006/relationships/hyperlink" Target="https://school-science.ru/16/5/5144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kymuz.org/tracks/&#1087;&#1077;&#1089;&#1085;&#1080;%20&#1086;%20&#1057;&#1090;&#1072;&#1083;&#1080;&#1085;&#1075;&#1088;&#1072;&#1076;&#1077;" TargetMode="External"/><Relationship Id="rId11" Type="http://schemas.openxmlformats.org/officeDocument/2006/relationships/hyperlink" Target="https://boris-mavlyutov.livejournal.com/63388.html?ysclid=looi06fhlm876671693" TargetMode="External"/><Relationship Id="rId5" Type="http://schemas.openxmlformats.org/officeDocument/2006/relationships/hyperlink" Target="https://mp3sos.cc/music/&#1087;&#1077;&#1089;&#1085;&#1080;-&#1086;-&#1089;&#1090;&#1072;&#1083;&#1080;&#1085;&#1075;&#1088;&#1072;&#1076;&#1089;&#1082;&#1086;&#1081;-&#1073;&#1080;&#1090;&#1074;&#1077;.html" TargetMode="External"/><Relationship Id="rId10" Type="http://schemas.openxmlformats.org/officeDocument/2006/relationships/hyperlink" Target="https://topwar.ru/21157-19-noyabrya-1942-g-nachalos-kontrnastuplenie-sovetskih-voysk-pod-stalingradom.html?ysclid=lopxbgoldj156034457" TargetMode="External"/><Relationship Id="rId4" Type="http://schemas.openxmlformats.org/officeDocument/2006/relationships/hyperlink" Target="https://vlg.aif.ru/society/details/1320618?ysclid=lopbi2q4k4679921004" TargetMode="External"/><Relationship Id="rId9" Type="http://schemas.openxmlformats.org/officeDocument/2006/relationships/hyperlink" Target="https://topwar.ru/11381-oborona-doma-pavlova-kak-eto-bylo.html?ysclid=lopw9ma47674849216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_documents_\Desktop\&#1057;&#1058;&#1040;&#1051;&#1048;&#1053;&#1075;&#1088;&#1074;&#1076;\&#1053;&#1086;&#1074;&#1072;&#1103;%20&#1087;&#1072;&#1087;&#1082;&#1072;\108895f8ab55cae.wav" TargetMode="External"/><Relationship Id="rId1" Type="http://schemas.microsoft.com/office/2007/relationships/media" Target="file:///D:\_documents_\Desktop\&#1057;&#1058;&#1040;&#1051;&#1048;&#1053;&#1075;&#1088;&#1074;&#1076;\&#1053;&#1086;&#1074;&#1072;&#1103;%20&#1087;&#1072;&#1087;&#1082;&#1072;\108895f8ab55cae.wav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_documents_\Desktop\&#1057;&#1058;&#1040;&#1051;&#1048;&#1053;&#1075;&#1088;&#1074;&#1076;\&#1053;&#1086;&#1074;&#1072;&#1103;%20&#1087;&#1072;&#1087;&#1082;&#1072;\04276.wav" TargetMode="External"/><Relationship Id="rId1" Type="http://schemas.microsoft.com/office/2007/relationships/media" Target="file:///D:\_documents_\Desktop\&#1057;&#1058;&#1040;&#1051;&#1048;&#1053;&#1075;&#1088;&#1074;&#1076;\&#1053;&#1086;&#1074;&#1072;&#1103;%20&#1087;&#1072;&#1087;&#1082;&#1072;\04276.wav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_documents_\Desktop\&#1057;&#1058;&#1040;&#1051;&#1048;&#1053;&#1075;&#1088;&#1074;&#1076;\&#1053;&#1086;&#1074;&#1072;&#1103;%20&#1087;&#1072;&#1087;&#1082;&#1072;\e8c274647bbba21.wav" TargetMode="External"/><Relationship Id="rId1" Type="http://schemas.microsoft.com/office/2007/relationships/media" Target="file:///D:\_documents_\Desktop\&#1057;&#1058;&#1040;&#1051;&#1048;&#1053;&#1075;&#1088;&#1074;&#1076;\&#1053;&#1086;&#1074;&#1072;&#1103;%20&#1087;&#1072;&#1087;&#1082;&#1072;\e8c274647bbba21.wav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8837" y="2096655"/>
            <a:ext cx="11203708" cy="23630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«Сталинградская битва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решившая ход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 войны»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40723" y="5384800"/>
            <a:ext cx="2940442" cy="140392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Автор-составитель: </a:t>
            </a:r>
          </a:p>
          <a:p>
            <a:pPr algn="l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Некрасова Е.М., </a:t>
            </a:r>
          </a:p>
          <a:p>
            <a:pPr algn="l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pPr algn="l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 ДОУ «Детский сад № 195», </a:t>
            </a:r>
          </a:p>
          <a:p>
            <a:pPr algn="l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Новокузнецка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038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19432" y="117985"/>
            <a:ext cx="10825316" cy="4227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Легендарный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Сталинграда, командующий 62-й армией Василий Иванович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Чуйков.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19432" y="231056"/>
            <a:ext cx="10933471" cy="422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52335" y="1825625"/>
            <a:ext cx="3460956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https://avatars.mds.yandex.net/i?id=d8876a2c890fb1eb4edde6d6a92a9430da466dae-10997177-images-thumbs&amp;n=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825" y="540774"/>
            <a:ext cx="4414683" cy="60468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839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909" y="168482"/>
            <a:ext cx="10382865" cy="369332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7690" y="1415844"/>
            <a:ext cx="9173496" cy="51422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52" y="443117"/>
            <a:ext cx="10156722" cy="62231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285999" y="73785"/>
            <a:ext cx="81951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Группа немецких пехотинцев во время атаки в районе Сталинграда.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740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928" y="129151"/>
            <a:ext cx="10815484" cy="7065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автоматчиков 120-й (308-й) гвардейской стрелковой дивизии, под командованием Сергеева А., ведет разведку во время уличных боев Сталинграде. 1942 г.</a:t>
            </a:r>
            <a:r>
              <a:rPr lang="ru-RU" dirty="0"/>
              <a:t/>
            </a:r>
            <a:br>
              <a:rPr lang="ru-RU" dirty="0"/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48" y="717756"/>
            <a:ext cx="10559845" cy="58895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268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929" y="98323"/>
            <a:ext cx="10815484" cy="82590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защиты Сталинграда в сентябре 1942 года группа советских разведчиков захватила в самом центре города четырехэтажное здание и закрепилась там. Руководил группой сержант Яков Павлов.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Оборона дома Павлова: как это было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258" y="924232"/>
            <a:ext cx="4404851" cy="5751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40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510" y="19666"/>
            <a:ext cx="10815484" cy="82590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Немного позже туда же были доставлены пулеметы, боеприпасы и противотанковые ружья, и дом превратился в важный опорный пункт обороны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дивизии.</a:t>
            </a:r>
          </a:p>
        </p:txBody>
      </p:sp>
      <p:pic>
        <p:nvPicPr>
          <p:cNvPr id="6" name="Объект 5" descr="https://topwar.ru/uploads/posts/2012-02/1329387008_imStalengrades-31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49" y="845575"/>
            <a:ext cx="10609006" cy="5771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40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64" y="678426"/>
            <a:ext cx="10550013" cy="59091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781050" y="149225"/>
            <a:ext cx="10515600" cy="663575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Наступательный период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начался с контрнаступления советских войск 19 ноября 1942 года в рамках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«Уран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77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929" y="98323"/>
            <a:ext cx="10815484" cy="353961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7 часов 30 минут залпами реактивных установок – «Катюш» - началась артподготовка. </a:t>
            </a:r>
          </a:p>
        </p:txBody>
      </p:sp>
      <p:pic>
        <p:nvPicPr>
          <p:cNvPr id="1026" name="Picture 2" descr="Фотография сделанная советскими корреспондентами в годы ВОВ.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084" y="452284"/>
            <a:ext cx="9075174" cy="612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cp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8181" y="62082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7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929" y="98323"/>
            <a:ext cx="10815484" cy="353961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ноября 1942 года встреча бойцов двух фронтов под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Сталинградом.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Конец вражеской группировки под Сталинградом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29" y="452284"/>
            <a:ext cx="10874478" cy="6125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979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426" y="88490"/>
            <a:ext cx="10815484" cy="334297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Пленный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немецкий фельдмаршал Фридрих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Паулюс с офицерами его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шатаба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онец вражеской группировки под Сталинградом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607" y="422787"/>
            <a:ext cx="4748980" cy="621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15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887" y="168481"/>
            <a:ext cx="10508226" cy="411622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февраля капитулировала северная группировка 6-й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армии.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782" y="580103"/>
            <a:ext cx="8318090" cy="6007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Голос-Левитана-Окончание-Сталинградской-битвы-_www.hotplayer.ru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0592" y="62830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5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948" y="176982"/>
            <a:ext cx="11120284" cy="688258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40-м годам XX века Сталинград превратился в один из крупных промышленных центров страны. Накануне войны в нем проживало около полумиллиона человек и насчитывалось свыше 120 промышленных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предприятий.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s://teletype.in/files/dc/b7/dcb77ca8-1184-42e3-83e5-ec8837572fdf.jpe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8" y="943896"/>
            <a:ext cx="11198942" cy="5683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61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535" y="79991"/>
            <a:ext cx="10515600" cy="65743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наши солдаты праздновали победу в Сталинградской битве на площади Павших борцов в освобожденном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Сталинграде.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613" y="737421"/>
            <a:ext cx="8121445" cy="585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Попурри-на-тему-военных-песен-_256-kbps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2396" y="6181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3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970" y="99655"/>
            <a:ext cx="10616381" cy="372293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освобождения Сталинграда в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 возвращаться местные жители.</a:t>
            </a:r>
          </a:p>
        </p:txBody>
      </p:sp>
      <p:pic>
        <p:nvPicPr>
          <p:cNvPr id="4" name="Объект 3" descr="Фото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934" y="471948"/>
            <a:ext cx="5014451" cy="6164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5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038" y="70158"/>
            <a:ext cx="10515600" cy="332965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принялись отстраивать свой любимый город.</a:t>
            </a:r>
          </a:p>
        </p:txBody>
      </p:sp>
      <p:pic>
        <p:nvPicPr>
          <p:cNvPr id="4" name="Объект 3" descr="Фотографии Сталинграда, сделанные 17 июня 1944 года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49" y="403123"/>
            <a:ext cx="8318091" cy="6145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469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038" y="89821"/>
            <a:ext cx="10515600" cy="313301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 выглядит современный Волгоград.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Ворошиловский районный Волгограда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51" y="481780"/>
            <a:ext cx="10370573" cy="615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2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29152"/>
            <a:ext cx="10515600" cy="27397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герой – Волгоград.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2" name="Picture 12" descr="75 лет назад Волгоград получил звание города-геро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501446"/>
            <a:ext cx="10388227" cy="606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06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019" y="118652"/>
            <a:ext cx="10515600" cy="549275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Мамаев курган – это возвышенность на правом берегу Волги, расположенная практически в центре Волгограда (ранее – Сталинград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Волгоград Родина мать Мамаев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60" y="648756"/>
            <a:ext cx="9960077" cy="594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05147" y="3234652"/>
            <a:ext cx="3181705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 читает стихотворение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03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367" y="158649"/>
            <a:ext cx="10515600" cy="509945"/>
          </a:xfrm>
        </p:spPr>
        <p:txBody>
          <a:bodyPr>
            <a:normAutofit/>
          </a:bodyPr>
          <a:lstStyle/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Arra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55" y="158650"/>
            <a:ext cx="10626212" cy="639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2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7026" y="129152"/>
            <a:ext cx="10515600" cy="342796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 Воинской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Славы.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 descr="Вечный огонь мамаев курган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187" y="471948"/>
            <a:ext cx="9655278" cy="6154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Поклонимся-великим-тем-года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4381" y="59100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5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0046" y="404455"/>
            <a:ext cx="10515600" cy="37229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19728" y="994352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ru-RU" u="sng" dirty="0">
                <a:hlinkClick r:id="rId2"/>
              </a:rPr>
              <a:t>https://school-science.ru/16/5/51443</a:t>
            </a:r>
            <a:endParaRPr lang="ru-RU" dirty="0"/>
          </a:p>
          <a:p>
            <a:pPr lvl="0"/>
            <a:r>
              <a:rPr lang="ru-RU" u="sng" dirty="0">
                <a:hlinkClick r:id="rId3"/>
              </a:rPr>
              <a:t>https://skaramanga-1972.livejournal.com/374225.html?ysclid=lopbxms3f523780498</a:t>
            </a:r>
            <a:endParaRPr lang="ru-RU" dirty="0"/>
          </a:p>
          <a:p>
            <a:pPr lvl="0"/>
            <a:r>
              <a:rPr lang="ru-RU" u="sng" dirty="0">
                <a:hlinkClick r:id="rId4"/>
              </a:rPr>
              <a:t>https://vlg.aif.ru/society/details/1320618?ysclid=lopbi2q4k4679921004</a:t>
            </a:r>
            <a:endParaRPr lang="ru-RU" dirty="0"/>
          </a:p>
          <a:p>
            <a:pPr lvl="0"/>
            <a:r>
              <a:rPr lang="ru-RU" u="sng" dirty="0">
                <a:hlinkClick r:id="rId5"/>
              </a:rPr>
              <a:t>https://mp3sos.cc/music/песни-о-сталинградской-битве.html</a:t>
            </a:r>
            <a:endParaRPr lang="ru-RU" dirty="0"/>
          </a:p>
          <a:p>
            <a:pPr lvl="0"/>
            <a:r>
              <a:rPr lang="ru-RU" u="sng" dirty="0">
                <a:hlinkClick r:id="rId6"/>
              </a:rPr>
              <a:t>https://skymuz.org/tracks/песни%20о%20Сталинграде</a:t>
            </a:r>
            <a:endParaRPr lang="ru-RU" dirty="0"/>
          </a:p>
          <a:p>
            <a:pPr lvl="0"/>
            <a:r>
              <a:rPr lang="ru-RU" u="sng" dirty="0">
                <a:hlinkClick r:id="rId7"/>
              </a:rPr>
              <a:t>https://multiurok.ru/files/sbornik-stikhotvorienii-o-stalinghradskoi-bitvie.html</a:t>
            </a:r>
            <a:endParaRPr lang="ru-RU" dirty="0"/>
          </a:p>
          <a:p>
            <a:pPr lvl="0"/>
            <a:r>
              <a:rPr lang="ru-RU" u="sng" dirty="0">
                <a:hlinkClick r:id="rId8"/>
              </a:rPr>
              <a:t>https://fishki.net/2185813-konec-vrazheskoj-gruppirovki-pod-stalingradom.html</a:t>
            </a:r>
            <a:endParaRPr lang="ru-RU" dirty="0"/>
          </a:p>
          <a:p>
            <a:pPr lvl="0"/>
            <a:r>
              <a:rPr lang="ru-RU" u="sng" dirty="0">
                <a:hlinkClick r:id="rId9"/>
              </a:rPr>
              <a:t>https://topwar.ru/11381-oborona-doma-pavlova-kak-eto-bylo.html?ysclid=lopw9ma476748492165</a:t>
            </a:r>
            <a:endParaRPr lang="ru-RU" dirty="0"/>
          </a:p>
          <a:p>
            <a:pPr lvl="0"/>
            <a:r>
              <a:rPr lang="ru-RU" u="sng" dirty="0">
                <a:hlinkClick r:id="rId10"/>
              </a:rPr>
              <a:t>https://topwar.ru/21157-19-noyabrya-1942-g-nachalos-kontrnastuplenie-sovetskih-voysk-pod-stalingradom.html?ysclid=lopxbgoldj156034457</a:t>
            </a:r>
            <a:endParaRPr lang="ru-RU" dirty="0"/>
          </a:p>
          <a:p>
            <a:pPr lvl="0"/>
            <a:r>
              <a:rPr lang="ru-RU" u="sng" dirty="0">
                <a:hlinkClick r:id="rId11"/>
              </a:rPr>
              <a:t>https://boris-mavlyutov.livejournal.com/63388.html?ysclid=looi06fhlm876671693</a:t>
            </a:r>
            <a:endParaRPr lang="ru-RU" dirty="0"/>
          </a:p>
          <a:p>
            <a:pPr lvl="0"/>
            <a:r>
              <a:rPr lang="ru-RU" u="sng" dirty="0">
                <a:hlinkClick r:id="rId12"/>
              </a:rPr>
              <a:t>https://wikiway.com/russia/volgograd/mamaev-kurgan/</a:t>
            </a:r>
            <a:endParaRPr lang="ru-RU" dirty="0"/>
          </a:p>
          <a:p>
            <a:pPr lvl="0"/>
            <a:r>
              <a:rPr lang="ru-RU" u="sng" dirty="0">
                <a:hlinkClick r:id="rId13"/>
              </a:rPr>
              <a:t>https://multiurok.ru/index.php/files/istoriko-miemorial-nyi-komplieks-gieroiam-stalingh.html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565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948" y="176982"/>
            <a:ext cx="11120284" cy="688258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открывал фашисткой армии дорогу на Кавказ с его богатыми ресурсами, и прежде всего нефтью, которая была как воздух необходима немецкой армии для продолжения боевых действий и завоевания нашей страны. И 17 июля 1942 года немецкие войска начали свое наступление на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https://www.asisbiz.com/Battles/Barbarossa/images/German-16th-Panzer-Division-advancing-towards-Stalingrad-1941-ebay-01.jp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71" y="947650"/>
            <a:ext cx="11100619" cy="5620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108895f8ab55ca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6546" y="62439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3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193" y="89823"/>
            <a:ext cx="11164530" cy="7754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Мирные жители помогали нашей армии оборонять Сталинград и летом 1942 года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строили противотанковые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рвы.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 descr="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87" y="755297"/>
            <a:ext cx="11046542" cy="58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0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193" y="168481"/>
            <a:ext cx="11164530" cy="7655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августа 1942 года в 16.18 вечером началась массированная бомбардировка Сталинграда. В первый же день бомбежки над городом было зафиксировано не меньше 2000 самолетов врага.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 descr="https://img-fotki.yandex.ru/get/3911/41501079.182/0_1100a9_b5d34ba1_orig.jp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93" y="844384"/>
            <a:ext cx="10982631" cy="5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0427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6365" y="59888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3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193" y="168481"/>
            <a:ext cx="11164530" cy="7655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районов города были разрушены практически полностью. Заводы, цирки, больницы, школы, вокзалы, театры - от прежнего Сталинграда не осталось практически ничего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https://static1-repo.aif.ru/1/bf/223251/c/db6f4c0d11a8eaac99d7282d2aa0a447.JP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80" y="717755"/>
            <a:ext cx="11080955" cy="5889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8c274647bbba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00509" y="62008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8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Сталинградская битва глазами немецких фотографов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32" y="442452"/>
            <a:ext cx="10933471" cy="618940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73509" y="127817"/>
            <a:ext cx="10825316" cy="4227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Беженцы покидают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27587" y="0"/>
            <a:ext cx="10933471" cy="550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90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73509" y="100777"/>
            <a:ext cx="10825316" cy="4227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Оборонительные бои на подступах к Сталинграду продолжались 57 дней и ночей. 28 июля нарком обороны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Сталин издал приказ №227, известный больше как «Ни шагу назад!».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19432" y="231056"/>
            <a:ext cx="10933471" cy="422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10" y="653846"/>
            <a:ext cx="8121445" cy="5973096"/>
          </a:xfrm>
        </p:spPr>
      </p:pic>
    </p:spTree>
    <p:extLst>
      <p:ext uri="{BB962C8B-B14F-4D97-AF65-F5344CB8AC3E}">
        <p14:creationId xmlns:p14="http://schemas.microsoft.com/office/powerpoint/2010/main" val="419646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19432" y="93404"/>
            <a:ext cx="10825316" cy="4227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«Отступать дальше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 загубить себя и загубить нашу Родину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19432" y="231056"/>
            <a:ext cx="10933471" cy="422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688" y="516193"/>
            <a:ext cx="5034116" cy="6081252"/>
          </a:xfrm>
        </p:spPr>
      </p:pic>
    </p:spTree>
    <p:extLst>
      <p:ext uri="{BB962C8B-B14F-4D97-AF65-F5344CB8AC3E}">
        <p14:creationId xmlns:p14="http://schemas.microsoft.com/office/powerpoint/2010/main" val="229887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1362</TotalTime>
  <Words>316</Words>
  <Application>Microsoft Office PowerPoint</Application>
  <PresentationFormat>Широкоэкранный</PresentationFormat>
  <Paragraphs>50</Paragraphs>
  <Slides>28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Тема Office</vt:lpstr>
      <vt:lpstr>«Сталинградская битва, решившая ход  Великой Отечественной войны»</vt:lpstr>
      <vt:lpstr>К 40-м годам XX века Сталинград превратился в один из крупных промышленных центров страны. Накануне войны в нем проживало около полумиллиона человек и насчитывалось свыше 120 промышленных предприятий. </vt:lpstr>
      <vt:lpstr>Город открывал фашисткой армии дорогу на Кавказ с его богатыми ресурсами, и прежде всего нефтью, которая была как воздух необходима немецкой армии для продолжения боевых действий и завоевания нашей страны. И 17 июля 1942 года немецкие войска начали свое наступление на Сталинград.</vt:lpstr>
      <vt:lpstr> Мирные жители помогали нашей армии оборонять Сталинград и летом 1942 года строили противотанковые рвы. </vt:lpstr>
      <vt:lpstr> 23 августа 1942 года в 16.18 вечером началась массированная бомбардировка Сталинграда. В первый же день бомбежки над городом было зафиксировано не меньше 2000 самолетов врага. </vt:lpstr>
      <vt:lpstr> Несколько районов города были разрушены практически полностью. Заводы, цирки, больницы, школы, вокзалы, театры - от прежнего Сталинграда не осталось практически ничего.  </vt:lpstr>
      <vt:lpstr>. Беженцы покидают город.  </vt:lpstr>
      <vt:lpstr>. Оборонительные бои на подступах к Сталинграду продолжались 57 дней и ночей. 28 июля нарком обороны И.В. Сталин издал приказ №227, известный больше как «Ни шагу назад!». </vt:lpstr>
      <vt:lpstr>. «Отступать дальше - значит загубить себя и загубить нашу Родину». </vt:lpstr>
      <vt:lpstr> Легендарный герой Сталинграда, командующий 62-й армией Василий Иванович Чуйков. </vt:lpstr>
      <vt:lpstr> </vt:lpstr>
      <vt:lpstr>Группа автоматчиков 120-й (308-й) гвардейской стрелковой дивизии, под командованием Сергеева А., ведет разведку во время уличных боев Сталинграде. 1942 г. </vt:lpstr>
      <vt:lpstr>В процессе защиты Сталинграда в сентябре 1942 года группа советских разведчиков захватила в самом центре города четырехэтажное здание и закрепилась там. Руководил группой сержант Яков Павлов. </vt:lpstr>
      <vt:lpstr>Немного позже туда же были доставлены пулеметы, боеприпасы и противотанковые ружья, и дом превратился в важный опорный пункт обороны дивизии.</vt:lpstr>
      <vt:lpstr>Наступательный период начался с контрнаступления советских войск 19 ноября 1942 года в рамках операции «Уран». </vt:lpstr>
      <vt:lpstr>В 7 часов 30 минут залпами реактивных установок – «Катюш» - началась артподготовка. </vt:lpstr>
      <vt:lpstr>23 ноября 1942 года встреча бойцов двух фронтов под Сталинградом.</vt:lpstr>
      <vt:lpstr>Пленный немецкий фельдмаршал Фридрих Паулюс с офицерами его шатаба.</vt:lpstr>
      <vt:lpstr>2 февраля капитулировала северная группировка 6-й армии.</vt:lpstr>
      <vt:lpstr>Так наши солдаты праздновали победу в Сталинградской битве на площади Павших борцов в освобожденном Сталинграде. </vt:lpstr>
      <vt:lpstr>После освобождения Сталинграда в город стали возвращаться местные жители.</vt:lpstr>
      <vt:lpstr>Они принялись отстраивать свой любимый город.</vt:lpstr>
      <vt:lpstr>Вот так выглядит современный Волгоград. </vt:lpstr>
      <vt:lpstr>Город герой – Волгоград.</vt:lpstr>
      <vt:lpstr>Мамаев курган – это возвышенность на правом берегу Волги, расположенная практически в центре Волгограда (ранее – Сталинград).</vt:lpstr>
      <vt:lpstr>Презентация PowerPoint</vt:lpstr>
      <vt:lpstr>Зал Воинской Славы.</vt:lpstr>
      <vt:lpstr>Источники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96</cp:revision>
  <dcterms:created xsi:type="dcterms:W3CDTF">2023-11-07T14:58:45Z</dcterms:created>
  <dcterms:modified xsi:type="dcterms:W3CDTF">2023-11-15T12:48:56Z</dcterms:modified>
</cp:coreProperties>
</file>