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7" r:id="rId8"/>
    <p:sldId id="268" r:id="rId9"/>
    <p:sldId id="269" r:id="rId10"/>
    <p:sldId id="262" r:id="rId11"/>
    <p:sldId id="266" r:id="rId12"/>
    <p:sldId id="263" r:id="rId13"/>
    <p:sldId id="264" r:id="rId14"/>
    <p:sldId id="26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FFFF"/>
    <a:srgbClr val="00FF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3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6"/>
            </a:solidFill>
            <a:ln>
              <a:noFill/>
            </a:ln>
            <a:effectLst/>
          </c:spPr>
          <c:invertIfNegative val="0"/>
          <c:cat>
            <c:numRef>
              <c:f>Лист1!$A$2:$A$8</c:f>
              <c:numCache>
                <c:formatCode>mmm\-yy</c:formatCode>
                <c:ptCount val="7"/>
                <c:pt idx="0">
                  <c:v>43739</c:v>
                </c:pt>
                <c:pt idx="1">
                  <c:v>43770</c:v>
                </c:pt>
                <c:pt idx="2">
                  <c:v>43800</c:v>
                </c:pt>
                <c:pt idx="3">
                  <c:v>43831</c:v>
                </c:pt>
                <c:pt idx="4">
                  <c:v>43862</c:v>
                </c:pt>
                <c:pt idx="5">
                  <c:v>43891</c:v>
                </c:pt>
                <c:pt idx="6">
                  <c:v>43922</c:v>
                </c:pt>
              </c:numCache>
            </c:numRef>
          </c:cat>
          <c:val>
            <c:numRef>
              <c:f>Лист1!$B$2:$B$8</c:f>
              <c:numCache>
                <c:formatCode>General</c:formatCode>
                <c:ptCount val="7"/>
                <c:pt idx="0">
                  <c:v>42296</c:v>
                </c:pt>
                <c:pt idx="1">
                  <c:v>44628</c:v>
                </c:pt>
                <c:pt idx="2">
                  <c:v>49642</c:v>
                </c:pt>
                <c:pt idx="3">
                  <c:v>45249</c:v>
                </c:pt>
                <c:pt idx="4">
                  <c:v>42328</c:v>
                </c:pt>
                <c:pt idx="5">
                  <c:v>44190</c:v>
                </c:pt>
                <c:pt idx="6">
                  <c:v>44156</c:v>
                </c:pt>
              </c:numCache>
            </c:numRef>
          </c:val>
          <c:extLst xmlns:c16r2="http://schemas.microsoft.com/office/drawing/2015/06/chart">
            <c:ext xmlns:c16="http://schemas.microsoft.com/office/drawing/2014/chart" uri="{C3380CC4-5D6E-409C-BE32-E72D297353CC}">
              <c16:uniqueId val="{00000000-EBBA-49CA-BE51-753A5F82AC55}"/>
            </c:ext>
          </c:extLst>
        </c:ser>
        <c:dLbls>
          <c:showLegendKey val="0"/>
          <c:showVal val="0"/>
          <c:showCatName val="0"/>
          <c:showSerName val="0"/>
          <c:showPercent val="0"/>
          <c:showBubbleSize val="0"/>
        </c:dLbls>
        <c:gapWidth val="69"/>
        <c:overlap val="-27"/>
        <c:axId val="192759504"/>
        <c:axId val="192758944"/>
      </c:barChart>
      <c:dateAx>
        <c:axId val="1927595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2758944"/>
        <c:crosses val="autoZero"/>
        <c:auto val="1"/>
        <c:lblOffset val="100"/>
        <c:baseTimeUnit val="months"/>
      </c:dateAx>
      <c:valAx>
        <c:axId val="192758944"/>
        <c:scaling>
          <c:orientation val="minMax"/>
        </c:scaling>
        <c:delete val="0"/>
        <c:axPos val="l"/>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2759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dirty="0"/>
              <a:t>Распределение вакансии Технолог общественного питания по областям России</a:t>
            </a:r>
            <a:r>
              <a:rPr lang="ru-RU" baseline="0" dirty="0"/>
              <a:t> </a:t>
            </a:r>
            <a:r>
              <a:rPr lang="ru-RU" dirty="0"/>
              <a:t>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Распределение вакансии Технолог общественного питания по областям России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9077-4D5A-AA06-D228E40E7C37}"/>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077-4D5A-AA06-D228E40E7C37}"/>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9077-4D5A-AA06-D228E40E7C37}"/>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077-4D5A-AA06-D228E40E7C37}"/>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9077-4D5A-AA06-D228E40E7C37}"/>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077-4D5A-AA06-D228E40E7C3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9077-4D5A-AA06-D228E40E7C3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077-4D5A-AA06-D228E40E7C37}"/>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9077-4D5A-AA06-D228E40E7C37}"/>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077-4D5A-AA06-D228E40E7C37}"/>
              </c:ext>
            </c:extLst>
          </c:dPt>
          <c:dLbls>
            <c:dLbl>
              <c:idx val="0"/>
              <c:layout>
                <c:manualLayout>
                  <c:x val="-4.9627627404972591E-2"/>
                  <c:y val="-7.599247643320608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9077-4D5A-AA06-D228E40E7C37}"/>
                </c:ext>
                <c:ext xmlns:c15="http://schemas.microsoft.com/office/drawing/2012/chart" uri="{CE6537A1-D6FC-4f65-9D91-7224C49458BB}"/>
              </c:extLst>
            </c:dLbl>
            <c:dLbl>
              <c:idx val="1"/>
              <c:layout>
                <c:manualLayout>
                  <c:x val="4.2115958623853963E-2"/>
                  <c:y val="-1.6466013788138684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9077-4D5A-AA06-D228E40E7C37}"/>
                </c:ext>
                <c:ext xmlns:c15="http://schemas.microsoft.com/office/drawing/2012/chart" uri="{CE6537A1-D6FC-4f65-9D91-7224C49458BB}"/>
              </c:extLst>
            </c:dLbl>
            <c:dLbl>
              <c:idx val="2"/>
              <c:layout>
                <c:manualLayout>
                  <c:x val="9.4613025820304647E-2"/>
                  <c:y val="-1.8495661245134559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9077-4D5A-AA06-D228E40E7C37}"/>
                </c:ext>
                <c:ext xmlns:c15="http://schemas.microsoft.com/office/drawing/2012/chart" uri="{CE6537A1-D6FC-4f65-9D91-7224C49458BB}"/>
              </c:extLst>
            </c:dLbl>
            <c:dLbl>
              <c:idx val="3"/>
              <c:layout>
                <c:manualLayout>
                  <c:x val="7.1729790257430578E-2"/>
                  <c:y val="-1.0338796669065399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9077-4D5A-AA06-D228E40E7C37}"/>
                </c:ext>
                <c:ext xmlns:c15="http://schemas.microsoft.com/office/drawing/2012/chart" uri="{CE6537A1-D6FC-4f65-9D91-7224C49458BB}"/>
              </c:extLst>
            </c:dLbl>
            <c:dLbl>
              <c:idx val="4"/>
              <c:layout>
                <c:manualLayout>
                  <c:x val="6.0230935691137209E-2"/>
                  <c:y val="-4.2455110642524441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6-9077-4D5A-AA06-D228E40E7C37}"/>
                </c:ext>
                <c:ext xmlns:c15="http://schemas.microsoft.com/office/drawing/2012/chart" uri="{CE6537A1-D6FC-4f65-9D91-7224C49458BB}"/>
              </c:extLst>
            </c:dLbl>
            <c:dLbl>
              <c:idx val="5"/>
              <c:layout>
                <c:manualLayout>
                  <c:x val="5.7992341438982478E-2"/>
                  <c:y val="7.1353902707762618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077-4D5A-AA06-D228E40E7C37}"/>
                </c:ext>
                <c:ext xmlns:c15="http://schemas.microsoft.com/office/drawing/2012/chart" uri="{CE6537A1-D6FC-4f65-9D91-7224C49458BB}"/>
              </c:extLst>
            </c:dLbl>
            <c:dLbl>
              <c:idx val="6"/>
              <c:layout>
                <c:manualLayout>
                  <c:x val="6.4780717190874443E-2"/>
                  <c:y val="1.571490578847202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8-9077-4D5A-AA06-D228E40E7C37}"/>
                </c:ext>
                <c:ext xmlns:c15="http://schemas.microsoft.com/office/drawing/2012/chart" uri="{CE6537A1-D6FC-4f65-9D91-7224C49458BB}"/>
              </c:extLst>
            </c:dLbl>
            <c:dLbl>
              <c:idx val="7"/>
              <c:layout>
                <c:manualLayout>
                  <c:x val="7.4837794209095435E-2"/>
                  <c:y val="2.8398505818983243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9077-4D5A-AA06-D228E40E7C37}"/>
                </c:ext>
                <c:ext xmlns:c15="http://schemas.microsoft.com/office/drawing/2012/chart" uri="{CE6537A1-D6FC-4f65-9D91-7224C49458BB}"/>
              </c:extLst>
            </c:dLbl>
            <c:dLbl>
              <c:idx val="8"/>
              <c:layout>
                <c:manualLayout>
                  <c:x val="8.5666714700066066E-2"/>
                  <c:y val="5.5815440793443673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A-9077-4D5A-AA06-D228E40E7C37}"/>
                </c:ext>
                <c:ext xmlns:c15="http://schemas.microsoft.com/office/drawing/2012/chart" uri="{CE6537A1-D6FC-4f65-9D91-7224C49458BB}"/>
              </c:extLst>
            </c:dLbl>
            <c:dLbl>
              <c:idx val="9"/>
              <c:layout>
                <c:manualLayout>
                  <c:x val="0.13773062817914269"/>
                  <c:y val="-1.3524015775711062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077-4D5A-AA06-D228E40E7C37}"/>
                </c:ex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Лист1!$A$2:$A$11</c:f>
              <c:strCache>
                <c:ptCount val="10"/>
                <c:pt idx="0">
                  <c:v>Московская ообласть</c:v>
                </c:pt>
                <c:pt idx="1">
                  <c:v>Ленинградская область</c:v>
                </c:pt>
                <c:pt idx="2">
                  <c:v>Краснодарский край</c:v>
                </c:pt>
                <c:pt idx="3">
                  <c:v>Ростовская область</c:v>
                </c:pt>
                <c:pt idx="4">
                  <c:v>Красноярский край</c:v>
                </c:pt>
                <c:pt idx="5">
                  <c:v>Самарская область</c:v>
                </c:pt>
                <c:pt idx="6">
                  <c:v>Иркутская область</c:v>
                </c:pt>
                <c:pt idx="7">
                  <c:v>Пермская область</c:v>
                </c:pt>
                <c:pt idx="8">
                  <c:v>Архангельская область</c:v>
                </c:pt>
                <c:pt idx="9">
                  <c:v>Остальное</c:v>
                </c:pt>
              </c:strCache>
            </c:strRef>
          </c:cat>
          <c:val>
            <c:numRef>
              <c:f>Лист1!$B$2:$B$11</c:f>
              <c:numCache>
                <c:formatCode>General</c:formatCode>
                <c:ptCount val="10"/>
                <c:pt idx="0">
                  <c:v>35.200000000000003</c:v>
                </c:pt>
                <c:pt idx="1">
                  <c:v>15.5</c:v>
                </c:pt>
                <c:pt idx="2">
                  <c:v>4.3</c:v>
                </c:pt>
                <c:pt idx="3">
                  <c:v>3.6</c:v>
                </c:pt>
                <c:pt idx="4">
                  <c:v>3.1</c:v>
                </c:pt>
                <c:pt idx="5">
                  <c:v>2.9</c:v>
                </c:pt>
                <c:pt idx="6">
                  <c:v>2.6</c:v>
                </c:pt>
                <c:pt idx="7">
                  <c:v>2.2000000000000002</c:v>
                </c:pt>
                <c:pt idx="8">
                  <c:v>1.8</c:v>
                </c:pt>
                <c:pt idx="9">
                  <c:v>28.7</c:v>
                </c:pt>
              </c:numCache>
            </c:numRef>
          </c:val>
          <c:extLst xmlns:c16r2="http://schemas.microsoft.com/office/drawing/2015/06/chart">
            <c:ext xmlns:c16="http://schemas.microsoft.com/office/drawing/2014/chart" uri="{C3380CC4-5D6E-409C-BE32-E72D297353CC}">
              <c16:uniqueId val="{00000000-9077-4D5A-AA06-D228E40E7C37}"/>
            </c:ext>
          </c:extLst>
        </c:ser>
        <c:dLbls>
          <c:dLblPos val="ctr"/>
          <c:showLegendKey val="0"/>
          <c:showVal val="0"/>
          <c:showCatName val="0"/>
          <c:showSerName val="0"/>
          <c:showPercent val="1"/>
          <c:showBubbleSize val="0"/>
          <c:showLeaderLines val="1"/>
        </c:dLbls>
        <c:firstSliceAng val="226"/>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46AD3-53EE-4066-8CE7-65C9D1AA6C8C}" type="datetimeFigureOut">
              <a:rPr lang="ru-RU" smtClean="0"/>
              <a:t>06.04.2021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9FCD5-EDC7-4833-B7FD-A03EFEB8D84C}" type="slidenum">
              <a:rPr lang="ru-RU" smtClean="0"/>
              <a:t>‹#›</a:t>
            </a:fld>
            <a:endParaRPr lang="ru-RU"/>
          </a:p>
        </p:txBody>
      </p:sp>
    </p:spTree>
    <p:extLst>
      <p:ext uri="{BB962C8B-B14F-4D97-AF65-F5344CB8AC3E}">
        <p14:creationId xmlns:p14="http://schemas.microsoft.com/office/powerpoint/2010/main" val="7147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449FCD5-EDC7-4833-B7FD-A03EFEB8D84C}" type="slidenum">
              <a:rPr lang="ru-RU" smtClean="0"/>
              <a:t>5</a:t>
            </a:fld>
            <a:endParaRPr lang="ru-RU"/>
          </a:p>
        </p:txBody>
      </p:sp>
    </p:spTree>
    <p:extLst>
      <p:ext uri="{BB962C8B-B14F-4D97-AF65-F5344CB8AC3E}">
        <p14:creationId xmlns:p14="http://schemas.microsoft.com/office/powerpoint/2010/main" val="216835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CBBA337-70B2-40B8-A699-5B07329C26EA}"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20789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CBBA337-70B2-40B8-A699-5B07329C26EA}"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670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CBBA337-70B2-40B8-A699-5B07329C26EA}"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360041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CBBA337-70B2-40B8-A699-5B07329C26EA}"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263630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CBBA337-70B2-40B8-A699-5B07329C26EA}" type="datetimeFigureOut">
              <a:rPr lang="ru-RU" smtClean="0"/>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282246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CBBA337-70B2-40B8-A699-5B07329C26EA}" type="datetimeFigureOut">
              <a:rPr lang="ru-RU" smtClean="0"/>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102903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BBA337-70B2-40B8-A699-5B07329C26EA}" type="datetimeFigureOut">
              <a:rPr lang="ru-RU" smtClean="0"/>
              <a:t>06.04.2021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346297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CBBA337-70B2-40B8-A699-5B07329C26EA}" type="datetimeFigureOut">
              <a:rPr lang="ru-RU" smtClean="0"/>
              <a:t>06.04.2021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80048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BBA337-70B2-40B8-A699-5B07329C26EA}" type="datetimeFigureOut">
              <a:rPr lang="ru-RU" smtClean="0"/>
              <a:t>06.04.2021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99625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CBBA337-70B2-40B8-A699-5B07329C26EA}" type="datetimeFigureOut">
              <a:rPr lang="ru-RU" smtClean="0"/>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19348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CBBA337-70B2-40B8-A699-5B07329C26EA}" type="datetimeFigureOut">
              <a:rPr lang="ru-RU" smtClean="0"/>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87C8BF-069D-4777-BAE0-037BF2791515}" type="slidenum">
              <a:rPr lang="ru-RU" smtClean="0"/>
              <a:t>‹#›</a:t>
            </a:fld>
            <a:endParaRPr lang="ru-RU"/>
          </a:p>
        </p:txBody>
      </p:sp>
    </p:spTree>
    <p:extLst>
      <p:ext uri="{BB962C8B-B14F-4D97-AF65-F5344CB8AC3E}">
        <p14:creationId xmlns:p14="http://schemas.microsoft.com/office/powerpoint/2010/main" val="412618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BA337-70B2-40B8-A699-5B07329C26EA}" type="datetimeFigureOut">
              <a:rPr lang="ru-RU" smtClean="0"/>
              <a:t>06.04.2021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7C8BF-069D-4777-BAE0-037BF2791515}" type="slidenum">
              <a:rPr lang="ru-RU" smtClean="0"/>
              <a:t>‹#›</a:t>
            </a:fld>
            <a:endParaRPr lang="ru-RU"/>
          </a:p>
        </p:txBody>
      </p:sp>
    </p:spTree>
    <p:extLst>
      <p:ext uri="{BB962C8B-B14F-4D97-AF65-F5344CB8AC3E}">
        <p14:creationId xmlns:p14="http://schemas.microsoft.com/office/powerpoint/2010/main" val="367473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D7C6E419-F2BF-4294-AD4E-DCB6CA8D5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897" y="-144463"/>
            <a:ext cx="16165897" cy="927735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7347701" y="2292824"/>
            <a:ext cx="4595599" cy="3257209"/>
          </a:xfrm>
          <a:prstGeom prst="rect">
            <a:avLst/>
          </a:prstGeom>
          <a:solidFill>
            <a:schemeClr val="accent2"/>
          </a:solidFill>
        </p:spPr>
      </p:pic>
      <p:sp>
        <p:nvSpPr>
          <p:cNvPr id="2" name="Заголовок 1"/>
          <p:cNvSpPr>
            <a:spLocks noGrp="1"/>
          </p:cNvSpPr>
          <p:nvPr>
            <p:ph type="ctrTitle"/>
          </p:nvPr>
        </p:nvSpPr>
        <p:spPr>
          <a:xfrm>
            <a:off x="5469071" y="760881"/>
            <a:ext cx="7133230" cy="1074927"/>
          </a:xfrm>
        </p:spPr>
        <p:txBody>
          <a:bodyPr>
            <a:normAutofit/>
          </a:bodyPr>
          <a:lstStyle/>
          <a:p>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Техник-технолог</a:t>
            </a:r>
          </a:p>
        </p:txBody>
      </p:sp>
      <p:sp>
        <p:nvSpPr>
          <p:cNvPr id="3" name="Подзаголовок 2"/>
          <p:cNvSpPr>
            <a:spLocks noGrp="1"/>
          </p:cNvSpPr>
          <p:nvPr>
            <p:ph type="subTitle" idx="1"/>
          </p:nvPr>
        </p:nvSpPr>
        <p:spPr>
          <a:xfrm>
            <a:off x="7347701" y="2453718"/>
            <a:ext cx="4595599" cy="3240777"/>
          </a:xfrm>
        </p:spPr>
        <p:txBody>
          <a:bodyPr>
            <a:norm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Кучумова</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Надежда Александровна,</a:t>
            </a:r>
          </a:p>
          <a:p>
            <a:r>
              <a:rPr lang="ru-RU"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Смольков</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Никита Сергеевич, студенты 2 курса</a:t>
            </a:r>
          </a:p>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Научные руководители: </a:t>
            </a:r>
          </a:p>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Жихарева Вера Владимировна,</a:t>
            </a:r>
          </a:p>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Сергеева Ирина Васильевна</a:t>
            </a:r>
          </a:p>
          <a:p>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AutoShape 2" descr="https://www.tokkoro.com/picsup/5617952-bread-wallpapers.jpg"/>
          <p:cNvSpPr>
            <a:spLocks noChangeAspect="1" noChangeArrowheads="1"/>
          </p:cNvSpPr>
          <p:nvPr/>
        </p:nvSpPr>
        <p:spPr bwMode="auto">
          <a:xfrm>
            <a:off x="155575" y="-144463"/>
            <a:ext cx="5396926" cy="53969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a:stretch>
            <a:fillRect/>
          </a:stretch>
        </p:blipFill>
        <p:spPr>
          <a:xfrm>
            <a:off x="279400" y="71326"/>
            <a:ext cx="11663900" cy="776873"/>
          </a:xfrm>
          <a:prstGeom prst="rect">
            <a:avLst/>
          </a:prstGeom>
        </p:spPr>
      </p:pic>
      <p:sp>
        <p:nvSpPr>
          <p:cNvPr id="8" name="TextBox 7"/>
          <p:cNvSpPr txBox="1"/>
          <p:nvPr/>
        </p:nvSpPr>
        <p:spPr>
          <a:xfrm>
            <a:off x="279400" y="97644"/>
            <a:ext cx="11391900" cy="707886"/>
          </a:xfrm>
          <a:prstGeom prst="rect">
            <a:avLst/>
          </a:prstGeom>
          <a:noFill/>
        </p:spPr>
        <p:txBody>
          <a:bodyPr wrap="square" rtlCol="0">
            <a:spAutoFit/>
          </a:bodyPr>
          <a:lstStyle/>
          <a:p>
            <a:pPr algn="ct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Государственное автономное профессиональное образовательное учреждение </a:t>
            </a:r>
          </a:p>
          <a:p>
            <a:pPr algn="ct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«Тольяттинский колледж сервисных технологий и предпринимательства»</a:t>
            </a:r>
          </a:p>
        </p:txBody>
      </p:sp>
    </p:spTree>
    <p:extLst>
      <p:ext uri="{BB962C8B-B14F-4D97-AF65-F5344CB8AC3E}">
        <p14:creationId xmlns:p14="http://schemas.microsoft.com/office/powerpoint/2010/main" val="26193647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191920B5-AC6A-40D4-BA0D-DF713CE48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203200" y="584200"/>
            <a:ext cx="11553371" cy="5689600"/>
          </a:xfrm>
          <a:prstGeom prst="rect">
            <a:avLst/>
          </a:prstGeom>
        </p:spPr>
      </p:pic>
      <p:sp>
        <p:nvSpPr>
          <p:cNvPr id="5" name="Подзаголовок 4"/>
          <p:cNvSpPr>
            <a:spLocks noGrp="1"/>
          </p:cNvSpPr>
          <p:nvPr>
            <p:ph type="subTitle" idx="1"/>
          </p:nvPr>
        </p:nvSpPr>
        <p:spPr>
          <a:xfrm>
            <a:off x="667771" y="772602"/>
            <a:ext cx="11001828" cy="1122364"/>
          </a:xfrm>
        </p:spPr>
        <p:txBody>
          <a:bodyPr>
            <a:normAutofit/>
          </a:bodyPr>
          <a:lstStyle/>
          <a:p>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Фотографии нашего процесса приготовления </a:t>
            </a:r>
          </a:p>
          <a:p>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хлеба на закваске</a:t>
            </a:r>
          </a:p>
        </p:txBody>
      </p:sp>
      <p:sp>
        <p:nvSpPr>
          <p:cNvPr id="6" name="TextBox 5"/>
          <p:cNvSpPr txBox="1"/>
          <p:nvPr/>
        </p:nvSpPr>
        <p:spPr>
          <a:xfrm>
            <a:off x="1611198" y="2042195"/>
            <a:ext cx="3643086" cy="400110"/>
          </a:xfrm>
          <a:prstGeom prst="rect">
            <a:avLst/>
          </a:prstGeom>
          <a:noFill/>
        </p:spPr>
        <p:txBody>
          <a:bodyPr wrap="square" rtlCol="0">
            <a:spAutoFit/>
          </a:bodyPr>
          <a:lstStyle/>
          <a:p>
            <a:r>
              <a:rPr lang="ru-RU" sz="2000" dirty="0"/>
              <a:t>1.</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Выращивание закваски</a:t>
            </a:r>
          </a:p>
        </p:txBody>
      </p:sp>
      <p:pic>
        <p:nvPicPr>
          <p:cNvPr id="7" name="Рисунок 6"/>
          <p:cNvPicPr>
            <a:picLocks noChangeAspect="1"/>
          </p:cNvPicPr>
          <p:nvPr/>
        </p:nvPicPr>
        <p:blipFill>
          <a:blip r:embed="rId4"/>
          <a:stretch>
            <a:fillRect/>
          </a:stretch>
        </p:blipFill>
        <p:spPr>
          <a:xfrm>
            <a:off x="624112" y="2489753"/>
            <a:ext cx="2663723" cy="3075636"/>
          </a:xfrm>
          <a:prstGeom prst="rect">
            <a:avLst/>
          </a:prstGeom>
        </p:spPr>
      </p:pic>
      <p:pic>
        <p:nvPicPr>
          <p:cNvPr id="8" name="Рисунок 7"/>
          <p:cNvPicPr>
            <a:picLocks noChangeAspect="1"/>
          </p:cNvPicPr>
          <p:nvPr/>
        </p:nvPicPr>
        <p:blipFill>
          <a:blip r:embed="rId5"/>
          <a:stretch>
            <a:fillRect/>
          </a:stretch>
        </p:blipFill>
        <p:spPr>
          <a:xfrm>
            <a:off x="3345660" y="2489752"/>
            <a:ext cx="2634226" cy="3075637"/>
          </a:xfrm>
          <a:prstGeom prst="rect">
            <a:avLst/>
          </a:prstGeom>
        </p:spPr>
      </p:pic>
      <p:sp>
        <p:nvSpPr>
          <p:cNvPr id="11" name="TextBox 10"/>
          <p:cNvSpPr txBox="1"/>
          <p:nvPr/>
        </p:nvSpPr>
        <p:spPr>
          <a:xfrm>
            <a:off x="7553976" y="2042195"/>
            <a:ext cx="3730171" cy="400110"/>
          </a:xfrm>
          <a:prstGeom prst="rect">
            <a:avLst/>
          </a:prstGeom>
          <a:noFill/>
        </p:spPr>
        <p:txBody>
          <a:bodyPr wrap="square" rtlCol="0">
            <a:spAutoFit/>
          </a:bodyPr>
          <a:lstStyle/>
          <a:p>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Приготовление опары. </a:t>
            </a:r>
          </a:p>
        </p:txBody>
      </p:sp>
      <p:pic>
        <p:nvPicPr>
          <p:cNvPr id="12" name="Рисунок 11"/>
          <p:cNvPicPr>
            <a:picLocks noChangeAspect="1"/>
          </p:cNvPicPr>
          <p:nvPr/>
        </p:nvPicPr>
        <p:blipFill>
          <a:blip r:embed="rId6"/>
          <a:stretch>
            <a:fillRect/>
          </a:stretch>
        </p:blipFill>
        <p:spPr>
          <a:xfrm>
            <a:off x="7346919" y="2489753"/>
            <a:ext cx="3400199" cy="3075636"/>
          </a:xfrm>
          <a:prstGeom prst="rect">
            <a:avLst/>
          </a:prstGeom>
        </p:spPr>
      </p:pic>
      <p:sp>
        <p:nvSpPr>
          <p:cNvPr id="13" name="TextBox 12"/>
          <p:cNvSpPr txBox="1"/>
          <p:nvPr/>
        </p:nvSpPr>
        <p:spPr>
          <a:xfrm>
            <a:off x="696797" y="5519000"/>
            <a:ext cx="5471888" cy="369332"/>
          </a:xfrm>
          <a:prstGeom prst="rect">
            <a:avLst/>
          </a:prstGeom>
          <a:noFill/>
        </p:spPr>
        <p:txBody>
          <a:bodyPr wrap="square" rtlCol="0">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Фото 1 – Закваска 1 день    Фото 2 – Готовая закваска</a:t>
            </a:r>
          </a:p>
        </p:txBody>
      </p:sp>
      <p:sp>
        <p:nvSpPr>
          <p:cNvPr id="14" name="TextBox 13"/>
          <p:cNvSpPr txBox="1"/>
          <p:nvPr/>
        </p:nvSpPr>
        <p:spPr>
          <a:xfrm>
            <a:off x="7346919" y="5519000"/>
            <a:ext cx="3400199" cy="369332"/>
          </a:xfrm>
          <a:prstGeom prst="rect">
            <a:avLst/>
          </a:prstGeom>
          <a:noFill/>
        </p:spPr>
        <p:txBody>
          <a:bodyPr wrap="square" rtlCol="0">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Фото 3 – Опара</a:t>
            </a:r>
          </a:p>
        </p:txBody>
      </p:sp>
    </p:spTree>
    <p:extLst>
      <p:ext uri="{BB962C8B-B14F-4D97-AF65-F5344CB8AC3E}">
        <p14:creationId xmlns:p14="http://schemas.microsoft.com/office/powerpoint/2010/main" val="9617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35E48B35-2F98-4966-B713-13EE44EB9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stretch>
            <a:fillRect/>
          </a:stretch>
        </p:blipFill>
        <p:spPr>
          <a:xfrm>
            <a:off x="319539" y="584969"/>
            <a:ext cx="11552921" cy="5688061"/>
          </a:xfrm>
          <a:prstGeom prst="rect">
            <a:avLst/>
          </a:prstGeom>
        </p:spPr>
      </p:pic>
      <p:sp>
        <p:nvSpPr>
          <p:cNvPr id="8" name="TextBox 7"/>
          <p:cNvSpPr txBox="1"/>
          <p:nvPr/>
        </p:nvSpPr>
        <p:spPr>
          <a:xfrm>
            <a:off x="2090057" y="943429"/>
            <a:ext cx="2641600" cy="400110"/>
          </a:xfrm>
          <a:prstGeom prst="rect">
            <a:avLst/>
          </a:prstGeom>
          <a:noFill/>
        </p:spPr>
        <p:txBody>
          <a:bodyPr wrap="square" rtlCol="0">
            <a:spAutoFit/>
          </a:bodyPr>
          <a:lstStyle/>
          <a:p>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Замес теста. </a:t>
            </a:r>
          </a:p>
        </p:txBody>
      </p:sp>
      <p:pic>
        <p:nvPicPr>
          <p:cNvPr id="9" name="Рисунок 8"/>
          <p:cNvPicPr>
            <a:picLocks noChangeAspect="1"/>
          </p:cNvPicPr>
          <p:nvPr/>
        </p:nvPicPr>
        <p:blipFill>
          <a:blip r:embed="rId4"/>
          <a:stretch>
            <a:fillRect/>
          </a:stretch>
        </p:blipFill>
        <p:spPr>
          <a:xfrm>
            <a:off x="783997" y="1470246"/>
            <a:ext cx="4557486" cy="4200928"/>
          </a:xfrm>
          <a:prstGeom prst="rect">
            <a:avLst/>
          </a:prstGeom>
        </p:spPr>
      </p:pic>
      <p:sp>
        <p:nvSpPr>
          <p:cNvPr id="10" name="TextBox 9"/>
          <p:cNvSpPr txBox="1"/>
          <p:nvPr/>
        </p:nvSpPr>
        <p:spPr>
          <a:xfrm>
            <a:off x="6023428" y="943429"/>
            <a:ext cx="5660572" cy="400110"/>
          </a:xfrm>
          <a:prstGeom prst="rect">
            <a:avLst/>
          </a:prstGeom>
          <a:noFill/>
        </p:spPr>
        <p:txBody>
          <a:bodyPr wrap="square" rtlCol="0">
            <a:spAutoFit/>
          </a:bodyPr>
          <a:lstStyle/>
          <a:p>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Формование хлеба, </a:t>
            </a:r>
            <a:r>
              <a:rPr lang="ru-RU"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расстойка</a:t>
            </a: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выпечка. </a:t>
            </a:r>
          </a:p>
        </p:txBody>
      </p:sp>
      <p:sp>
        <p:nvSpPr>
          <p:cNvPr id="12" name="TextBox 11"/>
          <p:cNvSpPr txBox="1"/>
          <p:nvPr/>
        </p:nvSpPr>
        <p:spPr>
          <a:xfrm>
            <a:off x="2068624" y="5778993"/>
            <a:ext cx="1988232" cy="369332"/>
          </a:xfrm>
          <a:prstGeom prst="rect">
            <a:avLst/>
          </a:prstGeom>
          <a:noFill/>
        </p:spPr>
        <p:txBody>
          <a:bodyPr wrap="square" rtlCol="0">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Фото 4 – Тесто</a:t>
            </a:r>
          </a:p>
        </p:txBody>
      </p:sp>
      <p:sp>
        <p:nvSpPr>
          <p:cNvPr id="13" name="TextBox 12"/>
          <p:cNvSpPr txBox="1"/>
          <p:nvPr/>
        </p:nvSpPr>
        <p:spPr>
          <a:xfrm>
            <a:off x="7895771" y="5778993"/>
            <a:ext cx="2583543" cy="369332"/>
          </a:xfrm>
          <a:prstGeom prst="rect">
            <a:avLst/>
          </a:prstGeom>
          <a:noFill/>
        </p:spPr>
        <p:txBody>
          <a:bodyPr wrap="square" rtlCol="0">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Фото 5 – Готовый хлеб</a:t>
            </a: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1485" y="1470247"/>
            <a:ext cx="5341258" cy="4200928"/>
          </a:xfrm>
          <a:prstGeom prst="rect">
            <a:avLst/>
          </a:prstGeom>
        </p:spPr>
      </p:pic>
    </p:spTree>
    <p:extLst>
      <p:ext uri="{BB962C8B-B14F-4D97-AF65-F5344CB8AC3E}">
        <p14:creationId xmlns:p14="http://schemas.microsoft.com/office/powerpoint/2010/main" val="3312918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xmlns="" id="{06B84156-4EB2-49F6-85C6-27AD09B6F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952197" y="640347"/>
            <a:ext cx="10593917" cy="5840055"/>
          </a:xfrm>
          <a:prstGeom prst="rect">
            <a:avLst/>
          </a:prstGeom>
        </p:spPr>
      </p:pic>
      <p:sp>
        <p:nvSpPr>
          <p:cNvPr id="4" name="Заголовок 3"/>
          <p:cNvSpPr>
            <a:spLocks noGrp="1"/>
          </p:cNvSpPr>
          <p:nvPr>
            <p:ph type="ctrTitle"/>
          </p:nvPr>
        </p:nvSpPr>
        <p:spPr>
          <a:xfrm>
            <a:off x="1326543" y="2304276"/>
            <a:ext cx="5421086" cy="1900708"/>
          </a:xfrm>
        </p:spPr>
        <p:txBody>
          <a:bodyPr>
            <a:noAutofit/>
          </a:bodyPr>
          <a:lstStyle/>
          <a:p>
            <a:r>
              <a:rPr lang="ru-R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Апробирование рецептуры, акт проработки и технологическая карта пшеничного хлеба на закваске.</a:t>
            </a:r>
          </a:p>
        </p:txBody>
      </p:sp>
      <p:pic>
        <p:nvPicPr>
          <p:cNvPr id="13" name="Рисунок 12"/>
          <p:cNvPicPr>
            <a:picLocks noChangeAspect="1"/>
          </p:cNvPicPr>
          <p:nvPr/>
        </p:nvPicPr>
        <p:blipFill>
          <a:blip r:embed="rId4"/>
          <a:stretch>
            <a:fillRect/>
          </a:stretch>
        </p:blipFill>
        <p:spPr>
          <a:xfrm>
            <a:off x="6747629" y="809206"/>
            <a:ext cx="3803045" cy="5671196"/>
          </a:xfrm>
          <a:prstGeom prst="rect">
            <a:avLst/>
          </a:prstGeom>
        </p:spPr>
      </p:pic>
    </p:spTree>
    <p:extLst>
      <p:ext uri="{BB962C8B-B14F-4D97-AF65-F5344CB8AC3E}">
        <p14:creationId xmlns:p14="http://schemas.microsoft.com/office/powerpoint/2010/main" val="4237680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C488F650-4D0D-49FB-A5E9-A768075494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2368598" y="1137745"/>
            <a:ext cx="7636535" cy="4491415"/>
          </a:xfrm>
          <a:prstGeom prst="rect">
            <a:avLst/>
          </a:prstGeom>
        </p:spPr>
      </p:pic>
      <p:sp>
        <p:nvSpPr>
          <p:cNvPr id="4" name="Заголовок 3"/>
          <p:cNvSpPr>
            <a:spLocks noGrp="1"/>
          </p:cNvSpPr>
          <p:nvPr>
            <p:ph type="ctrTitle"/>
          </p:nvPr>
        </p:nvSpPr>
        <p:spPr>
          <a:xfrm>
            <a:off x="3016998" y="1228840"/>
            <a:ext cx="6778171" cy="982208"/>
          </a:xfrm>
        </p:spPr>
        <p:txBody>
          <a:bodyPr>
            <a:normAutofit/>
          </a:bodyPr>
          <a:lstStyle/>
          <a:p>
            <a:r>
              <a:rPr lang="ru-RU"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Заключение</a:t>
            </a:r>
          </a:p>
        </p:txBody>
      </p:sp>
      <p:sp>
        <p:nvSpPr>
          <p:cNvPr id="5" name="Подзаголовок 4"/>
          <p:cNvSpPr>
            <a:spLocks noGrp="1"/>
          </p:cNvSpPr>
          <p:nvPr>
            <p:ph type="subTitle" idx="1"/>
          </p:nvPr>
        </p:nvSpPr>
        <p:spPr>
          <a:xfrm>
            <a:off x="2570085" y="2371079"/>
            <a:ext cx="7051829" cy="5138056"/>
          </a:xfrm>
        </p:spPr>
        <p:txBody>
          <a:bodyPr>
            <a:normAutofit/>
          </a:bodyPr>
          <a:lstStyle/>
          <a:p>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Таким образом, технолог общественного питания – это очень творческая и интересная профессия. Однако будьте готовы к тому, что работодатели будут предъявлять к вам высокие требования относительно профессиональных знаний, умений и личностных качеств.</a:t>
            </a:r>
          </a:p>
        </p:txBody>
      </p:sp>
    </p:spTree>
    <p:extLst>
      <p:ext uri="{BB962C8B-B14F-4D97-AF65-F5344CB8AC3E}">
        <p14:creationId xmlns:p14="http://schemas.microsoft.com/office/powerpoint/2010/main" val="374086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9E5E4B77-D313-42CA-B1E3-E6A57540BC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651328" y="-116795"/>
            <a:ext cx="6328228" cy="2387600"/>
          </a:xfrm>
        </p:spPr>
        <p:txBody>
          <a:bodyPr>
            <a:normAutofit/>
          </a:bodyPr>
          <a:lstStyle/>
          <a:p>
            <a:r>
              <a:rPr lang="ru-RU"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66334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09386EF9-5D81-4412-AFE2-28CA42BF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stretch>
            <a:fillRect/>
          </a:stretch>
        </p:blipFill>
        <p:spPr>
          <a:xfrm>
            <a:off x="2099368" y="898047"/>
            <a:ext cx="8711953" cy="4645880"/>
          </a:xfrm>
          <a:prstGeom prst="rect">
            <a:avLst/>
          </a:prstGeom>
        </p:spPr>
      </p:pic>
      <p:sp>
        <p:nvSpPr>
          <p:cNvPr id="4" name="Заголовок 3"/>
          <p:cNvSpPr>
            <a:spLocks noGrp="1"/>
          </p:cNvSpPr>
          <p:nvPr>
            <p:ph type="ctrTitle"/>
          </p:nvPr>
        </p:nvSpPr>
        <p:spPr>
          <a:xfrm>
            <a:off x="2822791" y="874335"/>
            <a:ext cx="6877050" cy="879475"/>
          </a:xfrm>
        </p:spPr>
        <p:txBody>
          <a:bodyPr>
            <a:normAutofit/>
          </a:bodyPr>
          <a:lstStyle/>
          <a:p>
            <a:r>
              <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Актуальность</a:t>
            </a:r>
          </a:p>
        </p:txBody>
      </p:sp>
      <p:sp>
        <p:nvSpPr>
          <p:cNvPr id="2" name="Подзаголовок 1">
            <a:extLst>
              <a:ext uri="{FF2B5EF4-FFF2-40B4-BE49-F238E27FC236}">
                <a16:creationId xmlns:a16="http://schemas.microsoft.com/office/drawing/2014/main" xmlns="" id="{91F6DF4B-B217-4AA2-B805-DC333A810E03}"/>
              </a:ext>
            </a:extLst>
          </p:cNvPr>
          <p:cNvSpPr>
            <a:spLocks noGrp="1"/>
          </p:cNvSpPr>
          <p:nvPr>
            <p:ph type="subTitle" idx="1"/>
          </p:nvPr>
        </p:nvSpPr>
        <p:spPr>
          <a:xfrm>
            <a:off x="2019869" y="1895203"/>
            <a:ext cx="8791452" cy="4224875"/>
          </a:xfrm>
        </p:spPr>
        <p:txBody>
          <a:bodyPr>
            <a:no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Технология продукции и общественного питания – востребованная профессия. Обучение будущих технологов ведется в колледжах и техникумах.</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Направление подготовки не новое – ему около 50 лет, но актуальности оно не теряет. Объясняется это быстрыми изменениями в сфере общественного питания: появляются новые форматы заведений (стейк-хаусы, рестораны национальной кухни, суши-бары, кафе на колесах), открываются пекарни и отделы готовой еды в супермаркетах – растет и спрос на специалистов по технологии общественного питания.</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035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xmlns="" id="{9C446A08-6285-4542-A2B0-C2283C689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xmlns="" id="{F62FBF71-96B7-44D8-8879-EB66046FEE91}"/>
              </a:ext>
            </a:extLst>
          </p:cNvPr>
          <p:cNvPicPr>
            <a:picLocks noChangeAspect="1"/>
          </p:cNvPicPr>
          <p:nvPr/>
        </p:nvPicPr>
        <p:blipFill>
          <a:blip r:embed="rId3"/>
          <a:stretch>
            <a:fillRect/>
          </a:stretch>
        </p:blipFill>
        <p:spPr>
          <a:xfrm>
            <a:off x="2261687" y="1146113"/>
            <a:ext cx="8666725" cy="3195067"/>
          </a:xfrm>
          <a:prstGeom prst="rect">
            <a:avLst/>
          </a:prstGeom>
        </p:spPr>
      </p:pic>
      <p:sp>
        <p:nvSpPr>
          <p:cNvPr id="5" name="Подзаголовок 4"/>
          <p:cNvSpPr>
            <a:spLocks noGrp="1"/>
          </p:cNvSpPr>
          <p:nvPr>
            <p:ph type="subTitle" idx="1"/>
          </p:nvPr>
        </p:nvSpPr>
        <p:spPr>
          <a:xfrm>
            <a:off x="2261687" y="1146113"/>
            <a:ext cx="8666725" cy="3523541"/>
          </a:xfrm>
        </p:spPr>
        <p:txBody>
          <a:bodyPr>
            <a:normAutofit fontScale="92500"/>
          </a:bodyPr>
          <a:lstStyle/>
          <a:p>
            <a:r>
              <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Кто такой </a:t>
            </a:r>
          </a:p>
          <a:p>
            <a:r>
              <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«Технолог общественного питания»?</a:t>
            </a:r>
            <a:endParaRPr lang="ru-RU" dirty="0">
              <a:latin typeface="Times New Roman" panose="02020603050405020304" pitchFamily="18" charset="0"/>
              <a:cs typeface="Times New Roman" panose="02020603050405020304" pitchFamily="18" charset="0"/>
            </a:endParaRPr>
          </a:p>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Технолог общественного питания – это человек, который определяет качество продуктов, рассчитывает их количество для получения готовых блюд, составляет меню и технологические карты, распределяет обязанности между поварами и контролирует их работу,  отвечает за исправность оборудования и качество готовых блюд.</a:t>
            </a:r>
          </a:p>
        </p:txBody>
      </p:sp>
    </p:spTree>
    <p:extLst>
      <p:ext uri="{BB962C8B-B14F-4D97-AF65-F5344CB8AC3E}">
        <p14:creationId xmlns:p14="http://schemas.microsoft.com/office/powerpoint/2010/main" val="414996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289CF607-E822-4B9C-B870-2AE116FC9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Облачко с текстом: прямоугольное 3">
            <a:extLst>
              <a:ext uri="{FF2B5EF4-FFF2-40B4-BE49-F238E27FC236}">
                <a16:creationId xmlns:a16="http://schemas.microsoft.com/office/drawing/2014/main" xmlns="" id="{639D6547-F0DF-4CBA-91A2-EB5BA68EDBF8}"/>
              </a:ext>
            </a:extLst>
          </p:cNvPr>
          <p:cNvSpPr/>
          <p:nvPr/>
        </p:nvSpPr>
        <p:spPr>
          <a:xfrm>
            <a:off x="263371" y="4659586"/>
            <a:ext cx="3181165" cy="2060810"/>
          </a:xfrm>
          <a:prstGeom prst="wedgeRectCallout">
            <a:avLst>
              <a:gd name="adj1" fmla="val -3622"/>
              <a:gd name="adj2" fmla="val -6656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3" name="Рисунок 2"/>
          <p:cNvPicPr>
            <a:picLocks noChangeAspect="1"/>
          </p:cNvPicPr>
          <p:nvPr/>
        </p:nvPicPr>
        <p:blipFill>
          <a:blip r:embed="rId3"/>
          <a:stretch>
            <a:fillRect/>
          </a:stretch>
        </p:blipFill>
        <p:spPr>
          <a:xfrm>
            <a:off x="2342410" y="328578"/>
            <a:ext cx="8572500" cy="3585029"/>
          </a:xfrm>
          <a:prstGeom prst="rect">
            <a:avLst/>
          </a:prstGeom>
        </p:spPr>
      </p:pic>
      <p:sp>
        <p:nvSpPr>
          <p:cNvPr id="5" name="Подзаголовок 4"/>
          <p:cNvSpPr>
            <a:spLocks noGrp="1"/>
          </p:cNvSpPr>
          <p:nvPr>
            <p:ph type="subTitle" idx="1"/>
          </p:nvPr>
        </p:nvSpPr>
        <p:spPr>
          <a:xfrm>
            <a:off x="2244756" y="500993"/>
            <a:ext cx="8572500" cy="3657600"/>
          </a:xfrm>
        </p:spPr>
        <p:txBody>
          <a:bodyPr>
            <a:normAutofit fontScale="77500" lnSpcReduction="20000"/>
          </a:bodyPr>
          <a:lstStyle/>
          <a:p>
            <a:r>
              <a:rPr lang="ru-RU"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История</a:t>
            </a:r>
            <a:r>
              <a:rPr lang="ru-RU" sz="4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развития</a:t>
            </a:r>
            <a:r>
              <a:rPr lang="ru-RU" sz="4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данной</a:t>
            </a:r>
            <a:r>
              <a:rPr lang="ru-RU" sz="4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профессии</a:t>
            </a:r>
          </a:p>
          <a:p>
            <a:endParaRPr lang="ru-RU" sz="2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3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Подобная работа имеет довольно длительную и интересную историю своего развития. Так, первыми технологами можно считать работников королевского двора, а именно тех, кто пробовал королевскую еду. После этого, с возникновением трактиров, работа технологов стала более актуальной и востребованной. На сегодняшний день подобные работники являются неотъемлемыми сотрудниками организаций общепита.</a:t>
            </a:r>
          </a:p>
        </p:txBody>
      </p:sp>
      <p:sp>
        <p:nvSpPr>
          <p:cNvPr id="2" name="TextBox 1">
            <a:extLst>
              <a:ext uri="{FF2B5EF4-FFF2-40B4-BE49-F238E27FC236}">
                <a16:creationId xmlns:a16="http://schemas.microsoft.com/office/drawing/2014/main" xmlns="" id="{D49AAEB6-BA91-4479-82BB-E8CACAB25CFF}"/>
              </a:ext>
            </a:extLst>
          </p:cNvPr>
          <p:cNvSpPr txBox="1"/>
          <p:nvPr/>
        </p:nvSpPr>
        <p:spPr>
          <a:xfrm>
            <a:off x="467557" y="4812828"/>
            <a:ext cx="2914835" cy="1754326"/>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Тем не менее, прежде чем окончательно связывать свою жизнь с данной профессией, следует оценить все особенности работы.</a:t>
            </a:r>
          </a:p>
        </p:txBody>
      </p:sp>
    </p:spTree>
    <p:extLst>
      <p:ext uri="{BB962C8B-B14F-4D97-AF65-F5344CB8AC3E}">
        <p14:creationId xmlns:p14="http://schemas.microsoft.com/office/powerpoint/2010/main" val="260553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9407A60F-00E0-47B5-972A-DA872302B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1677879" y="1111250"/>
            <a:ext cx="8572500" cy="4635500"/>
          </a:xfrm>
          <a:prstGeom prst="rect">
            <a:avLst/>
          </a:prstGeom>
        </p:spPr>
      </p:pic>
      <p:sp>
        <p:nvSpPr>
          <p:cNvPr id="4" name="Заголовок 3"/>
          <p:cNvSpPr>
            <a:spLocks noGrp="1"/>
          </p:cNvSpPr>
          <p:nvPr>
            <p:ph type="ctrTitle"/>
          </p:nvPr>
        </p:nvSpPr>
        <p:spPr>
          <a:xfrm>
            <a:off x="1941621" y="998623"/>
            <a:ext cx="7813675" cy="879475"/>
          </a:xfrm>
        </p:spPr>
        <p:txBody>
          <a:bodyPr>
            <a:normAutofit/>
          </a:bodyPr>
          <a:lstStyle/>
          <a:p>
            <a:r>
              <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Преимущества и недостатки </a:t>
            </a:r>
          </a:p>
        </p:txBody>
      </p:sp>
      <p:graphicFrame>
        <p:nvGraphicFramePr>
          <p:cNvPr id="2" name="Таблица 5">
            <a:extLst>
              <a:ext uri="{FF2B5EF4-FFF2-40B4-BE49-F238E27FC236}">
                <a16:creationId xmlns:a16="http://schemas.microsoft.com/office/drawing/2014/main" xmlns="" id="{6D881C0E-B399-45BA-9AA3-AF4368ACED8C}"/>
              </a:ext>
            </a:extLst>
          </p:cNvPr>
          <p:cNvGraphicFramePr>
            <a:graphicFrameLocks noGrp="1"/>
          </p:cNvGraphicFramePr>
          <p:nvPr>
            <p:extLst>
              <p:ext uri="{D42A27DB-BD31-4B8C-83A1-F6EECF244321}">
                <p14:modId xmlns:p14="http://schemas.microsoft.com/office/powerpoint/2010/main" val="415469697"/>
              </p:ext>
            </p:extLst>
          </p:nvPr>
        </p:nvGraphicFramePr>
        <p:xfrm>
          <a:off x="1882666" y="2166851"/>
          <a:ext cx="8162925" cy="3291145"/>
        </p:xfrm>
        <a:graphic>
          <a:graphicData uri="http://schemas.openxmlformats.org/drawingml/2006/table">
            <a:tbl>
              <a:tblPr firstRow="1" bandRow="1">
                <a:tableStyleId>{073A0DAA-6AF3-43AB-8588-CEC1D06C72B9}</a:tableStyleId>
              </a:tblPr>
              <a:tblGrid>
                <a:gridCol w="4020587">
                  <a:extLst>
                    <a:ext uri="{9D8B030D-6E8A-4147-A177-3AD203B41FA5}">
                      <a16:colId xmlns:a16="http://schemas.microsoft.com/office/drawing/2014/main" xmlns="" val="1943872032"/>
                    </a:ext>
                  </a:extLst>
                </a:gridCol>
                <a:gridCol w="4142338">
                  <a:extLst>
                    <a:ext uri="{9D8B030D-6E8A-4147-A177-3AD203B41FA5}">
                      <a16:colId xmlns:a16="http://schemas.microsoft.com/office/drawing/2014/main" xmlns="" val="3433191707"/>
                    </a:ext>
                  </a:extLst>
                </a:gridCol>
              </a:tblGrid>
              <a:tr h="417090">
                <a:tc>
                  <a:txBody>
                    <a:bodyPr/>
                    <a:lstStyle/>
                    <a:p>
                      <a:r>
                        <a:rPr lang="ru-RU" dirty="0"/>
                        <a:t>Преимущества</a:t>
                      </a:r>
                    </a:p>
                  </a:txBody>
                  <a:tcPr/>
                </a:tc>
                <a:tc>
                  <a:txBody>
                    <a:bodyPr/>
                    <a:lstStyle/>
                    <a:p>
                      <a:r>
                        <a:rPr lang="ru-RU" dirty="0"/>
                        <a:t>Недостатки</a:t>
                      </a:r>
                    </a:p>
                  </a:txBody>
                  <a:tcPr/>
                </a:tc>
                <a:extLst>
                  <a:ext uri="{0D108BD9-81ED-4DB2-BD59-A6C34878D82A}">
                    <a16:rowId xmlns:a16="http://schemas.microsoft.com/office/drawing/2014/main" xmlns="" val="3344279692"/>
                  </a:ext>
                </a:extLst>
              </a:tr>
              <a:tr h="1197655">
                <a:tc>
                  <a:txBody>
                    <a:bodyPr/>
                    <a:lstStyle/>
                    <a:p>
                      <a:pPr marL="285750" indent="-285750">
                        <a:buFont typeface="Arial" panose="020B0604020202020204" pitchFamily="34" charset="0"/>
                        <a:buChar char="•"/>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Актуальность на рынке труда (в связи с тем, что постоянно открываются различные предприятия общественного питания – кафе, рестораны, столовые – технолог не останется без рабочего места);</a:t>
                      </a:r>
                    </a:p>
                  </a:txBody>
                  <a:tcPr/>
                </a:tc>
                <a:tc>
                  <a:txBody>
                    <a:bodyPr/>
                    <a:lstStyle/>
                    <a:p>
                      <a:pPr marL="285750" indent="-285750">
                        <a:buFont typeface="Arial" panose="020B0604020202020204" pitchFamily="34" charset="0"/>
                        <a:buChar char="•"/>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Рабочая деятельность специалиста связана с большой ответственностью;</a:t>
                      </a:r>
                    </a:p>
                  </a:txBody>
                  <a:tcPr/>
                </a:tc>
                <a:extLst>
                  <a:ext uri="{0D108BD9-81ED-4DB2-BD59-A6C34878D82A}">
                    <a16:rowId xmlns:a16="http://schemas.microsoft.com/office/drawing/2014/main" xmlns="" val="3899949900"/>
                  </a:ext>
                </a:extLst>
              </a:tr>
              <a:tr h="349991">
                <a:tc>
                  <a:txBody>
                    <a:bodyPr/>
                    <a:lstStyle/>
                    <a:p>
                      <a:pPr marL="285750" indent="-285750">
                        <a:buFont typeface="Arial" panose="020B0604020202020204" pitchFamily="34" charset="0"/>
                        <a:buChar char="•"/>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Достаточный уровень материального вознаграждения за труд (традиционно уровень заработной платы технолога общественного питания является выше среднего по стране);</a:t>
                      </a:r>
                    </a:p>
                  </a:txBody>
                  <a:tcPr/>
                </a:tc>
                <a:tc>
                  <a:txBody>
                    <a:bodyPr/>
                    <a:lstStyle/>
                    <a:p>
                      <a:pPr marL="285750" indent="-285750">
                        <a:buFont typeface="Arial" panose="020B0604020202020204" pitchFamily="34" charset="0"/>
                        <a:buChar char="•"/>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Физически сложная работа, на ногах, рядом с горячими плитами.</a:t>
                      </a:r>
                    </a:p>
                  </a:txBody>
                  <a:tcPr/>
                </a:tc>
                <a:extLst>
                  <a:ext uri="{0D108BD9-81ED-4DB2-BD59-A6C34878D82A}">
                    <a16:rowId xmlns:a16="http://schemas.microsoft.com/office/drawing/2014/main" xmlns="" val="3673041499"/>
                  </a:ext>
                </a:extLst>
              </a:tr>
              <a:tr h="371593">
                <a:tc>
                  <a:txBody>
                    <a:bodyPr/>
                    <a:lstStyle/>
                    <a:p>
                      <a:pPr marL="285750" indent="-285750">
                        <a:buFont typeface="Arial" panose="020B0604020202020204" pitchFamily="34" charset="0"/>
                        <a:buChar char="•"/>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Статусность (человек, занимающий должность технолога, пользуется уважением в обществе).</a:t>
                      </a:r>
                    </a:p>
                  </a:txBody>
                  <a:tcPr/>
                </a:tc>
                <a:tc>
                  <a:txBody>
                    <a:bodyPr/>
                    <a:lstStyle/>
                    <a:p>
                      <a:endParaRPr lang="ru-RU" dirty="0"/>
                    </a:p>
                  </a:txBody>
                  <a:tcPr/>
                </a:tc>
                <a:extLst>
                  <a:ext uri="{0D108BD9-81ED-4DB2-BD59-A6C34878D82A}">
                    <a16:rowId xmlns:a16="http://schemas.microsoft.com/office/drawing/2014/main" xmlns="" val="2292856391"/>
                  </a:ext>
                </a:extLst>
              </a:tr>
            </a:tbl>
          </a:graphicData>
        </a:graphic>
      </p:graphicFrame>
    </p:spTree>
    <p:extLst>
      <p:ext uri="{BB962C8B-B14F-4D97-AF65-F5344CB8AC3E}">
        <p14:creationId xmlns:p14="http://schemas.microsoft.com/office/powerpoint/2010/main" val="2477509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xmlns="" id="{BD032026-9F76-4150-9F0F-A87E3F2FE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1572430" y="495275"/>
            <a:ext cx="8459383" cy="5083978"/>
          </a:xfrm>
          <a:prstGeom prst="rect">
            <a:avLst/>
          </a:prstGeom>
        </p:spPr>
      </p:pic>
      <p:sp>
        <p:nvSpPr>
          <p:cNvPr id="4" name="Заголовок 3"/>
          <p:cNvSpPr>
            <a:spLocks noGrp="1"/>
          </p:cNvSpPr>
          <p:nvPr>
            <p:ph type="ctrTitle"/>
          </p:nvPr>
        </p:nvSpPr>
        <p:spPr>
          <a:xfrm>
            <a:off x="456706" y="611045"/>
            <a:ext cx="10406742" cy="610393"/>
          </a:xfrm>
        </p:spPr>
        <p:txBody>
          <a:bodyPr>
            <a:noAutofit/>
          </a:bodyPr>
          <a:lstStyle/>
          <a:p>
            <a:r>
              <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Уровень зарплаты</a:t>
            </a:r>
          </a:p>
        </p:txBody>
      </p:sp>
      <p:sp>
        <p:nvSpPr>
          <p:cNvPr id="7" name="TextBox 6"/>
          <p:cNvSpPr txBox="1"/>
          <p:nvPr/>
        </p:nvSpPr>
        <p:spPr>
          <a:xfrm>
            <a:off x="1887914" y="1297638"/>
            <a:ext cx="7828413" cy="4093428"/>
          </a:xfrm>
          <a:prstGeom prst="rect">
            <a:avLst/>
          </a:prstGeom>
          <a:noFill/>
        </p:spPr>
        <p:txBody>
          <a:bodyPr wrap="square" rtlCol="0">
            <a:spAutoFit/>
          </a:bodyPr>
          <a:lstStyle/>
          <a:p>
            <a:pPr algn="just"/>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Если говорить об уровне зарплаты, то она зависит от большого количества разнообразных факторов:</a:t>
            </a:r>
          </a:p>
          <a:p>
            <a:pPr algn="just"/>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уровень образования (специалисты с высшим образованием получают больше тех сотрудников, которые имеют диплом колледжа или техникума);</a:t>
            </a:r>
          </a:p>
          <a:p>
            <a:pPr marL="342900" indent="-342900" algn="just">
              <a:buFont typeface="Arial" panose="020B0604020202020204" pitchFamily="34" charset="0"/>
              <a:buChar cha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опыт работы (с увеличением опыта работы увеличивается и заработная плата);</a:t>
            </a:r>
          </a:p>
          <a:p>
            <a:pPr marL="342900" indent="-342900" algn="just">
              <a:buFont typeface="Arial" panose="020B0604020202020204" pitchFamily="34" charset="0"/>
              <a:buChar cha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регион проживания (столичные зарплаты выше, чем зарплаты в регионах);</a:t>
            </a:r>
          </a:p>
          <a:p>
            <a:pPr marL="342900" indent="-342900" algn="just">
              <a:buFont typeface="Arial" panose="020B0604020202020204" pitchFamily="34" charset="0"/>
              <a:buChar cha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конкретное место работы (материальное вознаграждение сотрудников крупных компаний выше, чем у тех, кто работает в маленьких фирмах) и т. д.</a:t>
            </a:r>
          </a:p>
        </p:txBody>
      </p:sp>
      <p:sp>
        <p:nvSpPr>
          <p:cNvPr id="5" name="AutoShape 2">
            <a:extLst>
              <a:ext uri="{FF2B5EF4-FFF2-40B4-BE49-F238E27FC236}">
                <a16:creationId xmlns:a16="http://schemas.microsoft.com/office/drawing/2014/main" xmlns="" id="{D11028EB-E4DE-4EBF-AAF8-50BFDC1067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a:extLst>
              <a:ext uri="{FF2B5EF4-FFF2-40B4-BE49-F238E27FC236}">
                <a16:creationId xmlns:a16="http://schemas.microsoft.com/office/drawing/2014/main" xmlns="" id="{B935119F-8F9D-4104-9FA1-B7C67882062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361290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AD9477BA-0BAC-407A-A74A-BD8EAF6B0D41}"/>
              </a:ext>
            </a:extLst>
          </p:cNvPr>
          <p:cNvPicPr>
            <a:picLocks noChangeAspect="1"/>
          </p:cNvPicPr>
          <p:nvPr/>
        </p:nvPicPr>
        <p:blipFill>
          <a:blip r:embed="rId2"/>
          <a:stretch>
            <a:fillRect/>
          </a:stretch>
        </p:blipFill>
        <p:spPr>
          <a:xfrm>
            <a:off x="-1480" y="0"/>
            <a:ext cx="12192000" cy="6858000"/>
          </a:xfrm>
          <a:prstGeom prst="rect">
            <a:avLst/>
          </a:prstGeom>
        </p:spPr>
      </p:pic>
      <p:pic>
        <p:nvPicPr>
          <p:cNvPr id="9" name="Рисунок 8">
            <a:extLst>
              <a:ext uri="{FF2B5EF4-FFF2-40B4-BE49-F238E27FC236}">
                <a16:creationId xmlns:a16="http://schemas.microsoft.com/office/drawing/2014/main" xmlns="" id="{94EB6C57-506E-4B73-8EDC-A88077525E6F}"/>
              </a:ext>
            </a:extLst>
          </p:cNvPr>
          <p:cNvPicPr>
            <a:picLocks noChangeAspect="1"/>
          </p:cNvPicPr>
          <p:nvPr/>
        </p:nvPicPr>
        <p:blipFill>
          <a:blip r:embed="rId3"/>
          <a:stretch>
            <a:fillRect/>
          </a:stretch>
        </p:blipFill>
        <p:spPr>
          <a:xfrm>
            <a:off x="523783" y="357446"/>
            <a:ext cx="11159232" cy="1156259"/>
          </a:xfrm>
          <a:prstGeom prst="rect">
            <a:avLst/>
          </a:prstGeom>
        </p:spPr>
      </p:pic>
      <p:pic>
        <p:nvPicPr>
          <p:cNvPr id="8" name="Рисунок 7">
            <a:extLst>
              <a:ext uri="{FF2B5EF4-FFF2-40B4-BE49-F238E27FC236}">
                <a16:creationId xmlns:a16="http://schemas.microsoft.com/office/drawing/2014/main" xmlns="" id="{07785994-9E7F-457A-B3A3-0FE9B139EB45}"/>
              </a:ext>
            </a:extLst>
          </p:cNvPr>
          <p:cNvPicPr>
            <a:picLocks noChangeAspect="1"/>
          </p:cNvPicPr>
          <p:nvPr/>
        </p:nvPicPr>
        <p:blipFill>
          <a:blip r:embed="rId3"/>
          <a:stretch>
            <a:fillRect/>
          </a:stretch>
        </p:blipFill>
        <p:spPr>
          <a:xfrm>
            <a:off x="1376737" y="1603678"/>
            <a:ext cx="9347488" cy="5084505"/>
          </a:xfrm>
          <a:prstGeom prst="rect">
            <a:avLst/>
          </a:prstGeom>
        </p:spPr>
      </p:pic>
      <p:sp>
        <p:nvSpPr>
          <p:cNvPr id="2" name="Заголовок 1">
            <a:extLst>
              <a:ext uri="{FF2B5EF4-FFF2-40B4-BE49-F238E27FC236}">
                <a16:creationId xmlns:a16="http://schemas.microsoft.com/office/drawing/2014/main" xmlns="" id="{63CDD3C9-2992-414D-943C-EB73978021A3}"/>
              </a:ext>
            </a:extLst>
          </p:cNvPr>
          <p:cNvSpPr>
            <a:spLocks noGrp="1"/>
          </p:cNvSpPr>
          <p:nvPr>
            <p:ph type="title"/>
          </p:nvPr>
        </p:nvSpPr>
        <p:spPr>
          <a:xfrm>
            <a:off x="-159798" y="181544"/>
            <a:ext cx="12508636" cy="1508062"/>
          </a:xfrm>
        </p:spPr>
        <p:txBody>
          <a:bodyPr>
            <a:noAutofit/>
          </a:bodyPr>
          <a:lstStyle/>
          <a:p>
            <a:pPr algn="ctr"/>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Уровень средней зарплаты за последние 7 месяцев:</a:t>
            </a:r>
            <a:b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Технолог общественного питания в России</a:t>
            </a:r>
          </a:p>
        </p:txBody>
      </p:sp>
      <p:graphicFrame>
        <p:nvGraphicFramePr>
          <p:cNvPr id="6" name="Объект 5">
            <a:extLst>
              <a:ext uri="{FF2B5EF4-FFF2-40B4-BE49-F238E27FC236}">
                <a16:creationId xmlns:a16="http://schemas.microsoft.com/office/drawing/2014/main" xmlns="" id="{27BD4D7F-8536-46CF-8ADA-48A01D1D6CE6}"/>
              </a:ext>
            </a:extLst>
          </p:cNvPr>
          <p:cNvGraphicFramePr>
            <a:graphicFrameLocks noGrp="1"/>
          </p:cNvGraphicFramePr>
          <p:nvPr>
            <p:ph idx="1"/>
            <p:extLst>
              <p:ext uri="{D42A27DB-BD31-4B8C-83A1-F6EECF244321}">
                <p14:modId xmlns:p14="http://schemas.microsoft.com/office/powerpoint/2010/main" val="1919453559"/>
              </p:ext>
            </p:extLst>
          </p:nvPr>
        </p:nvGraphicFramePr>
        <p:xfrm>
          <a:off x="1619065" y="1974138"/>
          <a:ext cx="8953869" cy="4714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6584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E336F70A-8824-4D10-8CB0-057305966D05}"/>
              </a:ext>
            </a:extLst>
          </p:cNvPr>
          <p:cNvPicPr>
            <a:picLocks noChangeAspect="1"/>
          </p:cNvPicPr>
          <p:nvPr/>
        </p:nvPicPr>
        <p:blipFill>
          <a:blip r:embed="rId2"/>
          <a:stretch>
            <a:fillRect/>
          </a:stretch>
        </p:blipFill>
        <p:spPr>
          <a:xfrm>
            <a:off x="0" y="0"/>
            <a:ext cx="12192000" cy="6858000"/>
          </a:xfrm>
          <a:prstGeom prst="rect">
            <a:avLst/>
          </a:prstGeom>
        </p:spPr>
      </p:pic>
      <p:pic>
        <p:nvPicPr>
          <p:cNvPr id="11" name="Рисунок 10">
            <a:extLst>
              <a:ext uri="{FF2B5EF4-FFF2-40B4-BE49-F238E27FC236}">
                <a16:creationId xmlns:a16="http://schemas.microsoft.com/office/drawing/2014/main" xmlns="" id="{92C845D3-7B2E-40C6-AB0E-EEAD8D660114}"/>
              </a:ext>
            </a:extLst>
          </p:cNvPr>
          <p:cNvPicPr>
            <a:picLocks noChangeAspect="1"/>
          </p:cNvPicPr>
          <p:nvPr/>
        </p:nvPicPr>
        <p:blipFill>
          <a:blip r:embed="rId3"/>
          <a:stretch>
            <a:fillRect/>
          </a:stretch>
        </p:blipFill>
        <p:spPr>
          <a:xfrm>
            <a:off x="580748" y="363598"/>
            <a:ext cx="5917706" cy="1052120"/>
          </a:xfrm>
          <a:prstGeom prst="rect">
            <a:avLst/>
          </a:prstGeom>
        </p:spPr>
      </p:pic>
      <p:pic>
        <p:nvPicPr>
          <p:cNvPr id="10" name="Рисунок 9">
            <a:extLst>
              <a:ext uri="{FF2B5EF4-FFF2-40B4-BE49-F238E27FC236}">
                <a16:creationId xmlns:a16="http://schemas.microsoft.com/office/drawing/2014/main" xmlns="" id="{F0496153-D4F4-45B6-95D3-7EAF698383B3}"/>
              </a:ext>
            </a:extLst>
          </p:cNvPr>
          <p:cNvPicPr>
            <a:picLocks noChangeAspect="1"/>
          </p:cNvPicPr>
          <p:nvPr/>
        </p:nvPicPr>
        <p:blipFill>
          <a:blip r:embed="rId3"/>
          <a:stretch>
            <a:fillRect/>
          </a:stretch>
        </p:blipFill>
        <p:spPr>
          <a:xfrm>
            <a:off x="580749" y="1442234"/>
            <a:ext cx="3964619" cy="4337130"/>
          </a:xfrm>
          <a:prstGeom prst="rect">
            <a:avLst/>
          </a:prstGeom>
        </p:spPr>
      </p:pic>
      <p:sp>
        <p:nvSpPr>
          <p:cNvPr id="5" name="Облачко с текстом: прямоугольное 4">
            <a:extLst>
              <a:ext uri="{FF2B5EF4-FFF2-40B4-BE49-F238E27FC236}">
                <a16:creationId xmlns:a16="http://schemas.microsoft.com/office/drawing/2014/main" xmlns="" id="{753722C8-73D1-420B-9B1B-B8D80CC99AFF}"/>
              </a:ext>
            </a:extLst>
          </p:cNvPr>
          <p:cNvSpPr/>
          <p:nvPr/>
        </p:nvSpPr>
        <p:spPr>
          <a:xfrm>
            <a:off x="6862436" y="567770"/>
            <a:ext cx="4385569" cy="1323439"/>
          </a:xfrm>
          <a:prstGeom prst="wedgeRectCallout">
            <a:avLst>
              <a:gd name="adj1" fmla="val -5853"/>
              <a:gd name="adj2" fmla="val 6853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3DCC17D5-E53D-448C-BCEE-40F6F3193A53}"/>
              </a:ext>
            </a:extLst>
          </p:cNvPr>
          <p:cNvSpPr>
            <a:spLocks noGrp="1"/>
          </p:cNvSpPr>
          <p:nvPr>
            <p:ph type="title"/>
          </p:nvPr>
        </p:nvSpPr>
        <p:spPr>
          <a:xfrm>
            <a:off x="580748" y="233731"/>
            <a:ext cx="5917707" cy="1325563"/>
          </a:xfrm>
        </p:spPr>
        <p:txBody>
          <a:bodyPr>
            <a:normAutofit/>
          </a:bodyPr>
          <a:lstStyle/>
          <a:p>
            <a:pPr algn="ctr"/>
            <a:r>
              <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Место работы технолога общественного питания</a:t>
            </a:r>
          </a:p>
        </p:txBody>
      </p:sp>
      <p:sp>
        <p:nvSpPr>
          <p:cNvPr id="3" name="Объект 2">
            <a:extLst>
              <a:ext uri="{FF2B5EF4-FFF2-40B4-BE49-F238E27FC236}">
                <a16:creationId xmlns:a16="http://schemas.microsoft.com/office/drawing/2014/main" xmlns="" id="{BA70559E-8C38-4161-AAC4-637DD632D740}"/>
              </a:ext>
            </a:extLst>
          </p:cNvPr>
          <p:cNvSpPr>
            <a:spLocks noGrp="1"/>
          </p:cNvSpPr>
          <p:nvPr>
            <p:ph idx="1"/>
          </p:nvPr>
        </p:nvSpPr>
        <p:spPr>
          <a:xfrm>
            <a:off x="674703" y="1559294"/>
            <a:ext cx="3870665" cy="4850383"/>
          </a:xfrm>
        </p:spPr>
        <p:txBody>
          <a:bodyPr>
            <a:normAutofit/>
          </a:bodyPr>
          <a:lstStyle/>
          <a:p>
            <a:pPr marL="0" indent="0">
              <a:buNone/>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После окончания учебного заведения молодого специалиста не всегда сразу принимают на должность технолога общественного питания, он может заниматься более простой работой до тех пор, пока на наберет нужный опыт. Затем можно претендовать и на работу технолога. Если вы трудитесь на крупном предприятии, то в дальнейшем сможете получить должность старшего технолога либо руководителя соответствующего отдела.</a:t>
            </a:r>
          </a:p>
        </p:txBody>
      </p:sp>
      <p:sp>
        <p:nvSpPr>
          <p:cNvPr id="4" name="TextBox 3">
            <a:extLst>
              <a:ext uri="{FF2B5EF4-FFF2-40B4-BE49-F238E27FC236}">
                <a16:creationId xmlns:a16="http://schemas.microsoft.com/office/drawing/2014/main" xmlns="" id="{DE9DE172-F4E7-40D5-8A5C-F2830D227090}"/>
              </a:ext>
            </a:extLst>
          </p:cNvPr>
          <p:cNvSpPr txBox="1"/>
          <p:nvPr/>
        </p:nvSpPr>
        <p:spPr>
          <a:xfrm>
            <a:off x="6862437" y="567770"/>
            <a:ext cx="4580878" cy="1323439"/>
          </a:xfrm>
          <a:prstGeom prst="rect">
            <a:avLst/>
          </a:prstGeom>
          <a:noFill/>
        </p:spPr>
        <p:txBody>
          <a:bodyPr wrap="square" rtlCol="0">
            <a:spAutoFit/>
          </a:bodyPr>
          <a:lstStyle/>
          <a:p>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 видно на диаграмме, в России наибольшее количество вакансий профессии Технолог общественного питания открыто в Московской области. На втором месте - Ленинградская область, а на третьем - Краснодарский край.</a:t>
            </a:r>
          </a:p>
        </p:txBody>
      </p:sp>
      <p:graphicFrame>
        <p:nvGraphicFramePr>
          <p:cNvPr id="8" name="Диаграмма 7">
            <a:extLst>
              <a:ext uri="{FF2B5EF4-FFF2-40B4-BE49-F238E27FC236}">
                <a16:creationId xmlns:a16="http://schemas.microsoft.com/office/drawing/2014/main" xmlns="" id="{67A5D473-A3C4-40B1-B76B-EAB6824F7783}"/>
              </a:ext>
            </a:extLst>
          </p:cNvPr>
          <p:cNvGraphicFramePr/>
          <p:nvPr>
            <p:extLst>
              <p:ext uri="{D42A27DB-BD31-4B8C-83A1-F6EECF244321}">
                <p14:modId xmlns:p14="http://schemas.microsoft.com/office/powerpoint/2010/main" val="2291564540"/>
              </p:ext>
            </p:extLst>
          </p:nvPr>
        </p:nvGraphicFramePr>
        <p:xfrm>
          <a:off x="5885896" y="2200744"/>
          <a:ext cx="6001898" cy="3683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936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A1C1D47D-F6B6-464C-A24C-85999C926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11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xmlns="" id="{A7D04CCE-6E43-4037-8557-203A232F4CB0}"/>
              </a:ext>
            </a:extLst>
          </p:cNvPr>
          <p:cNvPicPr>
            <a:picLocks noChangeAspect="1"/>
          </p:cNvPicPr>
          <p:nvPr/>
        </p:nvPicPr>
        <p:blipFill>
          <a:blip r:embed="rId3"/>
          <a:stretch>
            <a:fillRect/>
          </a:stretch>
        </p:blipFill>
        <p:spPr>
          <a:xfrm>
            <a:off x="1740023" y="1106059"/>
            <a:ext cx="8711953" cy="3643493"/>
          </a:xfrm>
          <a:prstGeom prst="rect">
            <a:avLst/>
          </a:prstGeom>
        </p:spPr>
      </p:pic>
      <p:sp>
        <p:nvSpPr>
          <p:cNvPr id="3" name="Объект 2">
            <a:extLst>
              <a:ext uri="{FF2B5EF4-FFF2-40B4-BE49-F238E27FC236}">
                <a16:creationId xmlns:a16="http://schemas.microsoft.com/office/drawing/2014/main" xmlns="" id="{B604739A-0C94-42B9-A6D8-D0282F1006B9}"/>
              </a:ext>
            </a:extLst>
          </p:cNvPr>
          <p:cNvSpPr>
            <a:spLocks noGrp="1"/>
          </p:cNvSpPr>
          <p:nvPr>
            <p:ph idx="1"/>
          </p:nvPr>
        </p:nvSpPr>
        <p:spPr>
          <a:xfrm>
            <a:off x="1908698" y="1411549"/>
            <a:ext cx="8398277" cy="3497802"/>
          </a:xfrm>
        </p:spPr>
        <p:txBody>
          <a:bodyPr>
            <a:normAutofit fontScale="92500" lnSpcReduction="10000"/>
          </a:bodyPr>
          <a:lstStyle/>
          <a:p>
            <a:pPr marL="0" indent="0" algn="just">
              <a:buNone/>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Так как мы учимся в колледже на техника-технолога общественного питания, нам необходимо </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разработать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рецептуру и составить технологическую карту. </a:t>
            </a:r>
          </a:p>
          <a:p>
            <a:pPr marL="0" indent="0" algn="just">
              <a:buNone/>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Мы решили сделать хлеб на закваске. </a:t>
            </a:r>
          </a:p>
          <a:p>
            <a:pPr marL="0" indent="0" algn="just">
              <a:buNone/>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Изучив разные рецептуры хлеба, мы пришли к выводу, что технология приготовления хлеба на закваске состоит из нескольких этапов: выращивание закваски, приготовление опары, замес теста, формование хлеба, </a:t>
            </a:r>
            <a:r>
              <a:rPr lang="ru-RU"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расстойка</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выпечка.</a:t>
            </a:r>
          </a:p>
          <a:p>
            <a:pPr marL="0" indent="0">
              <a:buNone/>
            </a:pP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847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635</Words>
  <Application>Microsoft Office PowerPoint</Application>
  <PresentationFormat>Широкоэкранный</PresentationFormat>
  <Paragraphs>55</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Техник-технолог</vt:lpstr>
      <vt:lpstr>Актуальность</vt:lpstr>
      <vt:lpstr>Презентация PowerPoint</vt:lpstr>
      <vt:lpstr>Презентация PowerPoint</vt:lpstr>
      <vt:lpstr>Преимущества и недостатки </vt:lpstr>
      <vt:lpstr>Уровень зарплаты</vt:lpstr>
      <vt:lpstr>Уровень средней зарплаты за последние 7 месяцев:  Технолог общественного питания в России</vt:lpstr>
      <vt:lpstr>Место работы технолога общественного питания</vt:lpstr>
      <vt:lpstr>Презентация PowerPoint</vt:lpstr>
      <vt:lpstr>Презентация PowerPoint</vt:lpstr>
      <vt:lpstr>Презентация PowerPoint</vt:lpstr>
      <vt:lpstr> Апробирование рецептуры, акт проработки и технологическая карта пшеничного хлеба на закваске.</vt:lpstr>
      <vt:lpstr>Заключение</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ХЛЕБ – ДАР БОЖИЙ</dc:title>
  <dc:creator>1</dc:creator>
  <cp:lastModifiedBy>Сергеева</cp:lastModifiedBy>
  <cp:revision>35</cp:revision>
  <dcterms:created xsi:type="dcterms:W3CDTF">2020-03-17T06:50:35Z</dcterms:created>
  <dcterms:modified xsi:type="dcterms:W3CDTF">2021-04-06T11:27:32Z</dcterms:modified>
</cp:coreProperties>
</file>