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1"/>
  </p:notesMasterIdLst>
  <p:sldIdLst>
    <p:sldId id="258" r:id="rId2"/>
    <p:sldId id="256" r:id="rId3"/>
    <p:sldId id="259" r:id="rId4"/>
    <p:sldId id="261" r:id="rId5"/>
    <p:sldId id="260" r:id="rId6"/>
    <p:sldId id="257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1FC12C-598B-41E3-87FA-B05205E01F0D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34F0FB-279B-4429-A263-CC79F9B03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061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4F0FB-279B-4429-A263-CC79F9B039D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005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AF69-AF22-4C6A-80C3-094ED89122F9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3598-B376-4326-A19A-DFF42B5CA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138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AF69-AF22-4C6A-80C3-094ED89122F9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3598-B376-4326-A19A-DFF42B5CA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288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AF69-AF22-4C6A-80C3-094ED89122F9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3598-B376-4326-A19A-DFF42B5CA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667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AF69-AF22-4C6A-80C3-094ED89122F9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3598-B376-4326-A19A-DFF42B5CA0D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1334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AF69-AF22-4C6A-80C3-094ED89122F9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3598-B376-4326-A19A-DFF42B5CA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694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AF69-AF22-4C6A-80C3-094ED89122F9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3598-B376-4326-A19A-DFF42B5CA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9600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AF69-AF22-4C6A-80C3-094ED89122F9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3598-B376-4326-A19A-DFF42B5CA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538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AF69-AF22-4C6A-80C3-094ED89122F9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3598-B376-4326-A19A-DFF42B5CA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667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AF69-AF22-4C6A-80C3-094ED89122F9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3598-B376-4326-A19A-DFF42B5CA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84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AF69-AF22-4C6A-80C3-094ED89122F9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3598-B376-4326-A19A-DFF42B5CA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177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AF69-AF22-4C6A-80C3-094ED89122F9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3598-B376-4326-A19A-DFF42B5CA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320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AF69-AF22-4C6A-80C3-094ED89122F9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3598-B376-4326-A19A-DFF42B5CA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847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AF69-AF22-4C6A-80C3-094ED89122F9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3598-B376-4326-A19A-DFF42B5CA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684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AF69-AF22-4C6A-80C3-094ED89122F9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3598-B376-4326-A19A-DFF42B5CA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257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AF69-AF22-4C6A-80C3-094ED89122F9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3598-B376-4326-A19A-DFF42B5CA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480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AF69-AF22-4C6A-80C3-094ED89122F9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3598-B376-4326-A19A-DFF42B5CA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00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AF69-AF22-4C6A-80C3-094ED89122F9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3598-B376-4326-A19A-DFF42B5CA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016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F88AF69-AF22-4C6A-80C3-094ED89122F9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8D93598-B376-4326-A19A-DFF42B5CA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4019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Разгадай кроссворд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153225"/>
              </p:ext>
            </p:extLst>
          </p:nvPr>
        </p:nvGraphicFramePr>
        <p:xfrm>
          <a:off x="1138396" y="1027907"/>
          <a:ext cx="6862606" cy="54157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57116"/>
                <a:gridCol w="620003"/>
                <a:gridCol w="620003"/>
                <a:gridCol w="620003"/>
                <a:gridCol w="620003"/>
                <a:gridCol w="622187"/>
                <a:gridCol w="622187"/>
                <a:gridCol w="620003"/>
                <a:gridCol w="620003"/>
                <a:gridCol w="620003"/>
                <a:gridCol w="621095"/>
              </a:tblGrid>
              <a:tr h="538051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</a:t>
                      </a:r>
                      <a:endParaRPr lang="ru-RU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</a:t>
                      </a:r>
                      <a:endParaRPr lang="ru-RU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</a:t>
                      </a:r>
                      <a:endParaRPr lang="ru-RU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л</a:t>
                      </a:r>
                      <a:endParaRPr lang="ru-RU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6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</a:t>
                      </a:r>
                      <a:endParaRPr lang="ru-RU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805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</a:t>
                      </a:r>
                      <a:endParaRPr lang="ru-RU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</a:t>
                      </a:r>
                      <a:endParaRPr lang="ru-RU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</a:t>
                      </a:r>
                      <a:endParaRPr lang="ru-RU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</a:t>
                      </a:r>
                      <a:endParaRPr lang="ru-RU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</a:t>
                      </a:r>
                      <a:endParaRPr lang="ru-RU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0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л</a:t>
                      </a:r>
                      <a:endParaRPr lang="ru-RU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</a:t>
                      </a:r>
                      <a:endParaRPr lang="ru-RU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</a:t>
                      </a:r>
                      <a:endParaRPr lang="ru-RU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8051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</a:t>
                      </a:r>
                      <a:endParaRPr lang="ru-RU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я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</a:t>
                      </a:r>
                      <a:endParaRPr lang="ru-RU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я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80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</a:t>
                      </a:r>
                      <a:endParaRPr lang="ru-RU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л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56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</a:t>
                      </a:r>
                      <a:endParaRPr lang="ru-RU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</a:t>
                      </a:r>
                      <a:endParaRPr lang="ru-RU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8051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л</a:t>
                      </a:r>
                      <a:endParaRPr lang="ru-RU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ж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</a:t>
                      </a:r>
                      <a:endParaRPr lang="ru-RU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</a:t>
                      </a:r>
                      <a:endParaRPr lang="ru-RU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0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</a:t>
                      </a:r>
                      <a:endParaRPr lang="ru-RU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</a:t>
                      </a:r>
                      <a:endParaRPr lang="ru-RU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8051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</a:t>
                      </a:r>
                      <a:endParaRPr lang="ru-RU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</a:t>
                      </a:r>
                      <a:endParaRPr lang="ru-RU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</a:t>
                      </a:r>
                      <a:endParaRPr lang="ru-RU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36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1" y="592115"/>
            <a:ext cx="6858000" cy="119465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Арифметическая </a:t>
            </a:r>
            <a:br>
              <a:rPr lang="ru-RU" sz="4800" dirty="0" smtClean="0"/>
            </a:br>
            <a:r>
              <a:rPr lang="ru-RU" sz="4800" dirty="0" smtClean="0"/>
              <a:t>и </a:t>
            </a:r>
            <a:br>
              <a:rPr lang="ru-RU" sz="4800" dirty="0" smtClean="0"/>
            </a:br>
            <a:r>
              <a:rPr lang="ru-RU" sz="4800" dirty="0" smtClean="0"/>
              <a:t>геометрическая</a:t>
            </a:r>
            <a:br>
              <a:rPr lang="ru-RU" sz="4800" dirty="0" smtClean="0"/>
            </a:br>
            <a:r>
              <a:rPr lang="ru-RU" sz="4800" dirty="0" smtClean="0"/>
              <a:t>прогрессии в Паскале</a:t>
            </a:r>
            <a:endParaRPr lang="ru-RU" sz="4800" dirty="0"/>
          </a:p>
        </p:txBody>
      </p:sp>
      <p:pic>
        <p:nvPicPr>
          <p:cNvPr id="2052" name="Picture 4" descr="Картинки по запросу &quot;учебник информатики 9 класс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80789">
            <a:off x="4479133" y="3617997"/>
            <a:ext cx="1993106" cy="2810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Картинки по запросу &quot;учебник математики 9 класс&quot;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43" b="9216"/>
          <a:stretch/>
        </p:blipFill>
        <p:spPr bwMode="auto">
          <a:xfrm rot="20574369">
            <a:off x="2399484" y="3680216"/>
            <a:ext cx="209550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915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9968993"/>
              </p:ext>
            </p:extLst>
          </p:nvPr>
        </p:nvGraphicFramePr>
        <p:xfrm>
          <a:off x="507205" y="1690689"/>
          <a:ext cx="8129589" cy="46887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6087"/>
                <a:gridCol w="2054101"/>
                <a:gridCol w="2633967"/>
                <a:gridCol w="2645434"/>
              </a:tblGrid>
              <a:tr h="97206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Прогрессии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Арифметическая (a</a:t>
                      </a:r>
                      <a:r>
                        <a:rPr lang="ru-RU" sz="1800" baseline="-25000">
                          <a:effectLst/>
                        </a:rPr>
                        <a:t>n</a:t>
                      </a:r>
                      <a:r>
                        <a:rPr lang="ru-RU" sz="18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Геометрическая ( </a:t>
                      </a:r>
                      <a:r>
                        <a:rPr lang="ru-RU" sz="1800" dirty="0" err="1">
                          <a:effectLst/>
                        </a:rPr>
                        <a:t>b</a:t>
                      </a:r>
                      <a:r>
                        <a:rPr lang="ru-RU" sz="1800" baseline="-25000" dirty="0" err="1">
                          <a:effectLst/>
                        </a:rPr>
                        <a:t>n</a:t>
                      </a:r>
                      <a:r>
                        <a:rPr lang="ru-RU" sz="1800" dirty="0">
                          <a:effectLst/>
                        </a:rPr>
                        <a:t>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</a:tr>
              <a:tr h="954084"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Определение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</a:tr>
              <a:tr h="959180"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Формула для нахождения n-</a:t>
                      </a:r>
                      <a:r>
                        <a:rPr lang="ru-RU" sz="1800" dirty="0" err="1">
                          <a:effectLst/>
                        </a:rPr>
                        <a:t>го</a:t>
                      </a:r>
                      <a:r>
                        <a:rPr lang="ru-RU" sz="1800" dirty="0">
                          <a:effectLst/>
                        </a:rPr>
                        <a:t> члена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</a:tr>
              <a:tr h="1701367"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Сумма n-первых членов прогрессии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7604695"/>
              </p:ext>
            </p:extLst>
          </p:nvPr>
        </p:nvGraphicFramePr>
        <p:xfrm>
          <a:off x="3982248" y="2877254"/>
          <a:ext cx="1382441" cy="494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r:id="rId3" imgW="838200" imgH="228600" progId="Equation.3">
                  <p:embed/>
                </p:oleObj>
              </mc:Choice>
              <mc:Fallback>
                <p:oleObj r:id="rId3" imgW="8382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2248" y="2877254"/>
                        <a:ext cx="1382441" cy="4949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912099"/>
              </p:ext>
            </p:extLst>
          </p:nvPr>
        </p:nvGraphicFramePr>
        <p:xfrm>
          <a:off x="6643418" y="3920754"/>
          <a:ext cx="1778635" cy="422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r:id="rId5" imgW="1308100" imgH="228600" progId="Equation.3">
                  <p:embed/>
                </p:oleObj>
              </mc:Choice>
              <mc:Fallback>
                <p:oleObj r:id="rId5" imgW="13081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418" y="3920754"/>
                        <a:ext cx="1778635" cy="4226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3000716"/>
              </p:ext>
            </p:extLst>
          </p:nvPr>
        </p:nvGraphicFramePr>
        <p:xfrm>
          <a:off x="3679693" y="3801691"/>
          <a:ext cx="1898973" cy="6560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r:id="rId7" imgW="1104900" imgH="228600" progId="Equation.3">
                  <p:embed/>
                </p:oleObj>
              </mc:Choice>
              <mc:Fallback>
                <p:oleObj r:id="rId7" imgW="11049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9693" y="3801691"/>
                        <a:ext cx="1898973" cy="6560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7873453"/>
              </p:ext>
            </p:extLst>
          </p:nvPr>
        </p:nvGraphicFramePr>
        <p:xfrm>
          <a:off x="6643418" y="2858028"/>
          <a:ext cx="1377129" cy="590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r:id="rId9" imgW="774364" imgH="241195" progId="Equation.3">
                  <p:embed/>
                </p:oleObj>
              </mc:Choice>
              <mc:Fallback>
                <p:oleObj r:id="rId9" imgW="774364" imgH="24119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418" y="2858028"/>
                        <a:ext cx="1377129" cy="5901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638225"/>
              </p:ext>
            </p:extLst>
          </p:nvPr>
        </p:nvGraphicFramePr>
        <p:xfrm>
          <a:off x="3764116" y="5035167"/>
          <a:ext cx="1814550" cy="896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r:id="rId11" imgW="1040948" imgH="393529" progId="Equation.3">
                  <p:embed/>
                </p:oleObj>
              </mc:Choice>
              <mc:Fallback>
                <p:oleObj r:id="rId11" imgW="1040948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4116" y="5035167"/>
                        <a:ext cx="1814550" cy="8960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8176174"/>
              </p:ext>
            </p:extLst>
          </p:nvPr>
        </p:nvGraphicFramePr>
        <p:xfrm>
          <a:off x="6433121" y="5061372"/>
          <a:ext cx="1988932" cy="839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r:id="rId13" imgW="1054100" imgH="444500" progId="Equation.3">
                  <p:embed/>
                </p:oleObj>
              </mc:Choice>
              <mc:Fallback>
                <p:oleObj r:id="rId13" imgW="1054100" imgH="4445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3121" y="5061372"/>
                        <a:ext cx="1988932" cy="8393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32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2850" y="-377824"/>
            <a:ext cx="7886700" cy="1325563"/>
          </a:xfrm>
        </p:spPr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2850" y="611187"/>
            <a:ext cx="7675350" cy="583247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b="1" dirty="0"/>
              <a:t>1.      </a:t>
            </a:r>
            <a:r>
              <a:rPr lang="ru-RU" dirty="0"/>
              <a:t>Алгоритм, в котором команда или серия команд повторяется многократно, называется</a:t>
            </a:r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циклическим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0" indent="0">
              <a:buNone/>
            </a:pPr>
            <a:r>
              <a:rPr lang="ru-RU" dirty="0"/>
              <a:t>линейным;</a:t>
            </a:r>
          </a:p>
          <a:p>
            <a:pPr marL="0" indent="0">
              <a:buNone/>
            </a:pPr>
            <a:r>
              <a:rPr lang="ru-RU" dirty="0"/>
              <a:t>разветвляющимся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b="1" dirty="0"/>
              <a:t>2.      </a:t>
            </a:r>
            <a:r>
              <a:rPr lang="ru-RU" dirty="0"/>
              <a:t>Укажите оператор цикла с </a:t>
            </a:r>
            <a:r>
              <a:rPr lang="ru-RU" dirty="0" smtClean="0"/>
              <a:t>предусловием: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BEGIN</a:t>
            </a:r>
          </a:p>
          <a:p>
            <a:pPr marL="0" indent="0">
              <a:buNone/>
            </a:pP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</a:t>
            </a:r>
          </a:p>
          <a:p>
            <a:pPr marL="0" indent="0">
              <a:buNone/>
            </a:pPr>
            <a:r>
              <a:rPr lang="ru-RU" dirty="0"/>
              <a:t>REPEAT</a:t>
            </a:r>
          </a:p>
          <a:p>
            <a:pPr marL="0" indent="0">
              <a:buNone/>
            </a:pPr>
            <a:r>
              <a:rPr lang="ru-RU" dirty="0" smtClean="0"/>
              <a:t>FOR</a:t>
            </a:r>
          </a:p>
          <a:p>
            <a:pPr marL="0" indent="0">
              <a:buNone/>
            </a:pPr>
            <a:r>
              <a:rPr lang="ru-RU" dirty="0" smtClean="0"/>
              <a:t>3. Операторными </a:t>
            </a:r>
            <a:r>
              <a:rPr lang="ru-RU" dirty="0"/>
              <a:t>скобками называются:</a:t>
            </a:r>
          </a:p>
          <a:p>
            <a:pPr marL="0" indent="0">
              <a:buNone/>
            </a:pPr>
            <a:r>
              <a:rPr lang="ru-RU" b="1" dirty="0"/>
              <a:t>( )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&lt; &gt;</a:t>
            </a:r>
            <a:endParaRPr lang="ru-RU" dirty="0"/>
          </a:p>
          <a:p>
            <a:pPr marL="0" indent="0">
              <a:buNone/>
            </a:pPr>
            <a:r>
              <a:rPr lang="ru-RU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… </a:t>
            </a:r>
            <a:r>
              <a:rPr lang="ru-RU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0" indent="0">
              <a:buNone/>
            </a:pPr>
            <a:r>
              <a:rPr lang="ru-RU" dirty="0"/>
              <a:t>Верного ответа </a:t>
            </a:r>
            <a:r>
              <a:rPr lang="ru-RU" dirty="0" smtClean="0"/>
              <a:t>нет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4. Каким блоком обозначено  условие в блок-схеме</a:t>
            </a:r>
          </a:p>
          <a:p>
            <a:pPr marL="0" indent="0">
              <a:buNone/>
            </a:pPr>
            <a:r>
              <a:rPr lang="ru-RU" dirty="0" smtClean="0"/>
              <a:t>Прямоугольник</a:t>
            </a:r>
          </a:p>
          <a:p>
            <a:pPr marL="0" indent="0">
              <a:buNone/>
            </a:pPr>
            <a:r>
              <a:rPr lang="ru-RU" dirty="0" smtClean="0"/>
              <a:t>Овал</a:t>
            </a:r>
          </a:p>
          <a:p>
            <a:pPr marL="0" indent="0">
              <a:buNone/>
            </a:pP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Ромб</a:t>
            </a:r>
          </a:p>
          <a:p>
            <a:pPr marL="0" indent="0">
              <a:buNone/>
            </a:pPr>
            <a:r>
              <a:rPr lang="ru-RU" dirty="0" smtClean="0"/>
              <a:t>параллелограмм </a:t>
            </a:r>
          </a:p>
          <a:p>
            <a:pPr marL="0" indent="0">
              <a:buNone/>
            </a:pPr>
            <a:r>
              <a:rPr lang="ru-RU" dirty="0" smtClean="0"/>
              <a:t>5. При каком условии в цикле  с предусловием будут выполняться действия</a:t>
            </a:r>
          </a:p>
          <a:p>
            <a:pPr marL="0" indent="0">
              <a:buNone/>
            </a:pPr>
            <a:r>
              <a:rPr lang="ru-RU" dirty="0" smtClean="0"/>
              <a:t>При ложном </a:t>
            </a:r>
          </a:p>
          <a:p>
            <a:pPr marL="0" indent="0">
              <a:buNone/>
            </a:pP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истинном</a:t>
            </a:r>
          </a:p>
          <a:p>
            <a:pPr marL="0" indent="0">
              <a:buNone/>
            </a:pPr>
            <a:r>
              <a:rPr lang="ru-RU" dirty="0" smtClean="0"/>
              <a:t>Не имеет значения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866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Этапы решение задач на компьютере</a:t>
            </a: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Словесная модель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Построение математической модели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Построение алгоритма в виде блок-схемы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Написание программы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Отладка и тестирование программы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629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772300" y="305086"/>
            <a:ext cx="3473997" cy="6093027"/>
            <a:chOff x="561975" y="-717944"/>
            <a:chExt cx="3846512" cy="7470565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561975" y="-717944"/>
              <a:ext cx="3846512" cy="7470565"/>
              <a:chOff x="561975" y="-717944"/>
              <a:chExt cx="3846512" cy="7470565"/>
            </a:xfrm>
          </p:grpSpPr>
          <p:sp>
            <p:nvSpPr>
              <p:cNvPr id="5" name="Овал 4"/>
              <p:cNvSpPr/>
              <p:nvPr/>
            </p:nvSpPr>
            <p:spPr>
              <a:xfrm>
                <a:off x="864555" y="-717944"/>
                <a:ext cx="1690691" cy="5971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7" name="Прямая со стрелкой 6"/>
              <p:cNvCxnSpPr/>
              <p:nvPr/>
            </p:nvCxnSpPr>
            <p:spPr>
              <a:xfrm flipH="1">
                <a:off x="1707516" y="-102986"/>
                <a:ext cx="2384" cy="27860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Прямоугольник 8"/>
              <p:cNvSpPr/>
              <p:nvPr/>
            </p:nvSpPr>
            <p:spPr>
              <a:xfrm>
                <a:off x="862170" y="170856"/>
                <a:ext cx="1690691" cy="4976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Ромб 13"/>
              <p:cNvSpPr/>
              <p:nvPr/>
            </p:nvSpPr>
            <p:spPr>
              <a:xfrm>
                <a:off x="940752" y="3270349"/>
                <a:ext cx="1533525" cy="856354"/>
              </a:xfrm>
              <a:prstGeom prst="diamond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7" name="Прямая со стрелкой 16"/>
              <p:cNvCxnSpPr/>
              <p:nvPr/>
            </p:nvCxnSpPr>
            <p:spPr>
              <a:xfrm flipV="1">
                <a:off x="602621" y="3254877"/>
                <a:ext cx="1097749" cy="238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 стрелкой 24"/>
              <p:cNvCxnSpPr/>
              <p:nvPr/>
            </p:nvCxnSpPr>
            <p:spPr>
              <a:xfrm flipV="1">
                <a:off x="561975" y="3257258"/>
                <a:ext cx="0" cy="349536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 стрелкой 26"/>
              <p:cNvCxnSpPr/>
              <p:nvPr/>
            </p:nvCxnSpPr>
            <p:spPr>
              <a:xfrm flipH="1">
                <a:off x="561975" y="6752621"/>
                <a:ext cx="1097749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 стрелкой 28"/>
              <p:cNvCxnSpPr/>
              <p:nvPr/>
            </p:nvCxnSpPr>
            <p:spPr>
              <a:xfrm>
                <a:off x="1762125" y="6153150"/>
                <a:ext cx="0" cy="21907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 стрелкой 32"/>
              <p:cNvCxnSpPr/>
              <p:nvPr/>
            </p:nvCxnSpPr>
            <p:spPr>
              <a:xfrm>
                <a:off x="3657600" y="3768031"/>
                <a:ext cx="0" cy="140166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Параллелограмм 33"/>
              <p:cNvSpPr/>
              <p:nvPr/>
            </p:nvSpPr>
            <p:spPr>
              <a:xfrm>
                <a:off x="2894012" y="5187557"/>
                <a:ext cx="1514475" cy="490533"/>
              </a:xfrm>
              <a:prstGeom prst="parallelogram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2894012" y="5965624"/>
                <a:ext cx="1514475" cy="4931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43" name="Прямая со стрелкой 42"/>
              <p:cNvCxnSpPr/>
              <p:nvPr/>
            </p:nvCxnSpPr>
            <p:spPr>
              <a:xfrm flipH="1">
                <a:off x="1705131" y="649487"/>
                <a:ext cx="2384" cy="27860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Прямоугольник 43"/>
              <p:cNvSpPr/>
              <p:nvPr/>
            </p:nvSpPr>
            <p:spPr>
              <a:xfrm>
                <a:off x="859785" y="923929"/>
                <a:ext cx="1690691" cy="4976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45" name="Прямая со стрелкой 44"/>
              <p:cNvCxnSpPr/>
              <p:nvPr/>
            </p:nvCxnSpPr>
            <p:spPr>
              <a:xfrm flipH="1">
                <a:off x="1705131" y="1425477"/>
                <a:ext cx="2384" cy="27860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Прямоугольник 45"/>
              <p:cNvSpPr/>
              <p:nvPr/>
            </p:nvSpPr>
            <p:spPr>
              <a:xfrm>
                <a:off x="859785" y="1699919"/>
                <a:ext cx="1690691" cy="4976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47" name="Прямая со стрелкой 46"/>
              <p:cNvCxnSpPr/>
              <p:nvPr/>
            </p:nvCxnSpPr>
            <p:spPr>
              <a:xfrm flipH="1">
                <a:off x="1702755" y="2210692"/>
                <a:ext cx="2384" cy="27860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Прямоугольник 47"/>
              <p:cNvSpPr/>
              <p:nvPr/>
            </p:nvSpPr>
            <p:spPr>
              <a:xfrm>
                <a:off x="857409" y="2485134"/>
                <a:ext cx="1690691" cy="4976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49" name="Прямая со стрелкой 48"/>
              <p:cNvCxnSpPr/>
              <p:nvPr/>
            </p:nvCxnSpPr>
            <p:spPr>
              <a:xfrm flipH="1">
                <a:off x="1700370" y="2993524"/>
                <a:ext cx="2384" cy="27860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 стрелкой 52"/>
              <p:cNvCxnSpPr>
                <a:stCxn id="14" idx="3"/>
              </p:cNvCxnSpPr>
              <p:nvPr/>
            </p:nvCxnSpPr>
            <p:spPr>
              <a:xfrm flipV="1">
                <a:off x="2474277" y="3682010"/>
                <a:ext cx="1223969" cy="1651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 стрелкой 55"/>
              <p:cNvCxnSpPr/>
              <p:nvPr/>
            </p:nvCxnSpPr>
            <p:spPr>
              <a:xfrm flipH="1">
                <a:off x="1705131" y="4120752"/>
                <a:ext cx="2384" cy="27860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Прямоугольник 56"/>
              <p:cNvSpPr/>
              <p:nvPr/>
            </p:nvSpPr>
            <p:spPr>
              <a:xfrm>
                <a:off x="859785" y="4395194"/>
                <a:ext cx="1690691" cy="4976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58" name="Прямая со стрелкой 57"/>
              <p:cNvCxnSpPr/>
              <p:nvPr/>
            </p:nvCxnSpPr>
            <p:spPr>
              <a:xfrm flipH="1">
                <a:off x="1681706" y="5687622"/>
                <a:ext cx="2384" cy="27860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Прямоугольник 58"/>
              <p:cNvSpPr/>
              <p:nvPr/>
            </p:nvSpPr>
            <p:spPr>
              <a:xfrm>
                <a:off x="816763" y="5965624"/>
                <a:ext cx="1690691" cy="4976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60" name="Прямая со стрелкой 59"/>
              <p:cNvCxnSpPr/>
              <p:nvPr/>
            </p:nvCxnSpPr>
            <p:spPr>
              <a:xfrm flipH="1">
                <a:off x="1659724" y="6474014"/>
                <a:ext cx="2384" cy="27860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 стрелкой 65"/>
              <p:cNvCxnSpPr/>
              <p:nvPr/>
            </p:nvCxnSpPr>
            <p:spPr>
              <a:xfrm flipH="1">
                <a:off x="3659974" y="5687622"/>
                <a:ext cx="2384" cy="27860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1" name="Прямая со стрелкой 60"/>
            <p:cNvCxnSpPr/>
            <p:nvPr/>
          </p:nvCxnSpPr>
          <p:spPr>
            <a:xfrm flipH="1">
              <a:off x="1684091" y="4880075"/>
              <a:ext cx="2384" cy="27860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Прямоугольник 61"/>
            <p:cNvSpPr/>
            <p:nvPr/>
          </p:nvSpPr>
          <p:spPr>
            <a:xfrm>
              <a:off x="838745" y="5187557"/>
              <a:ext cx="1690691" cy="4976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5122015" y="305086"/>
            <a:ext cx="3473997" cy="6093027"/>
            <a:chOff x="561975" y="-717944"/>
            <a:chExt cx="3846512" cy="7470565"/>
          </a:xfrm>
        </p:grpSpPr>
        <p:grpSp>
          <p:nvGrpSpPr>
            <p:cNvPr id="64" name="Группа 63"/>
            <p:cNvGrpSpPr/>
            <p:nvPr/>
          </p:nvGrpSpPr>
          <p:grpSpPr>
            <a:xfrm>
              <a:off x="561975" y="-717944"/>
              <a:ext cx="3846512" cy="7470565"/>
              <a:chOff x="561975" y="-717944"/>
              <a:chExt cx="3846512" cy="7470565"/>
            </a:xfrm>
          </p:grpSpPr>
          <p:sp>
            <p:nvSpPr>
              <p:cNvPr id="95" name="Овал 94"/>
              <p:cNvSpPr/>
              <p:nvPr/>
            </p:nvSpPr>
            <p:spPr>
              <a:xfrm>
                <a:off x="864555" y="-717944"/>
                <a:ext cx="1690691" cy="5971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96" name="Прямая со стрелкой 95"/>
              <p:cNvCxnSpPr/>
              <p:nvPr/>
            </p:nvCxnSpPr>
            <p:spPr>
              <a:xfrm flipH="1">
                <a:off x="1707516" y="-102986"/>
                <a:ext cx="2384" cy="27860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Прямоугольник 96"/>
              <p:cNvSpPr/>
              <p:nvPr/>
            </p:nvSpPr>
            <p:spPr>
              <a:xfrm>
                <a:off x="862170" y="170856"/>
                <a:ext cx="1690691" cy="4976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8" name="Ромб 97"/>
              <p:cNvSpPr/>
              <p:nvPr/>
            </p:nvSpPr>
            <p:spPr>
              <a:xfrm>
                <a:off x="940752" y="3270349"/>
                <a:ext cx="1533525" cy="856354"/>
              </a:xfrm>
              <a:prstGeom prst="diamond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99" name="Прямая со стрелкой 98"/>
              <p:cNvCxnSpPr/>
              <p:nvPr/>
            </p:nvCxnSpPr>
            <p:spPr>
              <a:xfrm flipV="1">
                <a:off x="602621" y="3254877"/>
                <a:ext cx="1097749" cy="238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Прямая со стрелкой 99"/>
              <p:cNvCxnSpPr/>
              <p:nvPr/>
            </p:nvCxnSpPr>
            <p:spPr>
              <a:xfrm flipV="1">
                <a:off x="561975" y="3257258"/>
                <a:ext cx="0" cy="349536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Прямая со стрелкой 100"/>
              <p:cNvCxnSpPr/>
              <p:nvPr/>
            </p:nvCxnSpPr>
            <p:spPr>
              <a:xfrm flipH="1">
                <a:off x="561975" y="6752621"/>
                <a:ext cx="1097749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Прямая со стрелкой 101"/>
              <p:cNvCxnSpPr/>
              <p:nvPr/>
            </p:nvCxnSpPr>
            <p:spPr>
              <a:xfrm>
                <a:off x="1762125" y="6153150"/>
                <a:ext cx="0" cy="21907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Прямая со стрелкой 102"/>
              <p:cNvCxnSpPr/>
              <p:nvPr/>
            </p:nvCxnSpPr>
            <p:spPr>
              <a:xfrm>
                <a:off x="3657600" y="3768031"/>
                <a:ext cx="0" cy="140166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Параллелограмм 103"/>
              <p:cNvSpPr/>
              <p:nvPr/>
            </p:nvSpPr>
            <p:spPr>
              <a:xfrm>
                <a:off x="2894012" y="5187557"/>
                <a:ext cx="1514475" cy="490533"/>
              </a:xfrm>
              <a:prstGeom prst="parallelogram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" name="Овал 104"/>
              <p:cNvSpPr/>
              <p:nvPr/>
            </p:nvSpPr>
            <p:spPr>
              <a:xfrm>
                <a:off x="2894012" y="5965624"/>
                <a:ext cx="1514475" cy="4931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06" name="Прямая со стрелкой 105"/>
              <p:cNvCxnSpPr/>
              <p:nvPr/>
            </p:nvCxnSpPr>
            <p:spPr>
              <a:xfrm flipH="1">
                <a:off x="1705131" y="649487"/>
                <a:ext cx="2384" cy="27860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7" name="Прямоугольник 106"/>
              <p:cNvSpPr/>
              <p:nvPr/>
            </p:nvSpPr>
            <p:spPr>
              <a:xfrm>
                <a:off x="859785" y="923929"/>
                <a:ext cx="1690691" cy="4976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08" name="Прямая со стрелкой 107"/>
              <p:cNvCxnSpPr/>
              <p:nvPr/>
            </p:nvCxnSpPr>
            <p:spPr>
              <a:xfrm flipH="1">
                <a:off x="1705131" y="1425477"/>
                <a:ext cx="2384" cy="27860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9" name="Прямоугольник 108"/>
              <p:cNvSpPr/>
              <p:nvPr/>
            </p:nvSpPr>
            <p:spPr>
              <a:xfrm>
                <a:off x="859785" y="1699919"/>
                <a:ext cx="1690691" cy="4976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10" name="Прямая со стрелкой 109"/>
              <p:cNvCxnSpPr/>
              <p:nvPr/>
            </p:nvCxnSpPr>
            <p:spPr>
              <a:xfrm flipH="1">
                <a:off x="1702755" y="2210692"/>
                <a:ext cx="2384" cy="27860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" name="Прямоугольник 110"/>
              <p:cNvSpPr/>
              <p:nvPr/>
            </p:nvSpPr>
            <p:spPr>
              <a:xfrm>
                <a:off x="857409" y="2485134"/>
                <a:ext cx="1690691" cy="4976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12" name="Прямая со стрелкой 111"/>
              <p:cNvCxnSpPr/>
              <p:nvPr/>
            </p:nvCxnSpPr>
            <p:spPr>
              <a:xfrm flipH="1">
                <a:off x="1700370" y="2993524"/>
                <a:ext cx="2384" cy="27860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Прямая со стрелкой 112"/>
              <p:cNvCxnSpPr>
                <a:stCxn id="98" idx="3"/>
              </p:cNvCxnSpPr>
              <p:nvPr/>
            </p:nvCxnSpPr>
            <p:spPr>
              <a:xfrm flipV="1">
                <a:off x="2474277" y="3682010"/>
                <a:ext cx="1223969" cy="1651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Прямая со стрелкой 113"/>
              <p:cNvCxnSpPr/>
              <p:nvPr/>
            </p:nvCxnSpPr>
            <p:spPr>
              <a:xfrm flipH="1">
                <a:off x="1705131" y="4120752"/>
                <a:ext cx="2384" cy="27860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Прямоугольник 114"/>
              <p:cNvSpPr/>
              <p:nvPr/>
            </p:nvSpPr>
            <p:spPr>
              <a:xfrm>
                <a:off x="859785" y="4395194"/>
                <a:ext cx="1690691" cy="4976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16" name="Прямая со стрелкой 115"/>
              <p:cNvCxnSpPr/>
              <p:nvPr/>
            </p:nvCxnSpPr>
            <p:spPr>
              <a:xfrm flipH="1">
                <a:off x="1662109" y="5658142"/>
                <a:ext cx="2384" cy="27860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7" name="Прямоугольник 116"/>
              <p:cNvSpPr/>
              <p:nvPr/>
            </p:nvSpPr>
            <p:spPr>
              <a:xfrm>
                <a:off x="816763" y="5965624"/>
                <a:ext cx="1690691" cy="4976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18" name="Прямая со стрелкой 117"/>
              <p:cNvCxnSpPr/>
              <p:nvPr/>
            </p:nvCxnSpPr>
            <p:spPr>
              <a:xfrm flipH="1">
                <a:off x="1659724" y="6474014"/>
                <a:ext cx="2384" cy="27860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Прямая со стрелкой 118"/>
              <p:cNvCxnSpPr/>
              <p:nvPr/>
            </p:nvCxnSpPr>
            <p:spPr>
              <a:xfrm flipH="1">
                <a:off x="3659974" y="5687622"/>
                <a:ext cx="2384" cy="27860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5" name="Прямая со стрелкой 64"/>
            <p:cNvCxnSpPr/>
            <p:nvPr/>
          </p:nvCxnSpPr>
          <p:spPr>
            <a:xfrm flipH="1">
              <a:off x="1684091" y="4880075"/>
              <a:ext cx="2384" cy="27860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Прямоугольник 93"/>
            <p:cNvSpPr/>
            <p:nvPr/>
          </p:nvSpPr>
          <p:spPr>
            <a:xfrm>
              <a:off x="838745" y="5187557"/>
              <a:ext cx="1690691" cy="4976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176372" y="360844"/>
            <a:ext cx="1214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начало</a:t>
            </a:r>
            <a:endParaRPr lang="ru-RU" sz="20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5598718" y="345421"/>
            <a:ext cx="1214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начало</a:t>
            </a:r>
            <a:endParaRPr lang="ru-RU" sz="20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2997620" y="5758262"/>
            <a:ext cx="1214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конец</a:t>
            </a:r>
            <a:endParaRPr lang="ru-RU" sz="20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7304890" y="5789097"/>
            <a:ext cx="1214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конец</a:t>
            </a:r>
            <a:endParaRPr lang="ru-RU" sz="20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1206145" y="1045699"/>
            <a:ext cx="1214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b</a:t>
            </a:r>
            <a:r>
              <a:rPr lang="en-US" sz="2000" b="1" dirty="0" smtClean="0"/>
              <a:t>1=1</a:t>
            </a:r>
            <a:endParaRPr lang="ru-RU" sz="20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5549395" y="1044559"/>
            <a:ext cx="1214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a1=400</a:t>
            </a:r>
            <a:endParaRPr lang="ru-RU" sz="20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1193228" y="1617249"/>
            <a:ext cx="1214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q=4</a:t>
            </a:r>
            <a:endParaRPr lang="ru-RU" sz="20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5542943" y="1600494"/>
            <a:ext cx="1214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d</a:t>
            </a:r>
            <a:r>
              <a:rPr lang="en-US" sz="2000" b="1" dirty="0" smtClean="0"/>
              <a:t>=-5</a:t>
            </a:r>
            <a:endParaRPr lang="ru-RU" sz="20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1134932" y="5763518"/>
            <a:ext cx="1214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n:=n+1</a:t>
            </a:r>
            <a:endParaRPr lang="ru-RU" sz="20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5528240" y="2303321"/>
            <a:ext cx="1214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n=1</a:t>
            </a:r>
            <a:endParaRPr lang="ru-RU" sz="20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1199680" y="2916289"/>
            <a:ext cx="1214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S5=0</a:t>
            </a:r>
            <a:endParaRPr lang="ru-RU" sz="20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7312770" y="5102415"/>
            <a:ext cx="1214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S30</a:t>
            </a:r>
            <a:endParaRPr lang="ru-RU" sz="20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2955175" y="5098089"/>
            <a:ext cx="1214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S5</a:t>
            </a:r>
            <a:endParaRPr lang="ru-RU" sz="20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1270272" y="3691593"/>
            <a:ext cx="1214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n</a:t>
            </a:r>
            <a:r>
              <a:rPr lang="en-US" sz="2000" b="1" dirty="0" smtClean="0"/>
              <a:t>&lt;=</a:t>
            </a:r>
            <a:r>
              <a:rPr lang="en-US" sz="2000" b="1" dirty="0"/>
              <a:t>5</a:t>
            </a:r>
            <a:endParaRPr lang="ru-RU" sz="2000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5598718" y="3677485"/>
            <a:ext cx="1214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n</a:t>
            </a:r>
            <a:r>
              <a:rPr lang="en-US" sz="2000" b="1" dirty="0" smtClean="0"/>
              <a:t>&lt;=30</a:t>
            </a:r>
            <a:endParaRPr lang="ru-RU" sz="2000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1182748" y="4478286"/>
            <a:ext cx="1214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b1:=b1*q</a:t>
            </a:r>
            <a:endParaRPr lang="ru-RU" sz="20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5556820" y="4478286"/>
            <a:ext cx="1214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a</a:t>
            </a:r>
            <a:r>
              <a:rPr lang="en-US" sz="2000" b="1" dirty="0" smtClean="0"/>
              <a:t>1:=a1+d</a:t>
            </a:r>
            <a:endParaRPr lang="ru-RU" sz="20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1070185" y="5136175"/>
            <a:ext cx="13439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S5:=S5+b1</a:t>
            </a:r>
            <a:endParaRPr lang="ru-RU" sz="20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5315022" y="5079597"/>
            <a:ext cx="16541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S30:=S30+a1</a:t>
            </a:r>
            <a:endParaRPr lang="ru-RU" sz="2000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5510541" y="5736987"/>
            <a:ext cx="1214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n:=n+1</a:t>
            </a:r>
            <a:endParaRPr lang="ru-RU" sz="20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-229524" y="-18684"/>
            <a:ext cx="1971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1</a:t>
            </a:r>
            <a:r>
              <a:rPr lang="ru-RU" sz="2000" b="1" dirty="0" smtClean="0"/>
              <a:t> вариант</a:t>
            </a:r>
            <a:r>
              <a:rPr lang="en-US" sz="2000" b="1" dirty="0" smtClean="0"/>
              <a:t> </a:t>
            </a:r>
            <a:endParaRPr lang="ru-RU" sz="20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3910190" y="39845"/>
            <a:ext cx="1971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2 вариант</a:t>
            </a:r>
            <a:r>
              <a:rPr lang="en-US" sz="2000" b="1" dirty="0" smtClean="0"/>
              <a:t> </a:t>
            </a:r>
            <a:endParaRPr lang="ru-RU" sz="20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1345152" y="4105404"/>
            <a:ext cx="1214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+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701356" y="4134024"/>
            <a:ext cx="1214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+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176375" y="3574278"/>
            <a:ext cx="1214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-</a:t>
            </a:r>
            <a:endParaRPr lang="ru-RU" sz="20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6547424" y="3589543"/>
            <a:ext cx="1214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-</a:t>
            </a:r>
            <a:endParaRPr lang="ru-RU" sz="20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1249003" y="2317912"/>
            <a:ext cx="1214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n=1</a:t>
            </a:r>
            <a:endParaRPr lang="ru-RU" sz="20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5585172" y="2946327"/>
            <a:ext cx="1214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</a:t>
            </a:r>
            <a:r>
              <a:rPr lang="ru-RU" sz="2000" b="1" dirty="0" smtClean="0"/>
              <a:t>30</a:t>
            </a:r>
            <a:r>
              <a:rPr lang="en-US" sz="2000" b="1" dirty="0" smtClean="0"/>
              <a:t>=0</a:t>
            </a:r>
            <a:endParaRPr lang="ru-RU" sz="2000" b="1" dirty="0"/>
          </a:p>
        </p:txBody>
      </p:sp>
      <p:sp>
        <p:nvSpPr>
          <p:cNvPr id="120" name="TextBox 119"/>
          <p:cNvSpPr txBox="1"/>
          <p:nvPr/>
        </p:nvSpPr>
        <p:spPr>
          <a:xfrm>
            <a:off x="2733965" y="1015846"/>
            <a:ext cx="12144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Дано:</a:t>
            </a:r>
          </a:p>
          <a:p>
            <a:pPr algn="ctr"/>
            <a:r>
              <a:rPr lang="en-US" sz="2000" b="1" dirty="0" smtClean="0"/>
              <a:t>b1=1</a:t>
            </a:r>
            <a:endParaRPr lang="ru-RU" sz="2000" b="1" dirty="0" smtClean="0"/>
          </a:p>
          <a:p>
            <a:pPr algn="ctr"/>
            <a:r>
              <a:rPr lang="en-US" sz="2000" b="1" dirty="0" smtClean="0"/>
              <a:t>q=4</a:t>
            </a:r>
            <a:endParaRPr lang="ru-RU" sz="2000" b="1" dirty="0" smtClean="0"/>
          </a:p>
          <a:p>
            <a:pPr algn="ctr"/>
            <a:r>
              <a:rPr lang="en-US" sz="2000" b="1" dirty="0" smtClean="0"/>
              <a:t>n=1</a:t>
            </a:r>
            <a:endParaRPr lang="ru-RU" sz="2000" b="1" dirty="0"/>
          </a:p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Найти:</a:t>
            </a:r>
          </a:p>
          <a:p>
            <a:pPr algn="ctr"/>
            <a:r>
              <a:rPr lang="en-US" sz="2000" b="1" dirty="0" smtClean="0"/>
              <a:t>S5</a:t>
            </a:r>
            <a:r>
              <a:rPr lang="ru-RU" sz="2000" b="1" dirty="0" smtClean="0"/>
              <a:t>-?</a:t>
            </a:r>
            <a:endParaRPr lang="ru-RU" sz="2000" b="1" dirty="0"/>
          </a:p>
          <a:p>
            <a:pPr algn="ctr"/>
            <a:endParaRPr lang="ru-RU" sz="2000" b="1" dirty="0"/>
          </a:p>
        </p:txBody>
      </p:sp>
      <p:sp>
        <p:nvSpPr>
          <p:cNvPr id="123" name="TextBox 122"/>
          <p:cNvSpPr txBox="1"/>
          <p:nvPr/>
        </p:nvSpPr>
        <p:spPr>
          <a:xfrm>
            <a:off x="7304890" y="1104650"/>
            <a:ext cx="12144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Дано:</a:t>
            </a:r>
          </a:p>
          <a:p>
            <a:pPr algn="ctr"/>
            <a:r>
              <a:rPr lang="en-US" sz="2000" b="1" dirty="0"/>
              <a:t>a1=400</a:t>
            </a:r>
            <a:endParaRPr lang="ru-RU" sz="2000" b="1" dirty="0"/>
          </a:p>
          <a:p>
            <a:pPr algn="ctr"/>
            <a:r>
              <a:rPr lang="en-US" sz="2000" b="1" dirty="0"/>
              <a:t>d=-5</a:t>
            </a:r>
            <a:endParaRPr lang="ru-RU" sz="2000" b="1" dirty="0"/>
          </a:p>
          <a:p>
            <a:pPr algn="ctr"/>
            <a:r>
              <a:rPr lang="en-US" sz="2000" b="1" dirty="0" smtClean="0"/>
              <a:t>n=1</a:t>
            </a:r>
            <a:endParaRPr lang="ru-RU" sz="2000" b="1" dirty="0"/>
          </a:p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Найти:</a:t>
            </a:r>
          </a:p>
          <a:p>
            <a:pPr algn="ctr"/>
            <a:r>
              <a:rPr lang="en-US" sz="2000" b="1" dirty="0" smtClean="0"/>
              <a:t>S</a:t>
            </a:r>
            <a:r>
              <a:rPr lang="ru-RU" sz="2000" b="1" dirty="0" smtClean="0"/>
              <a:t>30-?</a:t>
            </a:r>
            <a:endParaRPr lang="ru-RU" sz="2000" b="1" dirty="0"/>
          </a:p>
          <a:p>
            <a:pPr algn="ctr"/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27260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решения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81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1" dirty="0" smtClean="0"/>
              <a:t>Решить и составить блок-схему к задаче:</a:t>
            </a:r>
          </a:p>
          <a:p>
            <a:pPr marL="0" indent="0">
              <a:buNone/>
            </a:pPr>
            <a:r>
              <a:rPr lang="ru-RU" b="1" i="1" dirty="0" smtClean="0"/>
              <a:t>I </a:t>
            </a:r>
            <a:r>
              <a:rPr lang="ru-RU" b="1" i="1" dirty="0"/>
              <a:t>уровень.</a:t>
            </a:r>
            <a:r>
              <a:rPr lang="ru-RU" b="1" dirty="0"/>
              <a:t> “удовлетворительно”.</a:t>
            </a:r>
            <a:endParaRPr lang="ru-RU" dirty="0"/>
          </a:p>
          <a:p>
            <a:r>
              <a:rPr lang="ru-RU" dirty="0"/>
              <a:t>Какое потомство могла бы воспроизвести одна особь самки аскариды за 6 дней, если она дает 700 тыс. яиц в сутки?</a:t>
            </a:r>
          </a:p>
          <a:p>
            <a:pPr marL="0" indent="0">
              <a:buNone/>
            </a:pPr>
            <a:r>
              <a:rPr lang="ru-RU" b="1" i="1" dirty="0"/>
              <a:t>II уровень. “хорошо”.</a:t>
            </a:r>
            <a:endParaRPr lang="ru-RU" dirty="0"/>
          </a:p>
          <a:p>
            <a:r>
              <a:rPr lang="ru-RU" dirty="0"/>
              <a:t>В одном плоде пастушьей сумки созревает не менее 186300 семян. Сколько могли бы дать 5 особей пастушьей сумки, если 1 растение имеет в среднем 30 плодов?</a:t>
            </a:r>
          </a:p>
          <a:p>
            <a:pPr marL="0" indent="0">
              <a:buNone/>
            </a:pPr>
            <a:r>
              <a:rPr lang="ru-RU" b="1" i="1" dirty="0"/>
              <a:t>III уровень. “отлично”.</a:t>
            </a:r>
            <a:endParaRPr lang="ru-RU" dirty="0"/>
          </a:p>
          <a:p>
            <a:r>
              <a:rPr lang="ru-RU" dirty="0"/>
              <a:t>Одна особь самки крысы дает в год 5 пометов, в среднем по 8 крысят, достигающих </a:t>
            </a:r>
            <a:r>
              <a:rPr lang="ru-RU" dirty="0" err="1"/>
              <a:t>половозрелости</a:t>
            </a:r>
            <a:r>
              <a:rPr lang="ru-RU" dirty="0"/>
              <a:t> с 3 месяцев. Какое потомство могло бы быть у этой особи за 9 месяцев жизни?</a:t>
            </a:r>
          </a:p>
          <a:p>
            <a:pPr marL="0" indent="0">
              <a:buNone/>
            </a:pPr>
            <a:r>
              <a:rPr lang="ru-RU" dirty="0"/>
              <a:t>Свой уровень подготовки определите самостоятельно.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0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31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лубина">
  <a:themeElements>
    <a:clrScheme name="Глубина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Глубина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убина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Глубина</Template>
  <TotalTime>153</TotalTime>
  <Words>212</Words>
  <Application>Microsoft Office PowerPoint</Application>
  <PresentationFormat>Экран (4:3)</PresentationFormat>
  <Paragraphs>183</Paragraphs>
  <Slides>9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Corbel</vt:lpstr>
      <vt:lpstr>Times New Roman</vt:lpstr>
      <vt:lpstr>Глубина</vt:lpstr>
      <vt:lpstr>Equation.3</vt:lpstr>
      <vt:lpstr>Разгадай кроссворд</vt:lpstr>
      <vt:lpstr>Арифметическая  и  геометрическая прогрессии в Паскале</vt:lpstr>
      <vt:lpstr>Презентация PowerPoint</vt:lpstr>
      <vt:lpstr>тест</vt:lpstr>
      <vt:lpstr>Этапы решение задач на компьютере </vt:lpstr>
      <vt:lpstr>Презентация PowerPoint</vt:lpstr>
      <vt:lpstr>Результаты решения задач</vt:lpstr>
      <vt:lpstr>Домашнее задание</vt:lpstr>
      <vt:lpstr>Рефлексия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14</cp:revision>
  <dcterms:created xsi:type="dcterms:W3CDTF">2020-03-09T12:02:41Z</dcterms:created>
  <dcterms:modified xsi:type="dcterms:W3CDTF">2020-03-10T19:17:14Z</dcterms:modified>
</cp:coreProperties>
</file>