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81" r:id="rId21"/>
    <p:sldId id="275" r:id="rId22"/>
    <p:sldId id="277" r:id="rId23"/>
    <p:sldId id="276" r:id="rId24"/>
    <p:sldId id="278" r:id="rId25"/>
    <p:sldId id="279" r:id="rId26"/>
    <p:sldId id="280" r:id="rId27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ru-RU" sz="18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>
              <a:lnSpc>
                <a:spcPct val="100000"/>
              </a:lnSpc>
            </a:pPr>
            <a:fld id="{CC806DBB-03F7-4ACC-B9F2-54EC11284AFE}" type="datetime">
              <a:rPr lang="ru-RU" sz="1200" b="0" strike="noStrike" spc="-1">
                <a:solidFill>
                  <a:srgbClr val="8B8B8B"/>
                </a:solidFill>
                <a:latin typeface="Calibri"/>
              </a:rPr>
              <a:t>31.01.2019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</p:spPr>
        <p:txBody>
          <a:bodyPr anchor="ctr"/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sldNum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320719A3-7351-45A2-8CD9-6F7C28ACCCF3}" type="slidenum">
              <a:rPr lang="ru-RU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ru-RU" sz="1800" b="0" strike="noStrike" spc="-1">
                <a:solidFill>
                  <a:srgbClr val="000000"/>
                </a:solidFill>
                <a:latin typeface="Calibri"/>
              </a:rPr>
              <a:t>Для правки текста заголовка щёлкните мышью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solidFill>
                  <a:srgbClr val="000000"/>
                </a:solidFill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400" b="0" strike="noStrike" spc="-1">
                <a:solidFill>
                  <a:srgbClr val="000000"/>
                </a:solidFill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solidFill>
                  <a:srgbClr val="000000"/>
                </a:solidFill>
                <a:latin typeface="Calibri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3"/>
          <p:cNvPicPr/>
          <p:nvPr/>
        </p:nvPicPr>
        <p:blipFill>
          <a:blip r:embed="rId2"/>
          <a:stretch/>
        </p:blipFill>
        <p:spPr>
          <a:xfrm>
            <a:off x="4607640" y="2432160"/>
            <a:ext cx="4059720" cy="2868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CustomShape 1"/>
          <p:cNvSpPr/>
          <p:nvPr/>
        </p:nvSpPr>
        <p:spPr>
          <a:xfrm>
            <a:off x="1007640" y="1024200"/>
            <a:ext cx="730836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200" b="1" i="1" strike="noStrike" spc="-1">
                <a:solidFill>
                  <a:srgbClr val="1F497D"/>
                </a:solidFill>
                <a:latin typeface="Arial"/>
              </a:rPr>
              <a:t>Маленький мир игры</a:t>
            </a:r>
            <a:endParaRPr lang="ru-RU" sz="5200" b="0" strike="noStrike" spc="-1">
              <a:latin typeface="Arial"/>
            </a:endParaRPr>
          </a:p>
        </p:txBody>
      </p:sp>
      <p:sp>
        <p:nvSpPr>
          <p:cNvPr id="43" name="CustomShape 2"/>
          <p:cNvSpPr/>
          <p:nvPr/>
        </p:nvSpPr>
        <p:spPr>
          <a:xfrm>
            <a:off x="467640" y="116640"/>
            <a:ext cx="8488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1F497D"/>
                </a:solidFill>
                <a:latin typeface="Arial"/>
              </a:rPr>
              <a:t>Муниципальное автономное дошкольное образовательное учреждение «ДЕТСКИЙ САД № 11», г. Заречный Пензенской области</a:t>
            </a:r>
            <a:endParaRPr lang="ru-RU" sz="1800" b="0" strike="noStrike" spc="-1" dirty="0">
              <a:latin typeface="Arial"/>
            </a:endParaRPr>
          </a:p>
        </p:txBody>
      </p:sp>
      <p:pic>
        <p:nvPicPr>
          <p:cNvPr id="44" name="Рисунок 4"/>
          <p:cNvPicPr/>
          <p:nvPr/>
        </p:nvPicPr>
        <p:blipFill>
          <a:blip r:embed="rId3">
            <a:extLst/>
          </a:blip>
          <a:stretch/>
        </p:blipFill>
        <p:spPr>
          <a:xfrm>
            <a:off x="863640" y="2421000"/>
            <a:ext cx="2987640" cy="32785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6" name="CustomShape 4"/>
          <p:cNvSpPr/>
          <p:nvPr/>
        </p:nvSpPr>
        <p:spPr>
          <a:xfrm>
            <a:off x="4068000" y="5805360"/>
            <a:ext cx="488808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   Автор: Левина Светлана  Анатольевна, </a:t>
            </a:r>
            <a:endParaRPr lang="ru-RU" sz="180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latin typeface="Arial"/>
              </a:rPr>
              <a:t>в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Arial"/>
              </a:rPr>
              <a:t>оспитатель высшей категории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CustomShape 1"/>
          <p:cNvSpPr/>
          <p:nvPr/>
        </p:nvSpPr>
        <p:spPr>
          <a:xfrm>
            <a:off x="2843640" y="332640"/>
            <a:ext cx="338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II этап – основной 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77" name="CustomShape 2"/>
          <p:cNvSpPr/>
          <p:nvPr/>
        </p:nvSpPr>
        <p:spPr>
          <a:xfrm>
            <a:off x="323640" y="1052640"/>
            <a:ext cx="8496720" cy="4782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Создание индивидуальных игровых пространств и включение их в игру.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 Подбор игрового материала.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 Обогащение опыта детей.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Чтение художественной литературы.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Подбор произведений, в которые можно «играть».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Организация "образцовой" режиссерской игры взрослого.  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Создание игровых провокаций. 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Самодеятельная спонтанная режиссерская игра.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Рисунок 2"/>
          <p:cNvPicPr/>
          <p:nvPr/>
        </p:nvPicPr>
        <p:blipFill>
          <a:blip r:embed="rId2"/>
          <a:stretch/>
        </p:blipFill>
        <p:spPr>
          <a:xfrm rot="16200000">
            <a:off x="897316" y="1302480"/>
            <a:ext cx="2781360" cy="352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2" name="Рисунок 4"/>
          <p:cNvPicPr/>
          <p:nvPr/>
        </p:nvPicPr>
        <p:blipFill>
          <a:blip r:embed="rId3"/>
          <a:stretch/>
        </p:blipFill>
        <p:spPr>
          <a:xfrm>
            <a:off x="4716000" y="1675800"/>
            <a:ext cx="3312000" cy="45612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3" name="CustomShape 1"/>
          <p:cNvSpPr/>
          <p:nvPr/>
        </p:nvSpPr>
        <p:spPr>
          <a:xfrm>
            <a:off x="1115640" y="404640"/>
            <a:ext cx="6840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Организация игрового пространства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1115640" y="332640"/>
            <a:ext cx="68403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Организация игрового пространства 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79" name="Рисунок 5"/>
          <p:cNvPicPr/>
          <p:nvPr/>
        </p:nvPicPr>
        <p:blipFill>
          <a:blip r:embed="rId2"/>
          <a:stretch/>
        </p:blipFill>
        <p:spPr>
          <a:xfrm>
            <a:off x="348120" y="1071360"/>
            <a:ext cx="4079520" cy="2534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0" name="Рисунок 6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0032" y="3605761"/>
            <a:ext cx="3561045" cy="257381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Рисунок 1"/>
          <p:cNvPicPr/>
          <p:nvPr/>
        </p:nvPicPr>
        <p:blipFill>
          <a:blip r:embed="rId2"/>
          <a:stretch/>
        </p:blipFill>
        <p:spPr>
          <a:xfrm>
            <a:off x="395640" y="1124640"/>
            <a:ext cx="3585600" cy="23932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5" name="Рисунок 3"/>
          <p:cNvPicPr/>
          <p:nvPr/>
        </p:nvPicPr>
        <p:blipFill>
          <a:blip r:embed="rId3"/>
          <a:stretch/>
        </p:blipFill>
        <p:spPr>
          <a:xfrm>
            <a:off x="4836960" y="1145160"/>
            <a:ext cx="3518640" cy="23727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6" name="Рисунок 4"/>
          <p:cNvPicPr/>
          <p:nvPr/>
        </p:nvPicPr>
        <p:blipFill>
          <a:blip r:embed="rId4">
            <a:extLst/>
          </a:blip>
          <a:stretch/>
        </p:blipFill>
        <p:spPr>
          <a:xfrm>
            <a:off x="477720" y="4092120"/>
            <a:ext cx="3503880" cy="23608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7" name="Рисунок 5"/>
          <p:cNvPicPr/>
          <p:nvPr/>
        </p:nvPicPr>
        <p:blipFill>
          <a:blip r:embed="rId5">
            <a:extLst/>
          </a:blip>
          <a:stretch/>
        </p:blipFill>
        <p:spPr>
          <a:xfrm>
            <a:off x="4948200" y="4092120"/>
            <a:ext cx="3407040" cy="24328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8" name="CustomShape 1"/>
          <p:cNvSpPr/>
          <p:nvPr/>
        </p:nvSpPr>
        <p:spPr>
          <a:xfrm>
            <a:off x="1410840" y="260640"/>
            <a:ext cx="67219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Организация игрового пространства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Рисунок 1"/>
          <p:cNvPicPr/>
          <p:nvPr/>
        </p:nvPicPr>
        <p:blipFill>
          <a:blip r:embed="rId2"/>
          <a:stretch/>
        </p:blipFill>
        <p:spPr>
          <a:xfrm>
            <a:off x="395640" y="980640"/>
            <a:ext cx="3932640" cy="29156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0" name="Рисунок 2"/>
          <p:cNvPicPr/>
          <p:nvPr/>
        </p:nvPicPr>
        <p:blipFill>
          <a:blip r:embed="rId3"/>
          <a:stretch/>
        </p:blipFill>
        <p:spPr>
          <a:xfrm>
            <a:off x="4781084" y="3615260"/>
            <a:ext cx="3816000" cy="27601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1" name="CustomShape 1"/>
          <p:cNvSpPr/>
          <p:nvPr/>
        </p:nvSpPr>
        <p:spPr>
          <a:xfrm>
            <a:off x="1058760" y="251280"/>
            <a:ext cx="67219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Организация игрового пространства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Рисунок 2"/>
          <p:cNvPicPr/>
          <p:nvPr/>
        </p:nvPicPr>
        <p:blipFill>
          <a:blip r:embed="rId2"/>
          <a:stretch/>
        </p:blipFill>
        <p:spPr>
          <a:xfrm rot="16200000">
            <a:off x="996120" y="765720"/>
            <a:ext cx="2952000" cy="36705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3" name="Рисунок 3"/>
          <p:cNvPicPr/>
          <p:nvPr/>
        </p:nvPicPr>
        <p:blipFill>
          <a:blip r:embed="rId3"/>
          <a:stretch/>
        </p:blipFill>
        <p:spPr>
          <a:xfrm>
            <a:off x="4607640" y="3357000"/>
            <a:ext cx="4053240" cy="2952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4" name="CustomShape 1"/>
          <p:cNvSpPr/>
          <p:nvPr/>
        </p:nvSpPr>
        <p:spPr>
          <a:xfrm>
            <a:off x="1246320" y="260640"/>
            <a:ext cx="663768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Организация игрового пространства 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578160" y="260640"/>
            <a:ext cx="7890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Игровой  материал для режиссерской игры</a:t>
            </a:r>
            <a:endParaRPr lang="ru-RU" sz="3200" b="0" strike="noStrike" spc="-1">
              <a:latin typeface="Arial"/>
            </a:endParaRPr>
          </a:p>
        </p:txBody>
      </p:sp>
      <p:pic>
        <p:nvPicPr>
          <p:cNvPr id="96" name="Рисунок 2"/>
          <p:cNvPicPr/>
          <p:nvPr/>
        </p:nvPicPr>
        <p:blipFill>
          <a:blip r:embed="rId2"/>
          <a:stretch/>
        </p:blipFill>
        <p:spPr>
          <a:xfrm>
            <a:off x="4743450" y="3357000"/>
            <a:ext cx="3933006" cy="29523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7" name="Рисунок 4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395536" y="964800"/>
            <a:ext cx="3915866" cy="304026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Рисунок 1"/>
          <p:cNvPicPr/>
          <p:nvPr/>
        </p:nvPicPr>
        <p:blipFill>
          <a:blip r:embed="rId2"/>
          <a:stretch/>
        </p:blipFill>
        <p:spPr>
          <a:xfrm>
            <a:off x="702360" y="1340640"/>
            <a:ext cx="7643880" cy="4299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9" name="CustomShape 1"/>
          <p:cNvSpPr/>
          <p:nvPr/>
        </p:nvSpPr>
        <p:spPr>
          <a:xfrm>
            <a:off x="711720" y="404640"/>
            <a:ext cx="7890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Игровой  материал для режиссерской игры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Рисунок 1"/>
          <p:cNvPicPr/>
          <p:nvPr/>
        </p:nvPicPr>
        <p:blipFill>
          <a:blip r:embed="rId2">
            <a:extLst/>
          </a:blip>
          <a:stretch/>
        </p:blipFill>
        <p:spPr>
          <a:xfrm>
            <a:off x="4534920" y="3861000"/>
            <a:ext cx="4130280" cy="28458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1" name="Рисунок 2"/>
          <p:cNvPicPr/>
          <p:nvPr/>
        </p:nvPicPr>
        <p:blipFill>
          <a:blip r:embed="rId3"/>
          <a:stretch/>
        </p:blipFill>
        <p:spPr>
          <a:xfrm>
            <a:off x="356040" y="836640"/>
            <a:ext cx="4332600" cy="3024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2" name="CustomShape 1"/>
          <p:cNvSpPr/>
          <p:nvPr/>
        </p:nvSpPr>
        <p:spPr>
          <a:xfrm>
            <a:off x="602280" y="214200"/>
            <a:ext cx="789084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Игровой  материал для режиссерской игры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788024" y="3645024"/>
            <a:ext cx="3744416" cy="2787774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60" y="620688"/>
            <a:ext cx="4002891" cy="282592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1"/>
          <p:cNvPicPr/>
          <p:nvPr/>
        </p:nvPicPr>
        <p:blipFill>
          <a:blip r:embed="rId2"/>
          <a:stretch/>
        </p:blipFill>
        <p:spPr>
          <a:xfrm>
            <a:off x="2671877" y="4047105"/>
            <a:ext cx="3368160" cy="2571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8" name="Рисунок 3"/>
          <p:cNvPicPr/>
          <p:nvPr/>
        </p:nvPicPr>
        <p:blipFill>
          <a:blip r:embed="rId3"/>
          <a:stretch/>
        </p:blipFill>
        <p:spPr>
          <a:xfrm>
            <a:off x="5724000" y="332640"/>
            <a:ext cx="2725560" cy="33444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9" name="Рисунок 5"/>
          <p:cNvPicPr/>
          <p:nvPr/>
        </p:nvPicPr>
        <p:blipFill>
          <a:blip r:embed="rId4"/>
          <a:stretch/>
        </p:blipFill>
        <p:spPr>
          <a:xfrm>
            <a:off x="395640" y="353880"/>
            <a:ext cx="2907000" cy="3384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944" y="1019752"/>
            <a:ext cx="2991362" cy="4288692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220072" y="1051421"/>
            <a:ext cx="3168351" cy="4257023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70437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CustomShape 1"/>
          <p:cNvSpPr/>
          <p:nvPr/>
        </p:nvSpPr>
        <p:spPr>
          <a:xfrm>
            <a:off x="2643840" y="164160"/>
            <a:ext cx="3607200" cy="10047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6000" b="1" strike="noStrike" spc="-1">
                <a:solidFill>
                  <a:srgbClr val="002060"/>
                </a:solidFill>
                <a:latin typeface="Calibri"/>
              </a:rPr>
              <a:t>Рукавичка</a:t>
            </a:r>
            <a:endParaRPr lang="ru-RU" sz="6000" b="0" strike="noStrike" spc="-1">
              <a:latin typeface="Arial"/>
            </a:endParaRPr>
          </a:p>
        </p:txBody>
      </p:sp>
      <p:pic>
        <p:nvPicPr>
          <p:cNvPr id="104" name="Рисунок 2"/>
          <p:cNvPicPr/>
          <p:nvPr/>
        </p:nvPicPr>
        <p:blipFill>
          <a:blip r:embed="rId2">
            <a:extLst/>
          </a:blip>
          <a:stretch/>
        </p:blipFill>
        <p:spPr>
          <a:xfrm>
            <a:off x="1043640" y="1623240"/>
            <a:ext cx="7154280" cy="454176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Рисунок 1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83"/>
          <a:stretch/>
        </p:blipFill>
        <p:spPr>
          <a:xfrm>
            <a:off x="539640" y="518400"/>
            <a:ext cx="4464000" cy="30020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9" name="Рисунок 2"/>
          <p:cNvPicPr/>
          <p:nvPr/>
        </p:nvPicPr>
        <p:blipFill>
          <a:blip r:embed="rId3"/>
          <a:stretch/>
        </p:blipFill>
        <p:spPr>
          <a:xfrm>
            <a:off x="4572000" y="3717000"/>
            <a:ext cx="4104000" cy="29192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3"/>
          <p:cNvPicPr/>
          <p:nvPr/>
        </p:nvPicPr>
        <p:blipFill>
          <a:blip r:embed="rId2"/>
          <a:stretch/>
        </p:blipFill>
        <p:spPr>
          <a:xfrm>
            <a:off x="306720" y="4043880"/>
            <a:ext cx="4048920" cy="2571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6" name="Рисунок 4"/>
          <p:cNvPicPr/>
          <p:nvPr/>
        </p:nvPicPr>
        <p:blipFill>
          <a:blip r:embed="rId3"/>
          <a:stretch/>
        </p:blipFill>
        <p:spPr>
          <a:xfrm>
            <a:off x="5004000" y="4005000"/>
            <a:ext cx="3779640" cy="26488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7" name="Рисунок 5"/>
          <p:cNvPicPr/>
          <p:nvPr/>
        </p:nvPicPr>
        <p:blipFill>
          <a:blip r:embed="rId4">
            <a:extLst/>
          </a:blip>
          <a:stretch/>
        </p:blipFill>
        <p:spPr>
          <a:xfrm>
            <a:off x="2536920" y="548640"/>
            <a:ext cx="4334040" cy="3168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CustomShape 1"/>
          <p:cNvSpPr/>
          <p:nvPr/>
        </p:nvSpPr>
        <p:spPr>
          <a:xfrm>
            <a:off x="2591640" y="260640"/>
            <a:ext cx="3996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 dirty="0">
                <a:solidFill>
                  <a:srgbClr val="002060"/>
                </a:solidFill>
                <a:latin typeface="Calibri"/>
              </a:rPr>
              <a:t>Игровые провокации</a:t>
            </a:r>
            <a:endParaRPr lang="ru-RU" sz="3200" b="0" strike="noStrike" spc="-1" dirty="0">
              <a:latin typeface="Arial"/>
            </a:endParaRPr>
          </a:p>
        </p:txBody>
      </p:sp>
      <p:pic>
        <p:nvPicPr>
          <p:cNvPr id="111" name="Рисунок 2"/>
          <p:cNvPicPr/>
          <p:nvPr/>
        </p:nvPicPr>
        <p:blipFill>
          <a:blip r:embed="rId2"/>
          <a:stretch/>
        </p:blipFill>
        <p:spPr>
          <a:xfrm>
            <a:off x="539640" y="1196640"/>
            <a:ext cx="2808000" cy="49921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" name="Рисунок 3"/>
          <p:cNvPicPr/>
          <p:nvPr/>
        </p:nvPicPr>
        <p:blipFill>
          <a:blip r:embed="rId3"/>
          <a:stretch/>
        </p:blipFill>
        <p:spPr>
          <a:xfrm>
            <a:off x="3961440" y="1974960"/>
            <a:ext cx="4437000" cy="3435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4786819" y="5727095"/>
            <a:ext cx="2786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Съемный экран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Рисунок 2"/>
          <p:cNvPicPr/>
          <p:nvPr/>
        </p:nvPicPr>
        <p:blipFill>
          <a:blip r:embed="rId2">
            <a:extLst/>
          </a:blip>
          <a:stretch/>
        </p:blipFill>
        <p:spPr>
          <a:xfrm>
            <a:off x="4690080" y="3573000"/>
            <a:ext cx="4176000" cy="29530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4" name="Рисунок 1"/>
          <p:cNvPicPr/>
          <p:nvPr/>
        </p:nvPicPr>
        <p:blipFill>
          <a:blip r:embed="rId3"/>
          <a:stretch/>
        </p:blipFill>
        <p:spPr>
          <a:xfrm>
            <a:off x="299160" y="1196640"/>
            <a:ext cx="4104000" cy="315144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5" name="CustomShape 1"/>
          <p:cNvSpPr/>
          <p:nvPr/>
        </p:nvSpPr>
        <p:spPr>
          <a:xfrm>
            <a:off x="2597760" y="323280"/>
            <a:ext cx="397116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Игровые провокации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856900" y="2623943"/>
            <a:ext cx="3842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</a:rPr>
              <a:t>Сенсорные коробки</a:t>
            </a:r>
            <a:endParaRPr lang="ru-RU" sz="28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Рисунок 3"/>
          <p:cNvPicPr/>
          <p:nvPr/>
        </p:nvPicPr>
        <p:blipFill>
          <a:blip r:embed="rId2"/>
          <a:stretch/>
        </p:blipFill>
        <p:spPr>
          <a:xfrm>
            <a:off x="4607640" y="2439720"/>
            <a:ext cx="4059720" cy="286848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7" name="CustomShape 1"/>
          <p:cNvSpPr/>
          <p:nvPr/>
        </p:nvSpPr>
        <p:spPr>
          <a:xfrm>
            <a:off x="1007640" y="1024200"/>
            <a:ext cx="7308360" cy="882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200" b="1" i="1" strike="noStrike" spc="-1">
                <a:solidFill>
                  <a:srgbClr val="1F497D"/>
                </a:solidFill>
                <a:latin typeface="Arial"/>
              </a:rPr>
              <a:t>Маленький мир игры</a:t>
            </a:r>
            <a:endParaRPr lang="ru-RU" sz="5200" b="0" strike="noStrike" spc="-1">
              <a:latin typeface="Arial"/>
            </a:endParaRPr>
          </a:p>
        </p:txBody>
      </p:sp>
      <p:sp>
        <p:nvSpPr>
          <p:cNvPr id="118" name="CustomShape 2"/>
          <p:cNvSpPr/>
          <p:nvPr/>
        </p:nvSpPr>
        <p:spPr>
          <a:xfrm>
            <a:off x="178560" y="116640"/>
            <a:ext cx="885744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1800" b="1" strike="noStrike" spc="-1">
                <a:solidFill>
                  <a:srgbClr val="1F497D"/>
                </a:solidFill>
                <a:latin typeface="Arial"/>
              </a:rPr>
              <a:t>Муниципальное автономное дошкольное образовательное учреждение «ДЕТСКИЙ САД № 11», г. Заречный Пензенской области</a:t>
            </a:r>
            <a:endParaRPr lang="ru-RU" sz="1800" b="0" strike="noStrike" spc="-1">
              <a:latin typeface="Arial"/>
            </a:endParaRPr>
          </a:p>
        </p:txBody>
      </p:sp>
      <p:pic>
        <p:nvPicPr>
          <p:cNvPr id="119" name="Рисунок 4"/>
          <p:cNvPicPr/>
          <p:nvPr/>
        </p:nvPicPr>
        <p:blipFill>
          <a:blip r:embed="rId3"/>
          <a:stretch/>
        </p:blipFill>
        <p:spPr>
          <a:xfrm>
            <a:off x="863640" y="2421000"/>
            <a:ext cx="2987640" cy="32785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1" name="CustomShape 4"/>
          <p:cNvSpPr/>
          <p:nvPr/>
        </p:nvSpPr>
        <p:spPr>
          <a:xfrm>
            <a:off x="4068000" y="5805360"/>
            <a:ext cx="475200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Автор: Левина Светлана  Анатольевна, </a:t>
            </a:r>
            <a:endParaRPr lang="ru-RU" sz="18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1800" b="1" strike="noStrike" spc="-1" dirty="0">
                <a:solidFill>
                  <a:srgbClr val="002060"/>
                </a:solidFill>
                <a:latin typeface="Arial"/>
              </a:rPr>
              <a:t>           </a:t>
            </a:r>
            <a:r>
              <a:rPr lang="ru-RU" sz="1800" b="1" strike="noStrike" spc="-1" dirty="0" smtClean="0">
                <a:solidFill>
                  <a:srgbClr val="002060"/>
                </a:solidFill>
                <a:latin typeface="Arial"/>
              </a:rPr>
              <a:t>воспитатель высшей категории</a:t>
            </a:r>
            <a:endParaRPr lang="ru-RU" sz="1800" b="0" strike="noStrike" spc="-1" dirty="0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467640" y="908640"/>
            <a:ext cx="8280720" cy="4173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Calibri"/>
              </a:rPr>
              <a:t>Конвенция ООН о правах ребенка (статья 31)</a:t>
            </a:r>
            <a:endParaRPr lang="ru-RU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Calibri"/>
              </a:rPr>
              <a:t>«Каждый ребёнок имеет право на игру, отдых, на участие в культурной и творческой жизни.</a:t>
            </a:r>
            <a:endParaRPr lang="ru-RU" sz="2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2800" b="1" i="1" strike="noStrike" spc="-1">
                <a:solidFill>
                  <a:srgbClr val="002060"/>
                </a:solidFill>
                <a:latin typeface="Calibri"/>
              </a:rPr>
              <a:t>Взрослые, в том числе государственные структуры, ответственны за соблюдение этого права; они должны обеспечить детям все возможности для свободной самостоятельной активности, которую дети сами выбирают»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1907640" y="1124640"/>
            <a:ext cx="5328360" cy="554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2"/>
          <p:cNvSpPr/>
          <p:nvPr/>
        </p:nvSpPr>
        <p:spPr>
          <a:xfrm>
            <a:off x="539640" y="476640"/>
            <a:ext cx="7992360" cy="639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algn="ctr">
              <a:lnSpc>
                <a:spcPct val="100000"/>
              </a:lnSpc>
            </a:pPr>
            <a:r>
              <a:rPr lang="ru-RU" sz="3600" b="1" strike="noStrike" spc="-1">
                <a:solidFill>
                  <a:srgbClr val="002060"/>
                </a:solidFill>
                <a:latin typeface="Calibri"/>
              </a:rPr>
              <a:t>По классификации Е.Е.Кравцовой</a:t>
            </a:r>
            <a:endParaRPr lang="ru-RU" sz="3600" b="0" strike="noStrike" spc="-1">
              <a:latin typeface="Arial"/>
            </a:endParaRPr>
          </a:p>
        </p:txBody>
      </p:sp>
      <p:sp>
        <p:nvSpPr>
          <p:cNvPr id="53" name="CustomShape 3"/>
          <p:cNvSpPr/>
          <p:nvPr/>
        </p:nvSpPr>
        <p:spPr>
          <a:xfrm>
            <a:off x="2699640" y="1052640"/>
            <a:ext cx="3600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Режиссерская игра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54" name="CustomShape 4"/>
          <p:cNvSpPr/>
          <p:nvPr/>
        </p:nvSpPr>
        <p:spPr>
          <a:xfrm>
            <a:off x="4284000" y="1845000"/>
            <a:ext cx="251640" cy="43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5" name="CustomShape 5"/>
          <p:cNvSpPr/>
          <p:nvPr/>
        </p:nvSpPr>
        <p:spPr>
          <a:xfrm>
            <a:off x="1907640" y="4797000"/>
            <a:ext cx="5328360" cy="5036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6" name="CustomShape 6"/>
          <p:cNvSpPr/>
          <p:nvPr/>
        </p:nvSpPr>
        <p:spPr>
          <a:xfrm>
            <a:off x="1907640" y="3564360"/>
            <a:ext cx="5328360" cy="512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CustomShape 7"/>
          <p:cNvSpPr/>
          <p:nvPr/>
        </p:nvSpPr>
        <p:spPr>
          <a:xfrm>
            <a:off x="1907640" y="2349000"/>
            <a:ext cx="5328360" cy="51228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CustomShape 8"/>
          <p:cNvSpPr/>
          <p:nvPr/>
        </p:nvSpPr>
        <p:spPr>
          <a:xfrm>
            <a:off x="4284000" y="2997000"/>
            <a:ext cx="251640" cy="43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9" name="CustomShape 9"/>
          <p:cNvSpPr/>
          <p:nvPr/>
        </p:nvSpPr>
        <p:spPr>
          <a:xfrm>
            <a:off x="4320000" y="4221000"/>
            <a:ext cx="251640" cy="43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0" name="CustomShape 10"/>
          <p:cNvSpPr/>
          <p:nvPr/>
        </p:nvSpPr>
        <p:spPr>
          <a:xfrm>
            <a:off x="3140280" y="2277000"/>
            <a:ext cx="279972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Образная игра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1" name="CustomShape 11"/>
          <p:cNvSpPr/>
          <p:nvPr/>
        </p:nvSpPr>
        <p:spPr>
          <a:xfrm>
            <a:off x="2483640" y="3501000"/>
            <a:ext cx="4392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Сюжетно-ролевая игра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2" name="CustomShape 12"/>
          <p:cNvSpPr/>
          <p:nvPr/>
        </p:nvSpPr>
        <p:spPr>
          <a:xfrm>
            <a:off x="2771640" y="4725000"/>
            <a:ext cx="338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Игра с правилами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3" name="CustomShape 13"/>
          <p:cNvSpPr/>
          <p:nvPr/>
        </p:nvSpPr>
        <p:spPr>
          <a:xfrm>
            <a:off x="1907640" y="5877360"/>
            <a:ext cx="5328360" cy="554040"/>
          </a:xfrm>
          <a:prstGeom prst="roundRect">
            <a:avLst>
              <a:gd name="adj" fmla="val 16667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>
              <a:lnSpc>
                <a:spcPct val="100000"/>
              </a:lnSpc>
            </a:pPr>
            <a:r>
              <a:rPr lang="ru-RU" sz="3200" b="1" strike="noStrike" spc="-1">
                <a:solidFill>
                  <a:srgbClr val="FFFFFF"/>
                </a:solidFill>
                <a:latin typeface="Calibri"/>
              </a:rPr>
              <a:t>Режиссерская игра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64" name="CustomShape 14"/>
          <p:cNvSpPr/>
          <p:nvPr/>
        </p:nvSpPr>
        <p:spPr>
          <a:xfrm>
            <a:off x="4318920" y="5378400"/>
            <a:ext cx="251640" cy="431640"/>
          </a:xfrm>
          <a:prstGeom prst="downArrow">
            <a:avLst>
              <a:gd name="adj1" fmla="val 50000"/>
              <a:gd name="adj2" fmla="val 50000"/>
            </a:avLst>
          </a:prstGeom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Рисунок 2"/>
          <p:cNvPicPr/>
          <p:nvPr/>
        </p:nvPicPr>
        <p:blipFill>
          <a:blip r:embed="rId2">
            <a:extLst/>
          </a:blip>
          <a:stretch/>
        </p:blipFill>
        <p:spPr>
          <a:xfrm>
            <a:off x="251640" y="1052640"/>
            <a:ext cx="4037760" cy="273600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6" name="CustomShape 1"/>
          <p:cNvSpPr/>
          <p:nvPr/>
        </p:nvSpPr>
        <p:spPr>
          <a:xfrm>
            <a:off x="1619640" y="221760"/>
            <a:ext cx="5976360" cy="821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800" b="1" strike="noStrike" spc="-1">
                <a:solidFill>
                  <a:srgbClr val="002060"/>
                </a:solidFill>
                <a:latin typeface="Calibri"/>
              </a:rPr>
              <a:t>Маленький мир игры</a:t>
            </a:r>
            <a:endParaRPr lang="ru-RU" sz="4800" b="0" strike="noStrike" spc="-1">
              <a:latin typeface="Arial"/>
            </a:endParaRPr>
          </a:p>
        </p:txBody>
      </p:sp>
      <p:pic>
        <p:nvPicPr>
          <p:cNvPr id="67" name="Рисунок 1"/>
          <p:cNvPicPr/>
          <p:nvPr/>
        </p:nvPicPr>
        <p:blipFill>
          <a:blip r:embed="rId3"/>
          <a:stretch/>
        </p:blipFill>
        <p:spPr>
          <a:xfrm>
            <a:off x="4752000" y="3367800"/>
            <a:ext cx="4068000" cy="3114720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842400" y="404640"/>
            <a:ext cx="1857240" cy="913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5400" b="1" strike="noStrike" spc="-1">
                <a:solidFill>
                  <a:srgbClr val="1F497D"/>
                </a:solidFill>
                <a:latin typeface="Calibri"/>
              </a:rPr>
              <a:t>Цель:</a:t>
            </a:r>
            <a:endParaRPr lang="ru-RU" sz="5400" b="0" strike="noStrike" spc="-1">
              <a:latin typeface="Arial"/>
            </a:endParaRPr>
          </a:p>
        </p:txBody>
      </p:sp>
      <p:sp>
        <p:nvSpPr>
          <p:cNvPr id="69" name="CustomShape 2"/>
          <p:cNvSpPr/>
          <p:nvPr/>
        </p:nvSpPr>
        <p:spPr>
          <a:xfrm>
            <a:off x="842400" y="1412640"/>
            <a:ext cx="7401600" cy="19440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0" name="CustomShape 3"/>
          <p:cNvSpPr/>
          <p:nvPr/>
        </p:nvSpPr>
        <p:spPr>
          <a:xfrm>
            <a:off x="1043640" y="1556640"/>
            <a:ext cx="7056360" cy="1552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002060"/>
                </a:solidFill>
                <a:latin typeface="Calibri"/>
              </a:rPr>
              <a:t>создание условий для становления и развития режиссерской игры детей младшего дошкольного возраста.</a:t>
            </a:r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827640" y="332640"/>
            <a:ext cx="4392000" cy="760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4400" b="1" strike="noStrike" spc="-1">
                <a:solidFill>
                  <a:srgbClr val="1F497D"/>
                </a:solidFill>
                <a:latin typeface="Calibri"/>
              </a:rPr>
              <a:t>Задачи проекта:</a:t>
            </a:r>
            <a:endParaRPr lang="ru-RU" sz="4400" b="0" strike="noStrike" spc="-1">
              <a:latin typeface="Arial"/>
            </a:endParaRPr>
          </a:p>
        </p:txBody>
      </p:sp>
      <p:sp>
        <p:nvSpPr>
          <p:cNvPr id="72" name="CustomShape 2"/>
          <p:cNvSpPr/>
          <p:nvPr/>
        </p:nvSpPr>
        <p:spPr>
          <a:xfrm>
            <a:off x="251640" y="1340640"/>
            <a:ext cx="8496720" cy="4680000"/>
          </a:xfrm>
          <a:prstGeom prst="roundRect">
            <a:avLst>
              <a:gd name="adj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3" name="CustomShape 3"/>
          <p:cNvSpPr/>
          <p:nvPr/>
        </p:nvSpPr>
        <p:spPr>
          <a:xfrm>
            <a:off x="395640" y="1567800"/>
            <a:ext cx="8424720" cy="4054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</a:rPr>
              <a:t>1) обогатить  развивающую предметно-пространственную среду игровым материалом открытого действия, минимизировать использование игрушек "одного действия";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</a:rPr>
              <a:t>2) создать индивидуальные игровые пространства, используя коврики, ширмы, коробки, игровые поля, сенсорные ванны, подносы, макеты и др.; 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</a:rPr>
              <a:t>3) использовать игровые провокации, как способ поддержки режиссерской игры</a:t>
            </a: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ru-RU" sz="2000" b="1" strike="noStrike" spc="-1">
                <a:solidFill>
                  <a:srgbClr val="002060"/>
                </a:solidFill>
                <a:latin typeface="Arial"/>
              </a:rPr>
              <a:t>4) повысить компетентность педагогов и родителей в поддержке режиссерской игры младших дошкольников. </a:t>
            </a:r>
            <a:endParaRPr lang="ru-RU" sz="20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1907640" y="404640"/>
            <a:ext cx="4824000" cy="577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lnSpc>
                <a:spcPct val="100000"/>
              </a:lnSpc>
            </a:pPr>
            <a:r>
              <a:rPr lang="ru-RU" sz="3200" b="1" strike="noStrike" spc="-1">
                <a:solidFill>
                  <a:srgbClr val="254061"/>
                </a:solidFill>
                <a:latin typeface="Calibri"/>
              </a:rPr>
              <a:t>I этап - подготовительный</a:t>
            </a:r>
            <a:endParaRPr lang="ru-RU" sz="3200" b="0" strike="noStrike" spc="-1">
              <a:latin typeface="Arial"/>
            </a:endParaRPr>
          </a:p>
        </p:txBody>
      </p:sp>
      <p:sp>
        <p:nvSpPr>
          <p:cNvPr id="75" name="CustomShape 2"/>
          <p:cNvSpPr/>
          <p:nvPr/>
        </p:nvSpPr>
        <p:spPr>
          <a:xfrm>
            <a:off x="107640" y="1124640"/>
            <a:ext cx="8928720" cy="3076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 Оценка развивающей предметно-пространственной среды для организации режиссерской игры.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Наблюдение за игровой деятельностью детей (фото, видеодокументация). </a:t>
            </a:r>
            <a:endParaRPr lang="ru-RU" sz="28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254061"/>
              </a:buClr>
              <a:buFont typeface="Wingdings" charset="2"/>
              <a:buChar char=""/>
            </a:pPr>
            <a:r>
              <a:rPr lang="ru-RU" sz="2800" b="1" strike="noStrike" spc="-1">
                <a:solidFill>
                  <a:srgbClr val="254061"/>
                </a:solidFill>
                <a:latin typeface="Calibri"/>
              </a:rPr>
              <a:t>Составление перспективного плана по поддержке режиссерской игры посредством использования художественной литературы.</a:t>
            </a:r>
            <a:endParaRPr lang="ru-RU" sz="2800" b="0" strike="noStrike" spc="-1"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172129"/>
            <a:ext cx="2695722" cy="428033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70"/>
          <a:stretch/>
        </p:blipFill>
        <p:spPr>
          <a:xfrm>
            <a:off x="4139951" y="1954560"/>
            <a:ext cx="3976665" cy="293494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</TotalTime>
  <Words>348</Words>
  <Application>Microsoft Office PowerPoint</Application>
  <PresentationFormat>Экран (4:3)</PresentationFormat>
  <Paragraphs>54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RePack by Diakov</cp:lastModifiedBy>
  <cp:revision>39</cp:revision>
  <dcterms:created xsi:type="dcterms:W3CDTF">2019-01-11T17:28:57Z</dcterms:created>
  <dcterms:modified xsi:type="dcterms:W3CDTF">2019-01-31T07:32:53Z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ompany">
    <vt:lpwstr>diakov.net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0</vt:i4>
  </property>
  <property fmtid="{D5CDD505-2E9C-101B-9397-08002B2CF9AE}" pid="9" name="PresentationFormat">
    <vt:lpwstr>Экран (4:3)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23</vt:i4>
  </property>
</Properties>
</file>