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4310-3C4A-41CC-B7FD-EAD77049FEC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1252-638F-467D-8BDE-76B3561B9F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FFFFFF"/>
                </a:solidFill>
                <a:latin typeface="Book Antiqua"/>
              </a:rPr>
              <a:t>         </a:t>
            </a:r>
            <a:r>
              <a:rPr lang="ru-RU" sz="2800" b="1" strike="noStrike" spc="-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Учебное занятие по предмету «Математика»</a:t>
            </a:r>
            <a:endParaRPr lang="ru-RU" sz="2800" b="1" strike="noStrike" spc="-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                                       1 класс</a:t>
            </a:r>
            <a:endParaRPr lang="ru-RU" sz="2800" b="1" strike="noStrike" spc="-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              варианты обучения в классе 3.2, 4.2.</a:t>
            </a:r>
            <a:endParaRPr lang="ru-RU" sz="2800" b="1" strike="noStrike" spc="-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FFFFFF"/>
                </a:solidFill>
                <a:latin typeface="Book Antiqua"/>
              </a:rPr>
              <a:t>                                             </a:t>
            </a:r>
            <a:r>
              <a:rPr lang="ru-RU" sz="2800" b="1" strike="noStrike" spc="-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Учитель начальных классов:</a:t>
            </a:r>
            <a:endParaRPr lang="ru-RU" sz="2800" b="1" strike="noStrike" spc="-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                                         Кузнецова Анна Владимировна</a:t>
            </a:r>
            <a:endParaRPr lang="ru-RU" sz="2800" b="1" strike="noStrike" spc="-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09480" y="274680"/>
            <a:ext cx="10972080" cy="2002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 dirty="0"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Тема </a:t>
            </a:r>
            <a:r>
              <a:rPr lang="ru-RU" sz="4800" b="1" i="1" strike="noStrike" spc="-1" dirty="0" smtClean="0"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учебного занятия:</a:t>
            </a:r>
            <a:endParaRPr lang="ru-RU" sz="48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48640" indent="-41076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endParaRPr lang="ru-RU" sz="5400" b="1" i="1" strike="noStrike" spc="-1" dirty="0" smtClean="0"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/>
            </a:endParaRPr>
          </a:p>
          <a:p>
            <a:pPr marL="548640" indent="-41076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ru-RU" sz="5400" b="1" i="1" strike="noStrike" spc="-1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«Повторение</a:t>
            </a:r>
            <a:r>
              <a:rPr lang="ru-RU" sz="5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. 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ru-RU" sz="5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Решение </a:t>
            </a:r>
            <a:r>
              <a:rPr lang="ru-RU" sz="5400" b="1" i="1" strike="noStrike" spc="-1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задач»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92" name="Picture 3" descr="C:\Users\User\OneDrive\Рабочий стол\маня.jpg"/>
          <p:cNvPicPr/>
          <p:nvPr/>
        </p:nvPicPr>
        <p:blipFill>
          <a:blip r:embed="rId2" cstate="print"/>
          <a:stretch/>
        </p:blipFill>
        <p:spPr>
          <a:xfrm>
            <a:off x="8952480" y="3499920"/>
            <a:ext cx="2644200" cy="278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48640" indent="-410760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ru-RU" sz="5400" b="1" i="1" strike="noStrike" spc="-1">
                <a:solidFill>
                  <a:srgbClr val="F20000"/>
                </a:solidFill>
                <a:latin typeface="Lucida Sans"/>
              </a:rPr>
              <a:t>    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95" name="Picture 4" descr="https://i06.fotocdn.net/s110/bc701402a5695d3b/gallery_m/2433299451.jpg"/>
          <p:cNvPicPr/>
          <p:nvPr/>
        </p:nvPicPr>
        <p:blipFill>
          <a:blip r:embed="rId2" cstate="print"/>
          <a:stretch/>
        </p:blipFill>
        <p:spPr>
          <a:xfrm>
            <a:off x="-191160" y="3638520"/>
            <a:ext cx="5714280" cy="321876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2711520" y="819720"/>
            <a:ext cx="6873120" cy="27896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ea typeface="DejaVu Sans"/>
              </a:rPr>
              <a:t>Что такое «задача»?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FFFFFF"/>
                </a:solidFill>
                <a:latin typeface="Book Antiqua"/>
              </a:rPr>
              <a:t>                           </a:t>
            </a: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FFFFFF"/>
                </a:solidFill>
                <a:latin typeface="Book Antiqua"/>
              </a:rPr>
              <a:t>                          </a:t>
            </a:r>
            <a:r>
              <a:rPr lang="ru-RU" sz="5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А теперь я хочу….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ru-RU" sz="5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      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ru-RU" sz="5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              Хочу… зарядку!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99" name="Picture 2" descr="C:\Users\User\OneDrive\Рабочий стол\тан.png"/>
          <p:cNvPicPr/>
          <p:nvPr/>
        </p:nvPicPr>
        <p:blipFill>
          <a:blip r:embed="rId2" cstate="print"/>
          <a:stretch/>
        </p:blipFill>
        <p:spPr>
          <a:xfrm>
            <a:off x="429120" y="2450880"/>
            <a:ext cx="2234520" cy="377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Picture 2" descr="C:\Users\User\OneDrive\Рабочий стол\мг.jpg"/>
          <p:cNvPicPr/>
          <p:nvPr/>
        </p:nvPicPr>
        <p:blipFill>
          <a:blip r:embed="rId2" cstate="print"/>
          <a:stretch/>
        </p:blipFill>
        <p:spPr>
          <a:xfrm>
            <a:off x="0" y="2852936"/>
            <a:ext cx="3920400" cy="43196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3" descr="C:\Users\User\OneDrive\Рабочий стол\маг.jpg"/>
          <p:cNvPicPr/>
          <p:nvPr/>
        </p:nvPicPr>
        <p:blipFill>
          <a:blip r:embed="rId3" cstate="print"/>
          <a:stretch/>
        </p:blipFill>
        <p:spPr>
          <a:xfrm>
            <a:off x="3719736" y="639000"/>
            <a:ext cx="8208912" cy="595835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609480" y="274680"/>
            <a:ext cx="10972080" cy="29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5" name="Picture 4" descr="https://i06.fotocdn.net/s110/bc701402a5695d3b/gallery_m/2433299451.jpg"/>
          <p:cNvPicPr/>
          <p:nvPr/>
        </p:nvPicPr>
        <p:blipFill>
          <a:blip r:embed="rId2" cstate="print"/>
          <a:stretch/>
        </p:blipFill>
        <p:spPr>
          <a:xfrm>
            <a:off x="-191160" y="3638520"/>
            <a:ext cx="5714280" cy="321876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3263400" y="1229760"/>
            <a:ext cx="6983280" cy="33890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>
                <a:solidFill>
                  <a:srgbClr val="FF0000"/>
                </a:solidFill>
                <a:latin typeface="Lucida Sans"/>
                <a:ea typeface="DejaVu Sans"/>
              </a:rPr>
              <a:t>Как решать  задачи?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609480" y="346680"/>
            <a:ext cx="10972080" cy="59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48640" indent="-410760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ru-RU" sz="4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Алгоритм</a:t>
            </a:r>
            <a:endParaRPr lang="ru-RU" sz="4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ru-RU" sz="4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  работы</a:t>
            </a:r>
            <a:endParaRPr lang="ru-RU" sz="4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ru-RU" sz="4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     над </a:t>
            </a:r>
            <a:endParaRPr lang="ru-RU" sz="4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ru-RU" sz="4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задачей</a:t>
            </a:r>
            <a:endParaRPr lang="ru-RU" sz="4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09" name="Picture 2" descr="C:\Users\User\OneDrive\Рабочий стол\апр.jpg"/>
          <p:cNvPicPr/>
          <p:nvPr/>
        </p:nvPicPr>
        <p:blipFill>
          <a:blip r:embed="rId2" cstate="print"/>
          <a:stretch/>
        </p:blipFill>
        <p:spPr>
          <a:xfrm>
            <a:off x="-862200" y="3634560"/>
            <a:ext cx="4776840" cy="268668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4304160" y="315360"/>
            <a:ext cx="6636600" cy="59842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28600" indent="-227880" algn="just">
              <a:lnSpc>
                <a:spcPct val="100000"/>
              </a:lnSpc>
              <a:buClr>
                <a:srgbClr val="EEECE1"/>
              </a:buClr>
              <a:buFont typeface="StarSymbol"/>
              <a:buAutoNum type="arabicPeriod"/>
            </a:pPr>
            <a:r>
              <a:rPr lang="ru-RU" sz="4000" b="1" i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 Послушай задачу и   представь себе  то, о чем в ней говорится.</a:t>
            </a:r>
            <a:endParaRPr lang="ru-RU" sz="40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EEECE1"/>
              </a:buClr>
              <a:buFont typeface="StarSymbol"/>
              <a:buAutoNum type="arabicPeriod"/>
            </a:pPr>
            <a:r>
              <a:rPr lang="ru-RU" sz="4000" b="1" i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 Выдели условие и вопрос.</a:t>
            </a:r>
            <a:endParaRPr lang="ru-RU" sz="40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EEECE1"/>
              </a:buClr>
              <a:buFont typeface="StarSymbol"/>
              <a:buAutoNum type="arabicPeriod"/>
            </a:pPr>
            <a:r>
              <a:rPr lang="ru-RU" sz="4000" b="1" i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 Выполни схему.</a:t>
            </a:r>
            <a:endParaRPr lang="ru-RU" sz="40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EEECE1"/>
              </a:buClr>
              <a:buFont typeface="StarSymbol"/>
              <a:buAutoNum type="arabicPeriod"/>
            </a:pPr>
            <a:r>
              <a:rPr lang="ru-RU" sz="4000" b="1" i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 Выполни решение.</a:t>
            </a:r>
            <a:endParaRPr lang="ru-RU" sz="40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EEECE1"/>
              </a:buClr>
              <a:buFont typeface="StarSymbol"/>
              <a:buAutoNum type="arabicPeriod"/>
            </a:pPr>
            <a:r>
              <a:rPr lang="ru-RU" sz="4000" b="1" i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 Запиши ответ.</a:t>
            </a:r>
            <a:endParaRPr lang="ru-RU" sz="40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Picture 2" descr="C:\Users\User\OneDrive\Рабочий стол\апрат.png"/>
          <p:cNvPicPr/>
          <p:nvPr/>
        </p:nvPicPr>
        <p:blipFill>
          <a:blip r:embed="rId2" cstate="print"/>
          <a:stretch/>
        </p:blipFill>
        <p:spPr>
          <a:xfrm>
            <a:off x="0" y="2274840"/>
            <a:ext cx="5118480" cy="511848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3863752" y="0"/>
            <a:ext cx="6810120" cy="4857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4400" b="1" i="1" u="sng" strike="noStrike" spc="-1" dirty="0">
                <a:solidFill>
                  <a:schemeClr val="bg2">
                    <a:lumMod val="10000"/>
                  </a:schemeClr>
                </a:solidFill>
                <a:uFillTx/>
                <a:latin typeface="Book Antiqua"/>
                <a:ea typeface="DejaVu Sans"/>
              </a:rPr>
              <a:t>Задача 1</a:t>
            </a:r>
            <a:r>
              <a:rPr lang="ru-RU" sz="4400" b="1" i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. У Маши было 10 рублей. Она потратила 3 рубля на покупку батона. Сколько рублей осталось у Маши?</a:t>
            </a:r>
            <a:endParaRPr lang="ru-RU" sz="44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6" name="Picture 2" descr="C:\Users\User\OneDrive\Рабочий стол\апрат.png"/>
          <p:cNvPicPr/>
          <p:nvPr/>
        </p:nvPicPr>
        <p:blipFill>
          <a:blip r:embed="rId2" cstate="print"/>
          <a:stretch/>
        </p:blipFill>
        <p:spPr>
          <a:xfrm>
            <a:off x="248040" y="2664720"/>
            <a:ext cx="4707720" cy="470772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3359696" y="0"/>
            <a:ext cx="8571288" cy="4271624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u="sng" strike="noStrike" spc="-1" dirty="0">
                <a:solidFill>
                  <a:schemeClr val="bg2">
                    <a:lumMod val="10000"/>
                  </a:schemeClr>
                </a:solidFill>
                <a:uFillTx/>
                <a:latin typeface="Book Antiqua"/>
                <a:ea typeface="DejaVu Sans"/>
              </a:rPr>
              <a:t>Задача 2. </a:t>
            </a:r>
            <a:r>
              <a:rPr lang="ru-RU" sz="4000" b="1" i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У Миши было 5 легковых машинок, а грузовых на 3 больше.  Сколько грузовых машинок было у Миши?</a:t>
            </a:r>
            <a:endParaRPr lang="ru-RU" sz="40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832760" y="91080"/>
            <a:ext cx="8525880" cy="274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Picture 3" descr="C:\Users\User\OneDrive\Рабочий стол\приорим пм ро.jpg"/>
          <p:cNvPicPr/>
          <p:nvPr/>
        </p:nvPicPr>
        <p:blipFill>
          <a:blip r:embed="rId2" cstate="print"/>
          <a:stretch/>
        </p:blipFill>
        <p:spPr>
          <a:xfrm>
            <a:off x="835560" y="957600"/>
            <a:ext cx="10150560" cy="589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OneDrive\Рабочий стол\lenrajz9690.jpg"/>
          <p:cNvPicPr/>
          <p:nvPr/>
        </p:nvPicPr>
        <p:blipFill>
          <a:blip r:embed="rId2" cstate="print"/>
          <a:stretch/>
        </p:blipFill>
        <p:spPr>
          <a:xfrm>
            <a:off x="2063552" y="404664"/>
            <a:ext cx="7776864" cy="568863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Picture 6" descr="C:\Users\User\OneDrive\Рабочий стол\malinka_big.jpg"/>
          <p:cNvPicPr/>
          <p:nvPr/>
        </p:nvPicPr>
        <p:blipFill>
          <a:blip r:embed="rId2" cstate="print"/>
          <a:stretch/>
        </p:blipFill>
        <p:spPr>
          <a:xfrm>
            <a:off x="1487488" y="692696"/>
            <a:ext cx="9289032" cy="504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 baseline="-25000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Нам на </a:t>
            </a:r>
            <a:r>
              <a:rPr lang="ru-RU" sz="5400" b="1" i="1" spc="-1" baseline="-25000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учебном занятии</a:t>
            </a:r>
            <a:r>
              <a:rPr lang="ru-RU" sz="5400" b="1" i="1" spc="-1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 </a:t>
            </a:r>
            <a:r>
              <a:rPr lang="ru-RU" sz="5400" b="1" i="1" strike="noStrike" spc="-1" baseline="-25000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будут </a:t>
            </a:r>
            <a:r>
              <a:rPr lang="ru-RU" sz="5400" b="1" i="1" strike="noStrike" spc="-1" baseline="-25000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помогать…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Picture 2" descr="C:\Users\User\OneDrive\Рабочий стол\414316.jpg"/>
          <p:cNvPicPr/>
          <p:nvPr/>
        </p:nvPicPr>
        <p:blipFill>
          <a:blip r:embed="rId2" cstate="print"/>
          <a:stretch/>
        </p:blipFill>
        <p:spPr>
          <a:xfrm>
            <a:off x="2279576" y="1700808"/>
            <a:ext cx="7143120" cy="4989240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4100" b="0" strike="noStrike" spc="-1" dirty="0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609480" y="339480"/>
            <a:ext cx="10972080" cy="596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8500"/>
          </a:bodyPr>
          <a:lstStyle/>
          <a:p>
            <a:pPr marL="548640" indent="-410760">
              <a:lnSpc>
                <a:spcPct val="100000"/>
              </a:lnSpc>
              <a:spcBef>
                <a:spcPts val="108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5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«Верю! Не </a:t>
            </a:r>
            <a:r>
              <a:rPr lang="ru-RU" sz="5400" b="1" i="1" strike="noStrike" spc="-1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верю!»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lang="ru-RU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lang="ru-RU" sz="5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108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5400" b="1" i="1" strike="noStrike" spc="-1" dirty="0">
                <a:solidFill>
                  <a:srgbClr val="C00000"/>
                </a:solidFill>
                <a:latin typeface="Lucida Sans"/>
              </a:rPr>
              <a:t>                                               </a:t>
            </a:r>
            <a:endParaRPr lang="ru-RU" sz="5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108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5400" b="1" i="1" strike="noStrike" spc="-1" dirty="0">
                <a:solidFill>
                  <a:srgbClr val="C00000"/>
                </a:solidFill>
                <a:latin typeface="Lucida Sans"/>
              </a:rPr>
              <a:t>                                               </a:t>
            </a:r>
            <a:endParaRPr lang="ru-RU" sz="5400" b="0" strike="noStrike" spc="-1" dirty="0">
              <a:latin typeface="Arial"/>
            </a:endParaRPr>
          </a:p>
        </p:txBody>
      </p:sp>
      <p:pic>
        <p:nvPicPr>
          <p:cNvPr id="49" name="Picture 7" descr="C:\Users\User\OneDrive\Рабочий стол\masha-i-medved-kartinki-46__64071_zoom.jpg"/>
          <p:cNvPicPr/>
          <p:nvPr/>
        </p:nvPicPr>
        <p:blipFill>
          <a:blip r:embed="rId2" cstate="print"/>
          <a:stretch/>
        </p:blipFill>
        <p:spPr>
          <a:xfrm>
            <a:off x="-528736" y="3851640"/>
            <a:ext cx="3006360" cy="30063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8" descr="C:\Users\User\OneDrive\Рабочий стол\кукла.jpg"/>
          <p:cNvPicPr/>
          <p:nvPr/>
        </p:nvPicPr>
        <p:blipFill>
          <a:blip r:embed="rId3" cstate="print"/>
          <a:stretch/>
        </p:blipFill>
        <p:spPr>
          <a:xfrm>
            <a:off x="6332400" y="949320"/>
            <a:ext cx="2708640" cy="27086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C:\Users\User\OneDrive\Рабочий стол\самокат.jpg"/>
          <p:cNvPicPr/>
          <p:nvPr/>
        </p:nvPicPr>
        <p:blipFill>
          <a:blip r:embed="rId4" cstate="print"/>
          <a:stretch/>
        </p:blipFill>
        <p:spPr>
          <a:xfrm>
            <a:off x="6684120" y="3820320"/>
            <a:ext cx="2359080" cy="23590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0" descr="C:\Users\User\OneDrive\Рабочий стол\мяч.jpg"/>
          <p:cNvPicPr/>
          <p:nvPr/>
        </p:nvPicPr>
        <p:blipFill>
          <a:blip r:embed="rId5" cstate="print"/>
          <a:stretch/>
        </p:blipFill>
        <p:spPr>
          <a:xfrm>
            <a:off x="2050560" y="3501000"/>
            <a:ext cx="4627800" cy="26308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1" descr="C:\Users\User\OneDrive\Рабочий стол\зайка.jpg"/>
          <p:cNvPicPr/>
          <p:nvPr/>
        </p:nvPicPr>
        <p:blipFill>
          <a:blip r:embed="rId6" cstate="print"/>
          <a:stretch/>
        </p:blipFill>
        <p:spPr>
          <a:xfrm>
            <a:off x="9258120" y="283680"/>
            <a:ext cx="3159000" cy="315900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2" descr="C:\Users\User\OneDrive\Рабочий стол\машинка.jpeg"/>
          <p:cNvPicPr/>
          <p:nvPr/>
        </p:nvPicPr>
        <p:blipFill>
          <a:blip r:embed="rId7" cstate="print"/>
          <a:stretch/>
        </p:blipFill>
        <p:spPr>
          <a:xfrm>
            <a:off x="2871360" y="1325160"/>
            <a:ext cx="2550240" cy="190152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3" descr="C:\Users\User\OneDrive\Рабочий стол\карандаш.jpg"/>
          <p:cNvPicPr/>
          <p:nvPr/>
        </p:nvPicPr>
        <p:blipFill>
          <a:blip r:embed="rId8" cstate="print"/>
          <a:stretch/>
        </p:blipFill>
        <p:spPr>
          <a:xfrm>
            <a:off x="9916920" y="3833640"/>
            <a:ext cx="1814400" cy="197244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3042720" y="3263400"/>
            <a:ext cx="1922760" cy="393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Book Antiqua"/>
                <a:ea typeface="DejaVu Sans"/>
              </a:rPr>
              <a:t>2 руб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6810840" y="3232080"/>
            <a:ext cx="1765080" cy="4093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Book Antiqua"/>
                <a:ea typeface="DejaVu Sans"/>
              </a:rPr>
              <a:t>3 руб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9900000" y="3247560"/>
            <a:ext cx="1623960" cy="4093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Book Antiqua"/>
                <a:ea typeface="DejaVu Sans"/>
              </a:rPr>
              <a:t>5 руб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3184560" y="6148440"/>
            <a:ext cx="1796400" cy="503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Book Antiqua"/>
                <a:ea typeface="DejaVu Sans"/>
              </a:rPr>
              <a:t>1 руб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6732000" y="6085440"/>
            <a:ext cx="1954080" cy="440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Book Antiqua"/>
                <a:ea typeface="DejaVu Sans"/>
              </a:rPr>
              <a:t>4 руб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1" name="CustomShape 8"/>
          <p:cNvSpPr/>
          <p:nvPr/>
        </p:nvSpPr>
        <p:spPr>
          <a:xfrm>
            <a:off x="9490680" y="5975280"/>
            <a:ext cx="2048760" cy="551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Book Antiqua"/>
                <a:ea typeface="DejaVu Sans"/>
              </a:rPr>
              <a:t>3 руб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 dirty="0">
                <a:solidFill>
                  <a:srgbClr val="10243E"/>
                </a:solidFill>
                <a:latin typeface="Lucida Sans"/>
              </a:rPr>
              <a:t>           </a:t>
            </a:r>
            <a:r>
              <a:rPr lang="ru-RU" sz="5400" b="1" i="1" strike="noStrike" spc="-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Проверка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FFFFFF"/>
                </a:solidFill>
                <a:latin typeface="Book Antiqua"/>
              </a:rPr>
              <a:t>                                     </a:t>
            </a:r>
            <a:r>
              <a:rPr lang="ru-RU" sz="16600" b="1" strike="noStrike" spc="-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+  -  +</a:t>
            </a:r>
            <a:endParaRPr lang="ru-RU" sz="9600" b="1" strike="noStrike" spc="-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4" name="Picture 2" descr="C:\Users\User\OneDrive\Рабочий стол\проверка.jpeg"/>
          <p:cNvPicPr/>
          <p:nvPr/>
        </p:nvPicPr>
        <p:blipFill>
          <a:blip r:embed="rId2" cstate="print"/>
          <a:stretch/>
        </p:blipFill>
        <p:spPr>
          <a:xfrm>
            <a:off x="632880" y="353880"/>
            <a:ext cx="3953520" cy="296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09480" y="709560"/>
            <a:ext cx="609876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«Лови ошибку!»</a:t>
            </a:r>
            <a:endParaRPr lang="ru-RU" sz="41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595440" y="2279160"/>
            <a:ext cx="6436664" cy="3022048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На березе росло 5 яблок, 2 яблока упало. Сколько яблок осталось на березе?</a:t>
            </a:r>
            <a:endParaRPr lang="ru-RU" sz="44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pic>
        <p:nvPicPr>
          <p:cNvPr id="67" name="Picture 1" descr="C:\Users\User\OneDrive\Рабочий стол\береза.png"/>
          <p:cNvPicPr/>
          <p:nvPr/>
        </p:nvPicPr>
        <p:blipFill>
          <a:blip r:embed="rId2" cstate="print"/>
          <a:stretch/>
        </p:blipFill>
        <p:spPr>
          <a:xfrm>
            <a:off x="7219800" y="402480"/>
            <a:ext cx="4961520" cy="627048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3" descr="C:\Users\User\OneDrive\Рабочий стол\лорпшоткашпл.jpg"/>
          <p:cNvPicPr/>
          <p:nvPr/>
        </p:nvPicPr>
        <p:blipFill>
          <a:blip r:embed="rId3" cstate="print"/>
          <a:stretch/>
        </p:blipFill>
        <p:spPr>
          <a:xfrm>
            <a:off x="7744320" y="1406880"/>
            <a:ext cx="1887480" cy="12582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3" descr="C:\Users\User\OneDrive\Рабочий стол\лорпшоткашпл.jpg"/>
          <p:cNvPicPr/>
          <p:nvPr/>
        </p:nvPicPr>
        <p:blipFill>
          <a:blip r:embed="rId3" cstate="print"/>
          <a:stretch/>
        </p:blipFill>
        <p:spPr>
          <a:xfrm>
            <a:off x="9466200" y="1381680"/>
            <a:ext cx="1887480" cy="125820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3" descr="C:\Users\User\OneDrive\Рабочий стол\лорпшоткашпл.jpg"/>
          <p:cNvPicPr/>
          <p:nvPr/>
        </p:nvPicPr>
        <p:blipFill>
          <a:blip r:embed="rId3" cstate="print"/>
          <a:stretch/>
        </p:blipFill>
        <p:spPr>
          <a:xfrm>
            <a:off x="8663400" y="2298240"/>
            <a:ext cx="1887480" cy="125820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" descr="C:\Users\User\OneDrive\Рабочий стол\лорпшоткашпл.jpg"/>
          <p:cNvPicPr/>
          <p:nvPr/>
        </p:nvPicPr>
        <p:blipFill>
          <a:blip r:embed="rId3" cstate="print"/>
          <a:stretch/>
        </p:blipFill>
        <p:spPr>
          <a:xfrm>
            <a:off x="7751160" y="3024000"/>
            <a:ext cx="1887480" cy="125820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3" descr="C:\Users\User\OneDrive\Рабочий стол\лорпшоткашпл.jpg"/>
          <p:cNvPicPr/>
          <p:nvPr/>
        </p:nvPicPr>
        <p:blipFill>
          <a:blip r:embed="rId3" cstate="print"/>
          <a:stretch/>
        </p:blipFill>
        <p:spPr>
          <a:xfrm>
            <a:off x="9828000" y="3012480"/>
            <a:ext cx="1887480" cy="125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5158 L 0.00221 0.39223 E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847E-007 -0.03978 L 2.74847E-007 0.40402 E">
                                      <p:cBhvr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609480" y="668880"/>
            <a:ext cx="5776920" cy="12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«Лови ошибку!»</a:t>
            </a:r>
            <a:endParaRPr lang="ru-RU" sz="41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609480" y="1600200"/>
            <a:ext cx="1097208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"/>
          <p:cNvSpPr/>
          <p:nvPr/>
        </p:nvSpPr>
        <p:spPr>
          <a:xfrm>
            <a:off x="479376" y="1844824"/>
            <a:ext cx="5315144" cy="3240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Book Antiqua"/>
                <a:ea typeface="DejaVu Sans"/>
              </a:rPr>
              <a:t> </a:t>
            </a:r>
            <a:r>
              <a:rPr lang="ru-RU" sz="4400" b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На одной ветке сидели 4 воробья, 1 воробей улетел. Сколько воробьев улетело</a:t>
            </a:r>
            <a:r>
              <a:rPr lang="ru-RU" sz="2800" b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?</a:t>
            </a:r>
            <a:endParaRPr lang="ru-RU" sz="28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pic>
        <p:nvPicPr>
          <p:cNvPr id="76" name="Picture 3" descr="C:\Users\User\OneDrive\Рабочий стол\ОТКРЫТЫЕ УРОКИ ДЕКАБРЬ\i.jpg"/>
          <p:cNvPicPr/>
          <p:nvPr/>
        </p:nvPicPr>
        <p:blipFill>
          <a:blip r:embed="rId2" cstate="print"/>
          <a:stretch/>
        </p:blipFill>
        <p:spPr>
          <a:xfrm rot="21219000">
            <a:off x="5304593" y="3428460"/>
            <a:ext cx="7423200" cy="302832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4" descr="C:\Users\User\OneDrive\Рабочий стол\ОТКРЫТЫЕ УРОКИ ДЕКАБРЬ\воробей.jpg"/>
          <p:cNvPicPr/>
          <p:nvPr/>
        </p:nvPicPr>
        <p:blipFill>
          <a:blip r:embed="rId3" cstate="print"/>
          <a:stretch/>
        </p:blipFill>
        <p:spPr>
          <a:xfrm>
            <a:off x="5519936" y="3789040"/>
            <a:ext cx="1850040" cy="155772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4" descr="C:\Users\User\OneDrive\Рабочий стол\ОТКРЫТЫЕ УРОКИ ДЕКАБРЬ\воробей.jpg"/>
          <p:cNvPicPr/>
          <p:nvPr/>
        </p:nvPicPr>
        <p:blipFill>
          <a:blip r:embed="rId3" cstate="print"/>
          <a:stretch/>
        </p:blipFill>
        <p:spPr>
          <a:xfrm>
            <a:off x="6888088" y="3573016"/>
            <a:ext cx="1850040" cy="155772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4" descr="C:\Users\User\OneDrive\Рабочий стол\ОТКРЫТЫЕ УРОКИ ДЕКАБРЬ\воробей.jpg"/>
          <p:cNvPicPr/>
          <p:nvPr/>
        </p:nvPicPr>
        <p:blipFill>
          <a:blip r:embed="rId3" cstate="print"/>
          <a:stretch/>
        </p:blipFill>
        <p:spPr>
          <a:xfrm>
            <a:off x="8400256" y="3356992"/>
            <a:ext cx="1850040" cy="155772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4" descr="C:\Users\User\OneDrive\Рабочий стол\ОТКРЫТЫЕ УРОКИ ДЕКАБРЬ\воробей.jpg"/>
          <p:cNvPicPr/>
          <p:nvPr/>
        </p:nvPicPr>
        <p:blipFill>
          <a:blip r:embed="rId3" cstate="print"/>
          <a:stretch/>
        </p:blipFill>
        <p:spPr>
          <a:xfrm>
            <a:off x="9912424" y="3140968"/>
            <a:ext cx="1850040" cy="155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3019E-006 -1.85939E-006 C 0.00559 -0.01527 0.00025 -0.04279 -0.00118 -0.05967 C -0.00014 -0.11679 -0.00847 -0.13206 0.01901 -0.14316 C 0.03047 -0.15796 0.04962 -0.15981 0.06265 -0.16119 C 0.0758 -0.16698 0.08818 -0.16767 0.10186 -0.16906 C 0.13611 -0.17669 0.1197 -0.17415 0.15109 -0.17715 C 0.15956 -0.18062 0.16751 -0.18455 0.17571 -0.18895 C 0.18066 -0.19542 0.18275 -0.2012 0.18809 -0.20699 C 0.1933 -0.21901 0.19681 -0.23127 0.20372 -0.24075 C 0.20619 -0.26226 0.20268 -0.24098 0.20828 -0.25671 C 0.21179 -0.26665 0.21153 -0.27775 0.21714 -0.28446 C 0.21805 -0.29255 0.21909 -0.30042 0.22052 -0.30828 C 0.22013 -0.31892 0.22078 -0.32979 0.21948 -0.3402 C 0.21922 -0.34251 0.21714 -0.34251 0.21609 -0.34413 C 0.2101 -0.35292 0.20359 -0.36263 0.1959 -0.36587 C 0.1916 -0.37373 0.18561 -0.3735 0.18027 -0.37789 C 0.16972 -0.38645 0.1593 -0.39292 0.14771 -0.3957 C 0.14354 -0.40079 0.13325 -0.40379 0.13325 -0.40379 C 0.12621 -0.41189 0.11814 -0.41143 0.10967 -0.41374 C 0.10016 -0.41628 0.0913 -0.41813 0.08167 -0.41952 C 0.07072 -0.42623 0.05757 -0.42368 0.04584 -0.42553 C 0.03139 -0.43455 0.01523 -0.4401 -6.63019E-006 -0.44357 C -0.00483 -0.44635 -0.00965 -0.44889 -0.0146 -0.45144 C -0.02697 -0.46577 -0.00795 -0.4445 -0.02241 -0.45745 C -0.02332 -0.45837 -0.02371 -0.46069 -0.02476 -0.46138 C -0.02645 -0.46277 -0.02853 -0.46277 -0.03036 -0.46346 C -0.03218 -0.46531 -0.034 -0.46762 -0.03596 -0.46924 C -0.03882 -0.47156 -0.04482 -0.47526 -0.04482 -0.47526 C -0.04964 -0.48335 -0.05563 -0.48936 -0.06058 -0.49723 C -0.06331 -0.50162 -0.06579 -0.50648 -0.06839 -0.5111 C -0.06957 -0.51318 -0.07178 -0.51712 -0.07178 -0.51712 C -0.07282 -0.52752 -0.07452 -0.53839 -0.07178 -0.5488 C -0.07061 -0.55319 -0.06501 -0.55689 -0.06501 -0.55689 C -0.06175 -0.56661 -0.06084 -0.56938 -0.05498 -0.57262 C -0.03974 -0.59135 -0.00717 -0.59968 0.01107 -0.6043 C 0.02513 -0.6124 0.04129 -0.61656 0.05587 -0.62049 C 0.06564 -0.62604 0.07476 -0.62697 0.08505 -0.62812 C 0.09391 -0.63159 0.1029 -0.63437 0.11189 -0.63622 C 0.11827 -0.63969 0.12452 -0.64778 0.1309 -0.65009 C 0.13429 -0.65148 0.13768 -0.65148 0.14106 -0.65194 C 0.15096 -0.6568 0.15865 -0.66189 0.16907 -0.6642 C 0.17793 -0.66952 0.17337 -0.66744 0.18249 -0.67021 C 0.1877 -0.67623 0.19056 -0.67646 0.19708 -0.67808 C 0.20567 -0.68571 0.21466 -0.68964 0.22391 -0.69403 C 0.23277 -0.70606 0.22326 -0.69519 0.23511 -0.7019 C 0.23641 -0.70259 0.2372 -0.7049 0.2385 -0.70583 C 0.23993 -0.70699 0.24149 -0.70722 0.24293 -0.70791 C 0.24957 -0.71971 0.24254 -0.70884 0.25191 -0.71786 C 0.25426 -0.72017 0.25621 -0.72364 0.25856 -0.72572 C 0.25934 -0.72641 0.26012 -0.72711 0.2609 -0.7278 E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09480" y="627840"/>
            <a:ext cx="5463000" cy="11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1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</a:rPr>
              <a:t>«Лови ошибку!»</a:t>
            </a:r>
            <a:endParaRPr lang="ru-RU" sz="41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846000" y="2456640"/>
            <a:ext cx="5335560" cy="2169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chemeClr val="bg2">
                    <a:lumMod val="10000"/>
                  </a:schemeClr>
                </a:solidFill>
                <a:latin typeface="Book Antiqua"/>
                <a:ea typeface="DejaVu Sans"/>
              </a:rPr>
              <a:t>У Коли 3 пирожка, у Саши 2 пирожка.</a:t>
            </a:r>
            <a:endParaRPr lang="ru-RU" sz="44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pic>
        <p:nvPicPr>
          <p:cNvPr id="83" name="Picture 2" descr="C:\Users\User\OneDrive\Рабочий стол\ОТКРЫТЫЕ УРОКИ ДЕКАБРЬ\коляя.jpg"/>
          <p:cNvPicPr/>
          <p:nvPr/>
        </p:nvPicPr>
        <p:blipFill>
          <a:blip r:embed="rId2" cstate="print"/>
          <a:stretch/>
        </p:blipFill>
        <p:spPr>
          <a:xfrm>
            <a:off x="6339960" y="1126800"/>
            <a:ext cx="2571120" cy="257112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3" descr="C:\Users\User\OneDrive\Рабочий стол\ОТКРЫТЫЕ УРОКИ ДЕКАБРЬ\саша.jpg"/>
          <p:cNvPicPr/>
          <p:nvPr/>
        </p:nvPicPr>
        <p:blipFill>
          <a:blip r:embed="rId3" cstate="print"/>
          <a:stretch/>
        </p:blipFill>
        <p:spPr>
          <a:xfrm>
            <a:off x="9125640" y="1100880"/>
            <a:ext cx="2437560" cy="24375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4" descr="C:\Users\User\OneDrive\Рабочий стол\ОТКРЫТЫЕ УРОКИ ДЕКАБРЬ\пирожок.jpg"/>
          <p:cNvPicPr/>
          <p:nvPr/>
        </p:nvPicPr>
        <p:blipFill>
          <a:blip r:embed="rId4" cstate="print"/>
          <a:stretch/>
        </p:blipFill>
        <p:spPr>
          <a:xfrm>
            <a:off x="6956640" y="5602680"/>
            <a:ext cx="1197360" cy="79740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4" descr="C:\Users\User\OneDrive\Рабочий стол\ОТКРЫТЫЕ УРОКИ ДЕКАБРЬ\пирожок.jpg"/>
          <p:cNvPicPr/>
          <p:nvPr/>
        </p:nvPicPr>
        <p:blipFill>
          <a:blip r:embed="rId5" cstate="print"/>
          <a:stretch/>
        </p:blipFill>
        <p:spPr>
          <a:xfrm>
            <a:off x="6923880" y="3769920"/>
            <a:ext cx="1141200" cy="75996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4" descr="C:\Users\User\OneDrive\Рабочий стол\ОТКРЫТЫЕ УРОКИ ДЕКАБРЬ\пирожок.jpg"/>
          <p:cNvPicPr/>
          <p:nvPr/>
        </p:nvPicPr>
        <p:blipFill>
          <a:blip r:embed="rId5" cstate="print"/>
          <a:stretch/>
        </p:blipFill>
        <p:spPr>
          <a:xfrm>
            <a:off x="6994440" y="4713840"/>
            <a:ext cx="1141200" cy="75996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4" descr="C:\Users\User\OneDrive\Рабочий стол\ОТКРЫТЫЕ УРОКИ ДЕКАБРЬ\пирожок.jpg"/>
          <p:cNvPicPr/>
          <p:nvPr/>
        </p:nvPicPr>
        <p:blipFill>
          <a:blip r:embed="rId5" cstate="print"/>
          <a:stretch/>
        </p:blipFill>
        <p:spPr>
          <a:xfrm>
            <a:off x="9833040" y="3949560"/>
            <a:ext cx="1141200" cy="75996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4" descr="C:\Users\User\OneDrive\Рабочий стол\ОТКРЫТЫЕ УРОКИ ДЕКАБРЬ\пирожок.jpg"/>
          <p:cNvPicPr/>
          <p:nvPr/>
        </p:nvPicPr>
        <p:blipFill>
          <a:blip r:embed="rId5" cstate="print"/>
          <a:stretch/>
        </p:blipFill>
        <p:spPr>
          <a:xfrm>
            <a:off x="9767160" y="5180400"/>
            <a:ext cx="1141200" cy="75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233</Words>
  <Application>Microsoft Office PowerPoint</Application>
  <PresentationFormat>Произвольный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subject/>
  <dc:creator>User</dc:creator>
  <dc:description/>
  <cp:lastModifiedBy>User</cp:lastModifiedBy>
  <cp:revision>49</cp:revision>
  <dcterms:created xsi:type="dcterms:W3CDTF">2022-04-18T09:03:23Z</dcterms:created>
  <dcterms:modified xsi:type="dcterms:W3CDTF">2022-04-27T14:14:20Z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17</vt:i4>
  </property>
</Properties>
</file>