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7" r:id="rId4"/>
    <p:sldId id="268" r:id="rId5"/>
    <p:sldId id="266" r:id="rId6"/>
    <p:sldId id="258" r:id="rId7"/>
    <p:sldId id="259" r:id="rId8"/>
    <p:sldId id="269" r:id="rId9"/>
    <p:sldId id="270" r:id="rId10"/>
    <p:sldId id="260" r:id="rId11"/>
    <p:sldId id="261" r:id="rId12"/>
    <p:sldId id="262" r:id="rId13"/>
    <p:sldId id="263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14.07.2015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14.07.2015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14.07.2015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14.07.2015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14.07.2015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14.07.2015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22.jpeg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4800" dirty="0" smtClean="0"/>
              <a:t>Литературные сказки</a:t>
            </a:r>
            <a:endParaRPr lang="ru-RU" sz="4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ru-RU" sz="4400" b="1" u="sng" dirty="0" smtClean="0"/>
              <a:t>Всеволод Михайлович Гаршин</a:t>
            </a:r>
            <a:endParaRPr lang="ru-RU" sz="4400" b="1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751506"/>
          </a:xfrm>
        </p:spPr>
        <p:txBody>
          <a:bodyPr/>
          <a:lstStyle/>
          <a:p>
            <a:pPr algn="ctr"/>
            <a:r>
              <a:rPr lang="ru-RU" dirty="0" smtClean="0"/>
              <a:t> чтение </a:t>
            </a:r>
            <a:r>
              <a:rPr lang="ru-RU" dirty="0" smtClean="0"/>
              <a:t>сказки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7239000" cy="5312752"/>
          </a:xfrm>
        </p:spPr>
        <p:txBody>
          <a:bodyPr/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Обратите внимание на:</a:t>
            </a:r>
          </a:p>
          <a:p>
            <a:r>
              <a:rPr lang="ru-RU" dirty="0" smtClean="0"/>
              <a:t>Признаки сказки</a:t>
            </a:r>
          </a:p>
          <a:p>
            <a:r>
              <a:rPr lang="ru-RU" dirty="0" smtClean="0"/>
              <a:t>Описание героев сказки</a:t>
            </a:r>
          </a:p>
          <a:p>
            <a:r>
              <a:rPr lang="ru-RU" dirty="0" smtClean="0"/>
              <a:t>Характер героев сказки</a:t>
            </a:r>
          </a:p>
          <a:p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Чтение сказки </a:t>
            </a:r>
            <a:r>
              <a:rPr lang="ru-RU" sz="1800" dirty="0" smtClean="0"/>
              <a:t>(прослушивание </a:t>
            </a:r>
          </a:p>
          <a:p>
            <a:r>
              <a:rPr lang="ru-RU" sz="1800" dirty="0" smtClean="0"/>
              <a:t>отрывков аудиозаписи) </a:t>
            </a:r>
            <a:endParaRPr lang="ru-RU" dirty="0"/>
          </a:p>
        </p:txBody>
      </p:sp>
      <p:pic>
        <p:nvPicPr>
          <p:cNvPr id="6146" name="Picture 2" descr="http://www.vsna.ru/sources/skazki/vsevolod-garshin/txt/o-zhabe-i-roz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124" y="3500438"/>
            <a:ext cx="3381382" cy="32147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608630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Расскажите о своих впечатлениях</a:t>
            </a:r>
            <a:endParaRPr lang="ru-RU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7239000" cy="3500462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Что позволило Гаршину назвать свою историю сказкой? Что в ней сказочного?</a:t>
            </a:r>
            <a:endParaRPr lang="ru-RU" dirty="0" smtClean="0"/>
          </a:p>
          <a:p>
            <a:r>
              <a:rPr lang="ru-RU" dirty="0" smtClean="0"/>
              <a:t>На каких событиях она основана?</a:t>
            </a:r>
            <a:endParaRPr lang="ru-RU" dirty="0" smtClean="0"/>
          </a:p>
          <a:p>
            <a:r>
              <a:rPr lang="ru-RU" dirty="0" smtClean="0"/>
              <a:t>Кто герои произведения</a:t>
            </a:r>
            <a:r>
              <a:rPr lang="ru-RU" dirty="0" smtClean="0"/>
              <a:t>?</a:t>
            </a:r>
          </a:p>
          <a:p>
            <a:r>
              <a:rPr lang="ru-RU" dirty="0" smtClean="0"/>
              <a:t>Расскажите о цветнике.</a:t>
            </a:r>
          </a:p>
          <a:p>
            <a:r>
              <a:rPr lang="ru-RU" dirty="0" smtClean="0"/>
              <a:t>Какой была роза?</a:t>
            </a:r>
          </a:p>
          <a:p>
            <a:r>
              <a:rPr lang="ru-RU" dirty="0" smtClean="0"/>
              <a:t>Прочитайте.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Как вы понимаете выражение:</a:t>
            </a:r>
          </a:p>
          <a:p>
            <a:r>
              <a:rPr lang="ru-RU" dirty="0" smtClean="0"/>
              <a:t>«Запах был её словами, слезами и молитвой»</a:t>
            </a: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5122" name="Picture 2" descr="http://rozu.com.ua/images/Ballet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336151">
            <a:off x="6810086" y="4526760"/>
            <a:ext cx="2100249" cy="2047856"/>
          </a:xfrm>
          <a:prstGeom prst="rect">
            <a:avLst/>
          </a:prstGeom>
          <a:noFill/>
        </p:spPr>
      </p:pic>
      <p:pic>
        <p:nvPicPr>
          <p:cNvPr id="5124" name="Picture 4" descr="http://proalmet.ru/images/news/block/416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236498">
            <a:off x="238301" y="4703403"/>
            <a:ext cx="2265788" cy="1928809"/>
          </a:xfrm>
          <a:prstGeom prst="rect">
            <a:avLst/>
          </a:prstGeom>
          <a:noFill/>
        </p:spPr>
      </p:pic>
      <p:pic>
        <p:nvPicPr>
          <p:cNvPr id="5126" name="Picture 6" descr="http://f1.live4fun.ru/pictures/img_22015257_148_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4643446"/>
            <a:ext cx="2286016" cy="2090719"/>
          </a:xfrm>
          <a:prstGeom prst="rect">
            <a:avLst/>
          </a:prstGeom>
          <a:noFill/>
        </p:spPr>
      </p:pic>
      <p:pic>
        <p:nvPicPr>
          <p:cNvPr id="5128" name="Picture 8" descr="http://iblog.milliyet.com.tr/imgroot/blogv7/Gallery673/2011/09/11/20/13696-4-8-72f2f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00298" y="4643446"/>
            <a:ext cx="2214577" cy="1951011"/>
          </a:xfrm>
          <a:prstGeom prst="rect">
            <a:avLst/>
          </a:prstGeom>
          <a:noFill/>
        </p:spPr>
      </p:pic>
      <p:pic>
        <p:nvPicPr>
          <p:cNvPr id="4" name="Picture 2" descr="http://img1.liveinternet.ru/images/attach/c/7/98/890/98890401_20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86446" y="1500174"/>
            <a:ext cx="3167042" cy="25003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320040"/>
            <a:ext cx="7553356" cy="751506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>Почему автор назвал произведение</a:t>
            </a:r>
            <a:br>
              <a:rPr lang="ru-RU" sz="2800" dirty="0" smtClean="0"/>
            </a:br>
            <a:r>
              <a:rPr lang="ru-RU" sz="2800" dirty="0" smtClean="0"/>
              <a:t>«Сказка о жабе и розе»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6972320" cy="5312752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Как автор раскрывает образ жабы?</a:t>
            </a:r>
          </a:p>
          <a:p>
            <a:r>
              <a:rPr lang="ru-RU" dirty="0" smtClean="0"/>
              <a:t>Почему жаба хотела </a:t>
            </a:r>
            <a:r>
              <a:rPr lang="ru-RU" dirty="0" smtClean="0"/>
              <a:t>уничтожить </a:t>
            </a:r>
            <a:r>
              <a:rPr lang="ru-RU" dirty="0" smtClean="0"/>
              <a:t>розу</a:t>
            </a:r>
            <a:r>
              <a:rPr lang="ru-RU" dirty="0" smtClean="0"/>
              <a:t>?</a:t>
            </a:r>
          </a:p>
          <a:p>
            <a:r>
              <a:rPr lang="ru-RU" dirty="0" smtClean="0"/>
              <a:t>Как она добивалась своей цели</a:t>
            </a:r>
            <a:r>
              <a:rPr lang="ru-RU" dirty="0" smtClean="0"/>
              <a:t>?</a:t>
            </a:r>
          </a:p>
          <a:p>
            <a:r>
              <a:rPr lang="ru-RU" dirty="0" smtClean="0"/>
              <a:t>Из каких строк видно, что это был цветник мальчика?</a:t>
            </a:r>
          </a:p>
          <a:p>
            <a:r>
              <a:rPr lang="ru-RU" dirty="0" smtClean="0"/>
              <a:t>Расскажите о мальчике.</a:t>
            </a:r>
          </a:p>
          <a:p>
            <a:r>
              <a:rPr lang="ru-RU" dirty="0" smtClean="0"/>
              <a:t>В чём трагичность произведения?</a:t>
            </a:r>
          </a:p>
          <a:p>
            <a:r>
              <a:rPr lang="ru-RU" dirty="0" smtClean="0"/>
              <a:t>Каким настроением проникнуто произведение?</a:t>
            </a:r>
          </a:p>
          <a:p>
            <a:r>
              <a:rPr lang="ru-RU" dirty="0" smtClean="0"/>
              <a:t>Расскажите о желании мальчика, когда он заболел.</a:t>
            </a:r>
          </a:p>
          <a:p>
            <a:r>
              <a:rPr lang="ru-RU" dirty="0" smtClean="0"/>
              <a:t>Почему роза «чувствовала, что её срезали недаром»?</a:t>
            </a:r>
          </a:p>
          <a:p>
            <a:r>
              <a:rPr lang="ru-RU" dirty="0" smtClean="0"/>
              <a:t>Что роза считала лучшим происшествием в своей жизни? Почему?</a:t>
            </a:r>
          </a:p>
          <a:p>
            <a:r>
              <a:rPr lang="ru-RU" dirty="0" smtClean="0"/>
              <a:t>Как автор относится к своим героям?</a:t>
            </a:r>
          </a:p>
          <a:p>
            <a:r>
              <a:rPr lang="ru-RU" dirty="0" smtClean="0"/>
              <a:t>Вопросы стр.179 № 9,8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Picture 2" descr="http://www.vsna.ru/sources/skazki/vsevolod-garshin/txt/o-zhabe-i-roz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43702" y="142852"/>
            <a:ext cx="2238374" cy="2071726"/>
          </a:xfrm>
          <a:prstGeom prst="rect">
            <a:avLst/>
          </a:prstGeom>
          <a:noFill/>
        </p:spPr>
      </p:pic>
      <p:pic>
        <p:nvPicPr>
          <p:cNvPr id="5" name="Picture 2" descr="http://rozu.com.ua/images/Ballet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37982">
            <a:off x="7281091" y="4707251"/>
            <a:ext cx="1761358" cy="19291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751506"/>
          </a:xfrm>
        </p:spPr>
        <p:txBody>
          <a:bodyPr/>
          <a:lstStyle/>
          <a:p>
            <a:r>
              <a:rPr lang="ru-RU" dirty="0" smtClean="0"/>
              <a:t>Итог урока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7239000" cy="5384190"/>
          </a:xfrm>
        </p:spPr>
        <p:txBody>
          <a:bodyPr/>
          <a:lstStyle/>
          <a:p>
            <a:r>
              <a:rPr lang="ru-RU" dirty="0" smtClean="0"/>
              <a:t>Я узнал(а)…</a:t>
            </a:r>
          </a:p>
          <a:p>
            <a:r>
              <a:rPr lang="ru-RU" dirty="0" smtClean="0"/>
              <a:t>Мне было грустно…</a:t>
            </a:r>
          </a:p>
          <a:p>
            <a:r>
              <a:rPr lang="ru-RU" dirty="0" smtClean="0"/>
              <a:t>Я бы хотел(а)…</a:t>
            </a:r>
          </a:p>
          <a:p>
            <a:endParaRPr lang="ru-RU" dirty="0" smtClean="0"/>
          </a:p>
          <a:p>
            <a:r>
              <a:rPr lang="ru-RU" dirty="0" smtClean="0"/>
              <a:t>Д/</a:t>
            </a:r>
            <a:r>
              <a:rPr lang="ru-RU" dirty="0" err="1" smtClean="0"/>
              <a:t>з</a:t>
            </a:r>
            <a:endParaRPr lang="ru-RU" dirty="0"/>
          </a:p>
        </p:txBody>
      </p:sp>
      <p:pic>
        <p:nvPicPr>
          <p:cNvPr id="4" name="Picture 2" descr="http://img10.proshkolu.ru/content/media/pic/std/4000000/3522000/3521191-5d918063b010fdc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7686" y="357166"/>
            <a:ext cx="2038347" cy="2643206"/>
          </a:xfrm>
          <a:prstGeom prst="rect">
            <a:avLst/>
          </a:prstGeom>
          <a:noFill/>
        </p:spPr>
      </p:pic>
      <p:pic>
        <p:nvPicPr>
          <p:cNvPr id="5" name="Picture 2" descr="http://skazkistihi.ru/d/513914/d/skazka-o-zhabe-i-roze-1_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97550">
            <a:off x="6628472" y="3846077"/>
            <a:ext cx="2280609" cy="2681298"/>
          </a:xfrm>
          <a:prstGeom prst="rect">
            <a:avLst/>
          </a:prstGeom>
          <a:noFill/>
        </p:spPr>
      </p:pic>
      <p:pic>
        <p:nvPicPr>
          <p:cNvPr id="6" name="Picture 4" descr="http://blaginina.nethouse.ru/static/img/0000/0003/6340/36340813.ojri6ej409.W66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1306728">
            <a:off x="3811270" y="3468708"/>
            <a:ext cx="2710528" cy="2381400"/>
          </a:xfrm>
          <a:prstGeom prst="rect">
            <a:avLst/>
          </a:prstGeom>
          <a:noFill/>
        </p:spPr>
      </p:pic>
      <p:pic>
        <p:nvPicPr>
          <p:cNvPr id="7" name="Picture 2" descr="http://img1.liveinternet.ru/images/attach/c/7/98/890/98890401_2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2" y="3714752"/>
            <a:ext cx="3429024" cy="2786082"/>
          </a:xfrm>
          <a:prstGeom prst="rect">
            <a:avLst/>
          </a:prstGeom>
          <a:noFill/>
        </p:spPr>
      </p:pic>
      <p:pic>
        <p:nvPicPr>
          <p:cNvPr id="8" name="Picture 2" descr="http://data.fantlab.ru/images/editions/big/12805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545518">
            <a:off x="6653727" y="346015"/>
            <a:ext cx="1905000" cy="2990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</a:rPr>
              <a:t>Всеволод Михайлович Гаршин 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(1855-1888)</a:t>
            </a:r>
            <a:endParaRPr lang="ru-RU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143240" y="1609416"/>
            <a:ext cx="4552960" cy="4846320"/>
          </a:xfrm>
        </p:spPr>
        <p:txBody>
          <a:bodyPr>
            <a:normAutofit lnSpcReduction="10000"/>
          </a:bodyPr>
          <a:lstStyle/>
          <a:p>
            <a:r>
              <a:rPr lang="ru-RU" b="1" dirty="0" smtClean="0"/>
              <a:t>Русский писатель, поэт, художественный критик.</a:t>
            </a: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Для его творчества характерны точность наблюдения и определённость выражений мысли. У него мало метафор, сравнений, вместо этого — простое обозначение предметов и фактов. 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9220" name="Picture 4" descr="http://imageweb-cdn.magnoliasoft.net/bridgeman/supersize/bal3291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000240"/>
            <a:ext cx="3286180" cy="41433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500042"/>
            <a:ext cx="6429420" cy="5955694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Всеволод Михайлович Гаршин из старого дворянского рода. Родился в семье военного. Мать с детства прививала сыну любовь к литературе. Всеволод очень быстро обучался и был не по годам развит. Возможно, именно поэтому часто близко к сердцу принимал всё происходящее.</a:t>
            </a:r>
          </a:p>
          <a:p>
            <a:r>
              <a:rPr lang="ru-RU" dirty="0" smtClean="0"/>
              <a:t>Стиль написания Гаршина не спутаешь ни с чьим другим. Всегда точное выражение мысли, обозначение фактов без излишних метафор и всепоглощающая грусть, проходящая через каждую его сказку, каждый рассказ.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Сказки Гаршина читать нравится и взрослым и детям, каждый найдёт в них смысл, преподнесённый так, как обычно это делают авторы новелл.</a:t>
            </a:r>
          </a:p>
          <a:p>
            <a:endParaRPr lang="ru-RU" dirty="0"/>
          </a:p>
        </p:txBody>
      </p:sp>
      <p:pic>
        <p:nvPicPr>
          <p:cNvPr id="4" name="Picture 2" descr="http://img10.proshkolu.ru/content/media/pic/std/4000000/3522000/3521191-5d918063b010fdc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00826" y="142852"/>
            <a:ext cx="2466975" cy="3429001"/>
          </a:xfrm>
          <a:prstGeom prst="rect">
            <a:avLst/>
          </a:prstGeom>
          <a:noFill/>
        </p:spPr>
      </p:pic>
      <p:pic>
        <p:nvPicPr>
          <p:cNvPr id="23554" name="Picture 2" descr="http://data.fantlab.ru/images/editions/big/12805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5518">
            <a:off x="6643702" y="3643314"/>
            <a:ext cx="1905000" cy="2990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46588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В.М. Гаршин" Портрет работы И. Репина (1884).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9416"/>
            <a:ext cx="4471990" cy="484632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5602" name="Picture 2" descr="http://www.sergekot.com/media/uploads/vinnizkayaoblast/noskovcy/Garshin_by_Repin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1500174"/>
            <a:ext cx="3857612" cy="51958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857232"/>
            <a:ext cx="7481918" cy="5598504"/>
          </a:xfrm>
        </p:spPr>
        <p:txBody>
          <a:bodyPr>
            <a:normAutofit/>
          </a:bodyPr>
          <a:lstStyle/>
          <a:p>
            <a:r>
              <a:rPr lang="ru-RU" dirty="0" smtClean="0"/>
              <a:t>Он много читал, интересовался социальными проблемами. Мальчик часами наблюдал за </a:t>
            </a:r>
            <a:r>
              <a:rPr lang="ru-RU" dirty="0" smtClean="0">
                <a:solidFill>
                  <a:srgbClr val="7030A0"/>
                </a:solidFill>
              </a:rPr>
              <a:t>природой, растениями и животными. </a:t>
            </a:r>
            <a:r>
              <a:rPr lang="ru-RU" dirty="0" smtClean="0"/>
              <a:t>Интерес к естествознанию он пронес через всю жизнь. Современники, которые общались с Гаршиным-гимназистом, отзывались о нем как о любознательном и вдумчивом юноше.</a:t>
            </a:r>
          </a:p>
          <a:p>
            <a:r>
              <a:rPr lang="ru-RU" dirty="0" smtClean="0"/>
              <a:t> </a:t>
            </a:r>
            <a:r>
              <a:rPr lang="ru-RU" b="1" dirty="0" smtClean="0">
                <a:solidFill>
                  <a:srgbClr val="7030A0"/>
                </a:solidFill>
              </a:rPr>
              <a:t>Всего автором было написано пять сказок.</a:t>
            </a:r>
          </a:p>
          <a:p>
            <a:r>
              <a:rPr lang="ru-RU" dirty="0" smtClean="0"/>
              <a:t> 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«Лягушка-путешественница» и «Сказка о жабе и розе». Именно по этим сказкам и известен автор.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608630"/>
          </a:xfrm>
        </p:spPr>
        <p:txBody>
          <a:bodyPr/>
          <a:lstStyle/>
          <a:p>
            <a:pPr algn="ctr"/>
            <a:r>
              <a:rPr lang="ru-RU" dirty="0" smtClean="0"/>
              <a:t>В.М.Гаршин - детям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 descr="http://skazkistihi.ru/d/513914/d/skazka-o-zhabe-i-roze-1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1214422"/>
            <a:ext cx="3643338" cy="4643470"/>
          </a:xfrm>
          <a:prstGeom prst="rect">
            <a:avLst/>
          </a:prstGeom>
          <a:noFill/>
        </p:spPr>
      </p:pic>
      <p:pic>
        <p:nvPicPr>
          <p:cNvPr id="8196" name="Picture 4" descr="http://blaginina.nethouse.ru/static/img/0000/0003/6340/36340813.ojri6ej409.W66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000108"/>
            <a:ext cx="3714776" cy="3286148"/>
          </a:xfrm>
          <a:prstGeom prst="rect">
            <a:avLst/>
          </a:prstGeom>
          <a:noFill/>
        </p:spPr>
      </p:pic>
      <p:pic>
        <p:nvPicPr>
          <p:cNvPr id="8198" name="Picture 6" descr="http://www.marsmarket.ru/static/pictures/a6/ba/a6baef6441adaee7d8bd31469529d93f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71604" y="3857628"/>
            <a:ext cx="2857500" cy="2857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В.М.Гаршин </a:t>
            </a:r>
            <a:br>
              <a:rPr lang="ru-RU" dirty="0" smtClean="0"/>
            </a:br>
            <a:r>
              <a:rPr lang="ru-RU" dirty="0" smtClean="0"/>
              <a:t>«Сказка о жабе и розе»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Как вы думаете, о чём сказка? </a:t>
            </a:r>
          </a:p>
          <a:p>
            <a:r>
              <a:rPr lang="ru-RU" dirty="0" smtClean="0"/>
              <a:t>Если это произведение «сказка», то …</a:t>
            </a:r>
          </a:p>
          <a:p>
            <a:pPr>
              <a:buNone/>
            </a:pPr>
            <a:r>
              <a:rPr lang="ru-RU" sz="1800" dirty="0" smtClean="0"/>
              <a:t>    </a:t>
            </a:r>
          </a:p>
          <a:p>
            <a:endParaRPr lang="ru-RU" dirty="0"/>
          </a:p>
        </p:txBody>
      </p:sp>
      <p:pic>
        <p:nvPicPr>
          <p:cNvPr id="4" name="Picture 2" descr="http://skazkistihi.ru/d/513914/d/skazka-o-zhabe-i-roze-1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2714620"/>
            <a:ext cx="3143272" cy="38576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608630"/>
          </a:xfrm>
        </p:spPr>
        <p:txBody>
          <a:bodyPr/>
          <a:lstStyle/>
          <a:p>
            <a:pPr algn="ctr"/>
            <a:r>
              <a:rPr lang="ru-RU" dirty="0" smtClean="0"/>
              <a:t>Словарная работа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00108"/>
            <a:ext cx="7239000" cy="5455628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Кол</a:t>
            </a:r>
          </a:p>
          <a:p>
            <a:r>
              <a:rPr lang="ru-RU" dirty="0" smtClean="0"/>
              <a:t>      </a:t>
            </a:r>
            <a:r>
              <a:rPr lang="ru-RU" sz="2000" dirty="0" smtClean="0"/>
              <a:t>толстая заострённая палка</a:t>
            </a:r>
          </a:p>
          <a:p>
            <a:r>
              <a:rPr lang="ru-RU" sz="2800" dirty="0" smtClean="0"/>
              <a:t>Пика</a:t>
            </a:r>
          </a:p>
          <a:p>
            <a:r>
              <a:rPr lang="ru-RU" dirty="0" smtClean="0"/>
              <a:t>       </a:t>
            </a:r>
            <a:r>
              <a:rPr lang="ru-RU" sz="2000" dirty="0" smtClean="0"/>
              <a:t>колющее оружие, род копья</a:t>
            </a:r>
          </a:p>
          <a:p>
            <a:r>
              <a:rPr lang="ru-RU" dirty="0" smtClean="0"/>
              <a:t>Барбос</a:t>
            </a:r>
          </a:p>
          <a:p>
            <a:r>
              <a:rPr lang="ru-RU" sz="2000" dirty="0" smtClean="0"/>
              <a:t>       большая дворовая собака</a:t>
            </a:r>
          </a:p>
          <a:p>
            <a:r>
              <a:rPr lang="ru-RU" dirty="0" smtClean="0"/>
              <a:t>Повилика – </a:t>
            </a:r>
            <a:r>
              <a:rPr lang="ru-RU" sz="2000" dirty="0" smtClean="0"/>
              <a:t>сорное растение, обвивающее своим стеблем другие растения</a:t>
            </a:r>
          </a:p>
          <a:p>
            <a:r>
              <a:rPr lang="ru-RU" dirty="0" smtClean="0"/>
              <a:t>Коровяк – </a:t>
            </a:r>
            <a:r>
              <a:rPr lang="ru-RU" sz="2000" dirty="0" smtClean="0"/>
              <a:t>разновидность травы</a:t>
            </a:r>
          </a:p>
          <a:p>
            <a:r>
              <a:rPr lang="ru-RU" dirty="0" smtClean="0"/>
              <a:t>Чертополох</a:t>
            </a:r>
          </a:p>
          <a:p>
            <a:r>
              <a:rPr lang="ru-RU" sz="2000" dirty="0" smtClean="0"/>
              <a:t>    род колючих сорных растений           </a:t>
            </a:r>
          </a:p>
          <a:p>
            <a:r>
              <a:rPr lang="ru-RU" dirty="0" smtClean="0"/>
              <a:t>Пронизать</a:t>
            </a:r>
          </a:p>
          <a:p>
            <a:r>
              <a:rPr lang="ru-RU" sz="2000" dirty="0" smtClean="0"/>
              <a:t>    резко проникать сквозь чего-нибудь</a:t>
            </a:r>
            <a:endParaRPr lang="ru-RU" sz="2000" dirty="0"/>
          </a:p>
        </p:txBody>
      </p:sp>
      <p:pic>
        <p:nvPicPr>
          <p:cNvPr id="26626" name="Picture 2" descr="http://s005.radikal.ru/i211/1205/79/a5ab81cdb8e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00892" y="2285992"/>
            <a:ext cx="2024050" cy="2000264"/>
          </a:xfrm>
          <a:prstGeom prst="rect">
            <a:avLst/>
          </a:prstGeom>
          <a:noFill/>
        </p:spPr>
      </p:pic>
      <p:pic>
        <p:nvPicPr>
          <p:cNvPr id="26630" name="Picture 6" descr="http://www.skbeta.ru/medicina/images/korovya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132" y="4071943"/>
            <a:ext cx="1604930" cy="2071702"/>
          </a:xfrm>
          <a:prstGeom prst="rect">
            <a:avLst/>
          </a:prstGeom>
          <a:noFill/>
        </p:spPr>
      </p:pic>
      <p:pic>
        <p:nvPicPr>
          <p:cNvPr id="26632" name="Picture 8" descr="http://content-1.foto.mail.ru/list/crusader.list/_answers/i-754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15206" y="5286388"/>
            <a:ext cx="1785950" cy="14144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err="1" smtClean="0">
                <a:solidFill>
                  <a:srgbClr val="FF0000"/>
                </a:solidFill>
              </a:rPr>
              <a:t>Розовый</a:t>
            </a:r>
            <a:r>
              <a:rPr lang="ru-RU" dirty="0" smtClean="0">
                <a:solidFill>
                  <a:srgbClr val="FF0000"/>
                </a:solidFill>
              </a:rPr>
              <a:t> куст</a:t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736"/>
            <a:ext cx="7239000" cy="5027000"/>
          </a:xfrm>
        </p:spPr>
        <p:txBody>
          <a:bodyPr/>
          <a:lstStyle/>
          <a:p>
            <a:pPr algn="ctr"/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27650" name="Picture 2" descr="http://www.burghardverlag.de/images/spruchkarten/umschlagkarten/Umschlagkarten-Web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4678" y="2000240"/>
            <a:ext cx="5715000" cy="3957637"/>
          </a:xfrm>
          <a:prstGeom prst="rect">
            <a:avLst/>
          </a:prstGeom>
          <a:noFill/>
        </p:spPr>
      </p:pic>
      <p:pic>
        <p:nvPicPr>
          <p:cNvPr id="27652" name="Picture 4" descr="http://lifeandjoy.ru/uploads/posts/2014-08/1408971975_0_5d458_5efa44bb_x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500174"/>
            <a:ext cx="5072098" cy="4195752"/>
          </a:xfrm>
          <a:prstGeom prst="rect">
            <a:avLst/>
          </a:prstGeom>
          <a:noFill/>
        </p:spPr>
      </p:pic>
      <p:pic>
        <p:nvPicPr>
          <p:cNvPr id="27654" name="Picture 6" descr="http://www.superda4nik.ru/wp-content/uploads/2011/07/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14612" y="1928802"/>
            <a:ext cx="6343650" cy="4762500"/>
          </a:xfrm>
          <a:prstGeom prst="rect">
            <a:avLst/>
          </a:prstGeom>
          <a:noFill/>
        </p:spPr>
      </p:pic>
      <p:pic>
        <p:nvPicPr>
          <p:cNvPr id="27656" name="Picture 8" descr="http://www.rosebook.ru/components/roses/images/pictures/big/13527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44" y="3000372"/>
            <a:ext cx="4643470" cy="3619490"/>
          </a:xfrm>
          <a:prstGeom prst="rect">
            <a:avLst/>
          </a:prstGeom>
          <a:noFill/>
        </p:spPr>
      </p:pic>
      <p:pic>
        <p:nvPicPr>
          <p:cNvPr id="27658" name="Picture 10" descr="http://www.pomogiogorodu.ru/images/news/b_AD512DD4-EE01-418E-AEB6-9F5B2F558B35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928926" y="1071546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7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7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157</TotalTime>
  <Words>426</Words>
  <PresentationFormat>Экран (4:3)</PresentationFormat>
  <Paragraphs>73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Изящная</vt:lpstr>
      <vt:lpstr>Литературные сказки</vt:lpstr>
      <vt:lpstr>Всеволод Михайлович Гаршин (1855-1888)</vt:lpstr>
      <vt:lpstr>Слайд 3</vt:lpstr>
      <vt:lpstr>В.М. Гаршин" Портрет работы И. Репина (1884). </vt:lpstr>
      <vt:lpstr>Слайд 5</vt:lpstr>
      <vt:lpstr>В.М.Гаршин - детям</vt:lpstr>
      <vt:lpstr>В.М.Гаршин  «Сказка о жабе и розе»</vt:lpstr>
      <vt:lpstr>Словарная работа</vt:lpstr>
      <vt:lpstr>Розовый куст </vt:lpstr>
      <vt:lpstr> чтение сказки</vt:lpstr>
      <vt:lpstr>Расскажите о своих впечатлениях</vt:lpstr>
      <vt:lpstr>Почему автор назвал произведение «Сказка о жабе и розе»</vt:lpstr>
      <vt:lpstr>Итог урока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Литературные сказки</dc:title>
  <dc:creator>alex</dc:creator>
  <cp:lastModifiedBy>alex</cp:lastModifiedBy>
  <cp:revision>18</cp:revision>
  <dcterms:created xsi:type="dcterms:W3CDTF">2015-07-13T11:16:34Z</dcterms:created>
  <dcterms:modified xsi:type="dcterms:W3CDTF">2015-07-14T07:02:04Z</dcterms:modified>
</cp:coreProperties>
</file>