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5" r:id="rId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9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EAF463A-BC7C-46EE-9F1E-7F377CCA4891}" type="datetimeFigureOut">
              <a:rPr lang="en-US" smtClean="0"/>
              <a:pPr/>
              <a:t>2/9/2021</a:t>
            </a:fld>
            <a:endParaRPr lang="en-US"/>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2/9/2021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2/9/2021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pPr/>
              <a:t>2/9/2021</a:t>
            </a:fld>
            <a:endParaRPr lang="en-US"/>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EAF463A-BC7C-46EE-9F1E-7F377CCA4891}" type="datetimeFigureOut">
              <a:rPr lang="en-US" smtClean="0"/>
              <a:pPr/>
              <a:t>2/9/2021</a:t>
            </a:fld>
            <a:endParaRPr lang="en-US"/>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2/9/2021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2/9/2021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pPr/>
              <a:t>2/9/2021</a:t>
            </a:fld>
            <a:endParaRPr lang="en-US"/>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2/9/2021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pPr/>
              <a:t>2/9/2021</a:t>
            </a:fld>
            <a:endParaRPr lang="en-US"/>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EAF463A-BC7C-46EE-9F1E-7F377CCA4891}" type="datetimeFigureOut">
              <a:rPr lang="en-US" smtClean="0"/>
              <a:pPr/>
              <a:t>2/9/2021</a:t>
            </a:fld>
            <a:endParaRPr lang="en-US"/>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pPr/>
              <a:t>2/9/2021</a:t>
            </a:fld>
            <a:endParaRPr lang="en-US"/>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381000"/>
            <a:ext cx="6172200" cy="4637562"/>
          </a:xfrm>
        </p:spPr>
        <p:txBody>
          <a:bodyPr>
            <a:normAutofit/>
          </a:bodyPr>
          <a:lstStyle/>
          <a:p>
            <a:pPr marR="254635" algn="ctr">
              <a:spcAft>
                <a:spcPts val="0"/>
              </a:spcAft>
            </a:pPr>
            <a:r>
              <a:rPr lang="ru-RU" sz="1800" dirty="0" smtClean="0">
                <a:solidFill>
                  <a:schemeClr val="tx1"/>
                </a:solidFill>
              </a:rPr>
              <a:t>МБДОУ «Детский сад №4 комбинированного вида» </a:t>
            </a:r>
            <a:r>
              <a:rPr lang="ru-RU" dirty="0" smtClean="0">
                <a:solidFill>
                  <a:schemeClr val="tx1"/>
                </a:solidFill>
              </a:rPr>
              <a:t/>
            </a:r>
            <a:br>
              <a:rPr lang="ru-RU" dirty="0" smtClean="0">
                <a:solidFill>
                  <a:schemeClr val="tx1"/>
                </a:solidFill>
              </a:rPr>
            </a:br>
            <a:r>
              <a:rPr lang="ru-RU" dirty="0" smtClean="0"/>
              <a:t/>
            </a:r>
            <a:br>
              <a:rPr lang="ru-RU" dirty="0" smtClean="0"/>
            </a:br>
            <a:r>
              <a:rPr lang="ru-RU" dirty="0" smtClean="0"/>
              <a:t/>
            </a:r>
            <a:br>
              <a:rPr lang="ru-RU" dirty="0" smtClean="0"/>
            </a:br>
            <a:r>
              <a:rPr lang="ru-RU" sz="3200" dirty="0">
                <a:solidFill>
                  <a:schemeClr val="tx1"/>
                </a:solidFill>
                <a:latin typeface="Times New Roman" panose="02020603050405020304" pitchFamily="18" charset="0"/>
                <a:ea typeface="Times New Roman" panose="02020603050405020304" pitchFamily="18" charset="0"/>
              </a:rPr>
              <a:t>Полифункциональное дидактическое пособие</a:t>
            </a:r>
            <a:r>
              <a:rPr lang="ru-RU" sz="2800" dirty="0">
                <a:solidFill>
                  <a:schemeClr val="tx1"/>
                </a:solidFill>
                <a:latin typeface="Times New Roman" panose="02020603050405020304" pitchFamily="18" charset="0"/>
                <a:ea typeface="Times New Roman" panose="02020603050405020304" pitchFamily="18" charset="0"/>
              </a:rPr>
              <a:t/>
            </a:r>
            <a:br>
              <a:rPr lang="ru-RU" sz="2800" dirty="0">
                <a:solidFill>
                  <a:schemeClr val="tx1"/>
                </a:solidFill>
                <a:latin typeface="Times New Roman" panose="02020603050405020304" pitchFamily="18" charset="0"/>
                <a:ea typeface="Times New Roman" panose="02020603050405020304" pitchFamily="18" charset="0"/>
              </a:rPr>
            </a:br>
            <a:r>
              <a:rPr lang="ru-RU" sz="3200" dirty="0">
                <a:solidFill>
                  <a:schemeClr val="tx1"/>
                </a:solidFill>
                <a:latin typeface="Times New Roman" panose="02020603050405020304" pitchFamily="18" charset="0"/>
                <a:ea typeface="Times New Roman" panose="02020603050405020304" pitchFamily="18" charset="0"/>
              </a:rPr>
              <a:t>«Дорожки безопасности»</a:t>
            </a:r>
            <a:r>
              <a:rPr lang="ru-RU" sz="2800" dirty="0">
                <a:solidFill>
                  <a:schemeClr val="tx1"/>
                </a:solidFill>
                <a:latin typeface="Times New Roman" panose="02020603050405020304" pitchFamily="18" charset="0"/>
                <a:ea typeface="Times New Roman" panose="02020603050405020304" pitchFamily="18" charset="0"/>
              </a:rPr>
              <a:t/>
            </a:r>
            <a:br>
              <a:rPr lang="ru-RU" sz="2800" dirty="0">
                <a:solidFill>
                  <a:schemeClr val="tx1"/>
                </a:solidFill>
                <a:latin typeface="Times New Roman" panose="02020603050405020304" pitchFamily="18" charset="0"/>
                <a:ea typeface="Times New Roman" panose="02020603050405020304" pitchFamily="18" charset="0"/>
              </a:rPr>
            </a:b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Подзаголовок 2"/>
          <p:cNvSpPr>
            <a:spLocks noGrp="1"/>
          </p:cNvSpPr>
          <p:nvPr>
            <p:ph type="subTitle" idx="1"/>
          </p:nvPr>
        </p:nvSpPr>
        <p:spPr/>
        <p:txBody>
          <a:bodyPr>
            <a:normAutofit/>
          </a:bodyPr>
          <a:lstStyle/>
          <a:p>
            <a:pPr algn="ctr"/>
            <a:r>
              <a:rPr lang="ru-RU" dirty="0" smtClean="0"/>
              <a:t/>
            </a:r>
            <a:br>
              <a:rPr lang="ru-RU" dirty="0" smtClean="0"/>
            </a:br>
            <a:r>
              <a:rPr lang="ru-RU" sz="1500" dirty="0" smtClean="0">
                <a:solidFill>
                  <a:schemeClr val="tx1"/>
                </a:solidFill>
              </a:rPr>
              <a:t>Подготовила: воспитатель </a:t>
            </a:r>
            <a:br>
              <a:rPr lang="ru-RU" sz="1500" dirty="0" smtClean="0">
                <a:solidFill>
                  <a:schemeClr val="tx1"/>
                </a:solidFill>
              </a:rPr>
            </a:br>
            <a:r>
              <a:rPr lang="ru-RU" sz="1500" dirty="0" smtClean="0">
                <a:solidFill>
                  <a:schemeClr val="tx1"/>
                </a:solidFill>
              </a:rPr>
              <a:t>Грошева Наталья Владимировна</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R="254635" algn="ctr">
              <a:spcAft>
                <a:spcPts val="0"/>
              </a:spcAft>
            </a:pPr>
            <a:r>
              <a:rPr lang="ru-RU" sz="2000" dirty="0">
                <a:solidFill>
                  <a:schemeClr val="tx1"/>
                </a:solidFill>
                <a:ea typeface="Times New Roman" panose="02020603050405020304" pitchFamily="18" charset="0"/>
              </a:rPr>
              <a:t>Полифункциональное дидактическое пособие</a:t>
            </a:r>
            <a:r>
              <a:rPr lang="ru-RU" sz="1800" dirty="0">
                <a:solidFill>
                  <a:schemeClr val="tx1"/>
                </a:solidFill>
                <a:ea typeface="Times New Roman" panose="02020603050405020304" pitchFamily="18" charset="0"/>
              </a:rPr>
              <a:t/>
            </a:r>
            <a:br>
              <a:rPr lang="ru-RU" sz="1800" dirty="0">
                <a:solidFill>
                  <a:schemeClr val="tx1"/>
                </a:solidFill>
                <a:ea typeface="Times New Roman" panose="02020603050405020304" pitchFamily="18" charset="0"/>
              </a:rPr>
            </a:br>
            <a:r>
              <a:rPr lang="ru-RU" sz="2000" dirty="0">
                <a:solidFill>
                  <a:schemeClr val="tx1"/>
                </a:solidFill>
                <a:ea typeface="Times New Roman" panose="02020603050405020304" pitchFamily="18" charset="0"/>
              </a:rPr>
              <a:t>«Дорожки безопасности»</a:t>
            </a:r>
            <a:r>
              <a:rPr lang="ru-RU" sz="1800" dirty="0">
                <a:solidFill>
                  <a:schemeClr val="tx1"/>
                </a:solidFill>
                <a:ea typeface="Times New Roman" panose="02020603050405020304" pitchFamily="18" charset="0"/>
              </a:rPr>
              <a:t/>
            </a:r>
            <a:br>
              <a:rPr lang="ru-RU" sz="1800" dirty="0">
                <a:solidFill>
                  <a:schemeClr val="tx1"/>
                </a:solidFill>
                <a:ea typeface="Times New Roman" panose="02020603050405020304" pitchFamily="18" charset="0"/>
              </a:rPr>
            </a:br>
            <a:r>
              <a:rPr lang="ru-RU" sz="2000" dirty="0" smtClean="0">
                <a:solidFill>
                  <a:schemeClr val="tx1"/>
                </a:solidFill>
              </a:rPr>
              <a:t> эффективный метод развития детей, т.к. в нем сочетаются движения и речевые упражнения</a:t>
            </a:r>
            <a:endParaRPr lang="ru-RU" sz="2000" dirty="0">
              <a:solidFill>
                <a:schemeClr val="tx1"/>
              </a:solidFill>
            </a:endParaRPr>
          </a:p>
        </p:txBody>
      </p:sp>
      <p:sp>
        <p:nvSpPr>
          <p:cNvPr id="3" name="Содержимое 2"/>
          <p:cNvSpPr>
            <a:spLocks noGrp="1"/>
          </p:cNvSpPr>
          <p:nvPr>
            <p:ph sz="quarter" idx="2"/>
          </p:nvPr>
        </p:nvSpPr>
        <p:spPr/>
        <p:txBody>
          <a:bodyPr>
            <a:normAutofit/>
          </a:bodyPr>
          <a:lstStyle/>
          <a:p>
            <a:r>
              <a:rPr lang="ru-RU" dirty="0">
                <a:latin typeface="Times New Roman" panose="02020603050405020304" pitchFamily="18" charset="0"/>
                <a:ea typeface="Times New Roman" panose="02020603050405020304" pitchFamily="18" charset="0"/>
              </a:rPr>
              <a:t>формирование навыков безопасного и осознанного поведения у старших </a:t>
            </a:r>
            <a:r>
              <a:rPr lang="ru-RU" dirty="0" smtClean="0">
                <a:latin typeface="Times New Roman" panose="02020603050405020304" pitchFamily="18" charset="0"/>
                <a:ea typeface="Times New Roman" panose="02020603050405020304" pitchFamily="18" charset="0"/>
              </a:rPr>
              <a:t>дошкольников</a:t>
            </a:r>
          </a:p>
          <a:p>
            <a:r>
              <a:rPr lang="ru-RU" dirty="0">
                <a:latin typeface="Times New Roman" panose="02020603050405020304" pitchFamily="18" charset="0"/>
                <a:ea typeface="Times New Roman" panose="02020603050405020304" pitchFamily="18" charset="0"/>
              </a:rPr>
              <a:t>развитие общительного, самостоятельного и всесторонне развитого ребёнка готового к дальнейшему обучению</a:t>
            </a:r>
            <a:endParaRPr lang="ru-RU" dirty="0"/>
          </a:p>
        </p:txBody>
      </p:sp>
      <p:sp>
        <p:nvSpPr>
          <p:cNvPr id="4" name="Содержимое 3"/>
          <p:cNvSpPr>
            <a:spLocks noGrp="1"/>
          </p:cNvSpPr>
          <p:nvPr>
            <p:ph sz="quarter" idx="4"/>
          </p:nvPr>
        </p:nvSpPr>
        <p:spPr/>
        <p:txBody>
          <a:bodyPr>
            <a:normAutofit fontScale="92500" lnSpcReduction="20000"/>
          </a:bodyPr>
          <a:lstStyle/>
          <a:p>
            <a:r>
              <a:rPr lang="ru-RU" sz="1600" dirty="0">
                <a:latin typeface="Times New Roman" panose="02020603050405020304" pitchFamily="18" charset="0"/>
                <a:ea typeface="Times New Roman" panose="02020603050405020304" pitchFamily="18" charset="0"/>
              </a:rPr>
              <a:t>развивать логическое и пространственное мышление, навыки связной речи, внимание и </a:t>
            </a:r>
            <a:r>
              <a:rPr lang="ru-RU" sz="1600" dirty="0" smtClean="0">
                <a:latin typeface="Times New Roman" panose="02020603050405020304" pitchFamily="18" charset="0"/>
                <a:ea typeface="Times New Roman" panose="02020603050405020304" pitchFamily="18" charset="0"/>
              </a:rPr>
              <a:t>память</a:t>
            </a:r>
          </a:p>
          <a:p>
            <a:r>
              <a:rPr lang="ru-RU" sz="1600" dirty="0" smtClean="0"/>
              <a:t>- закреплять правильное звукопроизношение;</a:t>
            </a:r>
          </a:p>
          <a:p>
            <a:r>
              <a:rPr lang="ru-RU" sz="1600" dirty="0" smtClean="0"/>
              <a:t>- совершенствовать связную речь дошкольников и </a:t>
            </a:r>
            <a:r>
              <a:rPr lang="ru-RU" sz="1600" dirty="0" err="1" smtClean="0"/>
              <a:t>лексико-граматические</a:t>
            </a:r>
            <a:r>
              <a:rPr lang="ru-RU" sz="1600" dirty="0" smtClean="0"/>
              <a:t> категории языка;</a:t>
            </a:r>
          </a:p>
          <a:p>
            <a:r>
              <a:rPr lang="ru-RU" sz="1600" dirty="0" smtClean="0"/>
              <a:t>- расширить и активизировать словарный запас; </a:t>
            </a:r>
          </a:p>
          <a:p>
            <a:r>
              <a:rPr lang="ru-RU" sz="1600" dirty="0" smtClean="0"/>
              <a:t>- общую моторику и координацию движений;</a:t>
            </a:r>
          </a:p>
          <a:p>
            <a:r>
              <a:rPr lang="ru-RU" sz="1600" dirty="0" smtClean="0"/>
              <a:t>-воспитывать дружеские взаимоотношения, морально-волевые качества: выдержку, настойчивость в достижении положительных результатов</a:t>
            </a:r>
            <a:endParaRPr lang="ru-RU" sz="1600" dirty="0"/>
          </a:p>
        </p:txBody>
      </p:sp>
      <p:sp>
        <p:nvSpPr>
          <p:cNvPr id="5" name="Текст 4"/>
          <p:cNvSpPr>
            <a:spLocks noGrp="1"/>
          </p:cNvSpPr>
          <p:nvPr>
            <p:ph type="body" sz="quarter" idx="1"/>
          </p:nvPr>
        </p:nvSpPr>
        <p:spPr/>
        <p:txBody>
          <a:bodyPr/>
          <a:lstStyle/>
          <a:p>
            <a:r>
              <a:rPr lang="ru-RU" dirty="0" smtClean="0"/>
              <a:t>Цель:</a:t>
            </a:r>
            <a:endParaRPr lang="ru-RU" dirty="0"/>
          </a:p>
        </p:txBody>
      </p:sp>
      <p:sp>
        <p:nvSpPr>
          <p:cNvPr id="6" name="Текст 5"/>
          <p:cNvSpPr>
            <a:spLocks noGrp="1"/>
          </p:cNvSpPr>
          <p:nvPr>
            <p:ph type="body" sz="quarter" idx="3"/>
          </p:nvPr>
        </p:nvSpPr>
        <p:spPr/>
        <p:txBody>
          <a:bodyPr/>
          <a:lstStyle/>
          <a:p>
            <a:r>
              <a:rPr lang="ru-RU" dirty="0" smtClean="0"/>
              <a:t>Задачи:</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773362"/>
          </a:xfrm>
        </p:spPr>
        <p:txBody>
          <a:bodyPr>
            <a:normAutofit/>
          </a:bodyPr>
          <a:lstStyle/>
          <a:p>
            <a:pPr algn="ctr"/>
            <a:r>
              <a:rPr lang="ru-RU" sz="2000" b="1" dirty="0" smtClean="0">
                <a:solidFill>
                  <a:schemeClr val="tx1"/>
                </a:solidFill>
              </a:rPr>
              <a:t>Преимущества пособия:</a:t>
            </a:r>
            <a:r>
              <a:rPr lang="ru-RU" sz="1600" dirty="0" smtClean="0">
                <a:solidFill>
                  <a:schemeClr val="tx1"/>
                </a:solidFill>
              </a:rPr>
              <a:t/>
            </a:r>
            <a:br>
              <a:rPr lang="ru-RU" sz="1600" dirty="0" smtClean="0">
                <a:solidFill>
                  <a:schemeClr val="tx1"/>
                </a:solidFill>
              </a:rPr>
            </a:br>
            <a:r>
              <a:rPr lang="ru-RU" sz="1600" dirty="0" smtClean="0">
                <a:solidFill>
                  <a:schemeClr val="tx1"/>
                </a:solidFill>
              </a:rPr>
              <a:t/>
            </a:r>
            <a:br>
              <a:rPr lang="ru-RU" sz="1600" dirty="0" smtClean="0">
                <a:solidFill>
                  <a:schemeClr val="tx1"/>
                </a:solidFill>
              </a:rPr>
            </a:br>
            <a:r>
              <a:rPr lang="ru-RU" sz="1600" dirty="0" smtClean="0">
                <a:solidFill>
                  <a:schemeClr val="tx1"/>
                </a:solidFill>
              </a:rPr>
              <a:t>-участвовать в играх могут сразу</a:t>
            </a:r>
            <a:r>
              <a:rPr lang="en-US" sz="1600" dirty="0" smtClean="0">
                <a:solidFill>
                  <a:schemeClr val="tx1"/>
                </a:solidFill>
              </a:rPr>
              <a:t> </a:t>
            </a:r>
            <a:r>
              <a:rPr lang="ru-RU" sz="1600" dirty="0" smtClean="0">
                <a:solidFill>
                  <a:schemeClr val="tx1"/>
                </a:solidFill>
              </a:rPr>
              <a:t>от 3 до 6 человек; </a:t>
            </a:r>
            <a:br>
              <a:rPr lang="ru-RU" sz="1600" dirty="0" smtClean="0">
                <a:solidFill>
                  <a:schemeClr val="tx1"/>
                </a:solidFill>
              </a:rPr>
            </a:br>
            <a:r>
              <a:rPr lang="ru-RU" sz="1600" dirty="0" smtClean="0">
                <a:solidFill>
                  <a:schemeClr val="tx1"/>
                </a:solidFill>
              </a:rPr>
              <a:t>-занимает мало места; </a:t>
            </a:r>
            <a:br>
              <a:rPr lang="ru-RU" sz="1600" dirty="0" smtClean="0">
                <a:solidFill>
                  <a:schemeClr val="tx1"/>
                </a:solidFill>
              </a:rPr>
            </a:br>
            <a:r>
              <a:rPr lang="ru-RU" sz="1600" dirty="0" smtClean="0">
                <a:solidFill>
                  <a:schemeClr val="tx1"/>
                </a:solidFill>
              </a:rPr>
              <a:t>-трансформируется; </a:t>
            </a:r>
            <a:br>
              <a:rPr lang="ru-RU" sz="1600" dirty="0" smtClean="0">
                <a:solidFill>
                  <a:schemeClr val="tx1"/>
                </a:solidFill>
              </a:rPr>
            </a:br>
            <a:r>
              <a:rPr lang="ru-RU" sz="1600" dirty="0" smtClean="0">
                <a:solidFill>
                  <a:schemeClr val="tx1"/>
                </a:solidFill>
              </a:rPr>
              <a:t>- могут перемещать в образовательном пространстве сами дети; </a:t>
            </a:r>
            <a:br>
              <a:rPr lang="ru-RU" sz="1600" dirty="0" smtClean="0">
                <a:solidFill>
                  <a:schemeClr val="tx1"/>
                </a:solidFill>
              </a:rPr>
            </a:br>
            <a:r>
              <a:rPr lang="ru-RU" sz="1600" dirty="0" smtClean="0">
                <a:solidFill>
                  <a:schemeClr val="tx1"/>
                </a:solidFill>
              </a:rPr>
              <a:t>-дидактический материал может усложняться педагогом;</a:t>
            </a:r>
            <a:br>
              <a:rPr lang="ru-RU" sz="1600" dirty="0" smtClean="0">
                <a:solidFill>
                  <a:schemeClr val="tx1"/>
                </a:solidFill>
              </a:rPr>
            </a:br>
            <a:r>
              <a:rPr lang="ru-RU" sz="1600" dirty="0" smtClean="0">
                <a:solidFill>
                  <a:schemeClr val="tx1"/>
                </a:solidFill>
              </a:rPr>
              <a:t>-даёт возможность использования одновременно несколько дидактических игр по одной теме</a:t>
            </a:r>
            <a:r>
              <a:rPr lang="ru-RU" sz="1600" dirty="0" smtClean="0"/>
              <a:t/>
            </a:r>
            <a:br>
              <a:rPr lang="ru-RU" sz="1600" dirty="0" smtClean="0"/>
            </a:br>
            <a:endParaRPr lang="ru-RU" sz="1600" dirty="0"/>
          </a:p>
        </p:txBody>
      </p:sp>
      <p:pic>
        <p:nvPicPr>
          <p:cNvPr id="5" name="Объект 4"/>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1752600" y="2895600"/>
            <a:ext cx="5410200" cy="35782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81000"/>
            <a:ext cx="7467600" cy="1935162"/>
          </a:xfrm>
        </p:spPr>
        <p:txBody>
          <a:bodyPr>
            <a:normAutofit fontScale="90000"/>
          </a:bodyPr>
          <a:lstStyle/>
          <a:p>
            <a:pPr algn="just">
              <a:spcAft>
                <a:spcPts val="0"/>
              </a:spcAft>
            </a:pPr>
            <a:r>
              <a:rPr lang="ru-RU" sz="1800" dirty="0">
                <a:solidFill>
                  <a:schemeClr val="tx1"/>
                </a:solidFill>
                <a:latin typeface="Times New Roman" panose="02020603050405020304" pitchFamily="18" charset="0"/>
                <a:ea typeface="Times New Roman" panose="02020603050405020304" pitchFamily="18" charset="0"/>
              </a:rPr>
              <a:t>Пособие представляет собой три дорожки. Цветовая гамма дорожек соответствует сигналам светофора: красный, зеленый, желтый. Каждая дорожка разделена на пять </a:t>
            </a:r>
            <a:r>
              <a:rPr lang="ru-RU" sz="1800" dirty="0" smtClean="0">
                <a:solidFill>
                  <a:schemeClr val="tx1"/>
                </a:solidFill>
                <a:latin typeface="Times New Roman" panose="02020603050405020304" pitchFamily="18" charset="0"/>
                <a:ea typeface="Times New Roman" panose="02020603050405020304" pitchFamily="18" charset="0"/>
              </a:rPr>
              <a:t>секторов, </a:t>
            </a:r>
            <a:r>
              <a:rPr lang="ru-RU" sz="1800" dirty="0">
                <a:solidFill>
                  <a:schemeClr val="tx1"/>
                </a:solidFill>
                <a:latin typeface="Times New Roman" panose="02020603050405020304" pitchFamily="18" charset="0"/>
                <a:ea typeface="Times New Roman" panose="02020603050405020304" pitchFamily="18" charset="0"/>
              </a:rPr>
              <a:t>по которым передвигаются дети. </a:t>
            </a:r>
            <a:r>
              <a:rPr lang="ru-RU" sz="1600" dirty="0">
                <a:solidFill>
                  <a:schemeClr val="tx1"/>
                </a:solidFill>
                <a:latin typeface="Times New Roman" panose="02020603050405020304" pitchFamily="18" charset="0"/>
                <a:ea typeface="Times New Roman" panose="02020603050405020304" pitchFamily="18" charset="0"/>
              </a:rPr>
              <a:t/>
            </a:r>
            <a:br>
              <a:rPr lang="ru-RU" sz="1600" dirty="0">
                <a:solidFill>
                  <a:schemeClr val="tx1"/>
                </a:solidFill>
                <a:latin typeface="Times New Roman" panose="02020603050405020304" pitchFamily="18" charset="0"/>
                <a:ea typeface="Times New Roman" panose="02020603050405020304" pitchFamily="18" charset="0"/>
              </a:rPr>
            </a:br>
            <a:r>
              <a:rPr lang="ru-RU" sz="1800" dirty="0">
                <a:solidFill>
                  <a:schemeClr val="tx1"/>
                </a:solidFill>
                <a:latin typeface="Times New Roman" panose="02020603050405020304" pitchFamily="18" charset="0"/>
                <a:ea typeface="Times New Roman" panose="02020603050405020304" pitchFamily="18" charset="0"/>
              </a:rPr>
              <a:t>        В центре располагается треугольник, с помощью которого соединяются дорожки. На треугольнике расположены подарки-сюрпризы.</a:t>
            </a:r>
            <a:r>
              <a:rPr lang="ru-RU" sz="1600" dirty="0">
                <a:solidFill>
                  <a:schemeClr val="tx1"/>
                </a:solidFill>
                <a:latin typeface="Times New Roman" panose="02020603050405020304" pitchFamily="18" charset="0"/>
                <a:ea typeface="Times New Roman" panose="02020603050405020304" pitchFamily="18" charset="0"/>
              </a:rPr>
              <a:t/>
            </a:r>
            <a:br>
              <a:rPr lang="ru-RU" sz="1600" dirty="0">
                <a:solidFill>
                  <a:schemeClr val="tx1"/>
                </a:solidFill>
                <a:latin typeface="Times New Roman" panose="02020603050405020304" pitchFamily="18" charset="0"/>
                <a:ea typeface="Times New Roman" panose="02020603050405020304" pitchFamily="18" charset="0"/>
              </a:rPr>
            </a:br>
            <a:r>
              <a:rPr lang="ru-RU" sz="1800" dirty="0">
                <a:solidFill>
                  <a:schemeClr val="tx1"/>
                </a:solidFill>
                <a:latin typeface="Times New Roman" panose="02020603050405020304" pitchFamily="18" charset="0"/>
                <a:ea typeface="Times New Roman" panose="02020603050405020304" pitchFamily="18" charset="0"/>
              </a:rPr>
              <a:t>На грани кубика с помощью липучек прикрепляются цифры.</a:t>
            </a:r>
            <a:r>
              <a:rPr lang="ru-RU" sz="1600" dirty="0">
                <a:solidFill>
                  <a:schemeClr val="tx1"/>
                </a:solidFill>
                <a:latin typeface="Times New Roman" panose="02020603050405020304" pitchFamily="18" charset="0"/>
                <a:ea typeface="Times New Roman" panose="02020603050405020304" pitchFamily="18" charset="0"/>
              </a:rPr>
              <a:t/>
            </a:r>
            <a:br>
              <a:rPr lang="ru-RU" sz="1600" dirty="0">
                <a:solidFill>
                  <a:schemeClr val="tx1"/>
                </a:solidFill>
                <a:latin typeface="Times New Roman" panose="02020603050405020304" pitchFamily="18" charset="0"/>
                <a:ea typeface="Times New Roman" panose="02020603050405020304" pitchFamily="18" charset="0"/>
              </a:rPr>
            </a:br>
            <a:r>
              <a:rPr lang="ru-RU" sz="1800" dirty="0">
                <a:solidFill>
                  <a:schemeClr val="tx1"/>
                </a:solidFill>
                <a:latin typeface="Times New Roman" panose="02020603050405020304" pitchFamily="18" charset="0"/>
                <a:ea typeface="Times New Roman" panose="02020603050405020304" pitchFamily="18" charset="0"/>
              </a:rPr>
              <a:t>        Задания для игроков находятся в конвертах трех </a:t>
            </a:r>
            <a:r>
              <a:rPr lang="ru-RU" sz="1800" dirty="0" smtClean="0">
                <a:solidFill>
                  <a:schemeClr val="tx1"/>
                </a:solidFill>
                <a:latin typeface="Times New Roman" panose="02020603050405020304" pitchFamily="18" charset="0"/>
                <a:ea typeface="Times New Roman" panose="02020603050405020304" pitchFamily="18" charset="0"/>
              </a:rPr>
              <a:t>цветов. </a:t>
            </a:r>
            <a:r>
              <a:rPr lang="ru-RU" sz="1800" dirty="0">
                <a:solidFill>
                  <a:schemeClr val="tx1"/>
                </a:solidFill>
                <a:latin typeface="Times New Roman" panose="02020603050405020304" pitchFamily="18" charset="0"/>
                <a:ea typeface="Times New Roman" panose="02020603050405020304" pitchFamily="18" charset="0"/>
              </a:rPr>
              <a:t>под соответствующей цифрой. Конверты расположены между </a:t>
            </a:r>
            <a:r>
              <a:rPr lang="ru-RU" sz="1800" dirty="0" smtClean="0">
                <a:solidFill>
                  <a:schemeClr val="tx1"/>
                </a:solidFill>
                <a:latin typeface="Times New Roman" panose="02020603050405020304" pitchFamily="18" charset="0"/>
                <a:ea typeface="Times New Roman" panose="02020603050405020304" pitchFamily="18" charset="0"/>
              </a:rPr>
              <a:t>дорожками.</a:t>
            </a:r>
            <a:endParaRPr lang="ru-RU" sz="1600" dirty="0">
              <a:solidFill>
                <a:schemeClr val="tx1"/>
              </a:solidFill>
            </a:endParaRPr>
          </a:p>
        </p:txBody>
      </p:sp>
      <p:pic>
        <p:nvPicPr>
          <p:cNvPr id="9" name="Содержимое 8" descr="20210209_131410.jpg"/>
          <p:cNvPicPr>
            <a:picLocks noGrp="1" noChangeAspect="1"/>
          </p:cNvPicPr>
          <p:nvPr>
            <p:ph sz="quarter" idx="1"/>
          </p:nvPr>
        </p:nvPicPr>
        <p:blipFill>
          <a:blip r:embed="rId2" cstate="print"/>
          <a:stretch>
            <a:fillRect/>
          </a:stretch>
        </p:blipFill>
        <p:spPr>
          <a:xfrm>
            <a:off x="642910" y="3357562"/>
            <a:ext cx="3657600" cy="2214578"/>
          </a:xfrm>
        </p:spPr>
      </p:pic>
      <p:pic>
        <p:nvPicPr>
          <p:cNvPr id="11" name="Содержимое 10" descr="20210209_131259.jpg"/>
          <p:cNvPicPr>
            <a:picLocks noGrp="1" noChangeAspect="1"/>
          </p:cNvPicPr>
          <p:nvPr>
            <p:ph sz="quarter" idx="2"/>
          </p:nvPr>
        </p:nvPicPr>
        <p:blipFill>
          <a:blip r:embed="rId3" cstate="print"/>
          <a:stretch>
            <a:fillRect/>
          </a:stretch>
        </p:blipFill>
        <p:spPr>
          <a:xfrm>
            <a:off x="4929190" y="2928934"/>
            <a:ext cx="3044845" cy="329860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7467600" cy="2514600"/>
          </a:xfrm>
        </p:spPr>
        <p:txBody>
          <a:bodyPr>
            <a:normAutofit fontScale="90000"/>
          </a:bodyPr>
          <a:lstStyle/>
          <a:p>
            <a:pPr algn="ctr">
              <a:spcAft>
                <a:spcPts val="0"/>
              </a:spcAft>
            </a:pPr>
            <a:r>
              <a:rPr lang="ru-RU" sz="1600" dirty="0" smtClean="0">
                <a:solidFill>
                  <a:schemeClr val="tx1"/>
                </a:solidFill>
                <a:ea typeface="Times New Roman" panose="02020603050405020304" pitchFamily="18" charset="0"/>
              </a:rPr>
              <a:t>Правила Игры:</a:t>
            </a:r>
            <a:br>
              <a:rPr lang="ru-RU" sz="1600" dirty="0" smtClean="0">
                <a:solidFill>
                  <a:schemeClr val="tx1"/>
                </a:solidFill>
                <a:ea typeface="Times New Roman" panose="02020603050405020304" pitchFamily="18" charset="0"/>
              </a:rPr>
            </a:br>
            <a:r>
              <a:rPr lang="ru-RU" sz="1600" dirty="0" smtClean="0">
                <a:solidFill>
                  <a:schemeClr val="tx1"/>
                </a:solidFill>
                <a:latin typeface="+mn-lt"/>
                <a:ea typeface="Times New Roman" panose="02020603050405020304" pitchFamily="18" charset="0"/>
              </a:rPr>
              <a:t>Перед </a:t>
            </a:r>
            <a:r>
              <a:rPr lang="ru-RU" sz="1600" dirty="0">
                <a:solidFill>
                  <a:schemeClr val="tx1"/>
                </a:solidFill>
                <a:latin typeface="+mn-lt"/>
                <a:ea typeface="Times New Roman" panose="02020603050405020304" pitchFamily="18" charset="0"/>
              </a:rPr>
              <a:t>началом игры необходимо выбрать ведущего. Им может стать взрослый.   </a:t>
            </a:r>
            <a:r>
              <a:rPr lang="ru-RU" sz="1400" dirty="0">
                <a:solidFill>
                  <a:schemeClr val="tx1"/>
                </a:solidFill>
                <a:latin typeface="+mn-lt"/>
                <a:ea typeface="Times New Roman" panose="02020603050405020304" pitchFamily="18" charset="0"/>
              </a:rPr>
              <a:t/>
            </a:r>
            <a:br>
              <a:rPr lang="ru-RU" sz="1400" dirty="0">
                <a:solidFill>
                  <a:schemeClr val="tx1"/>
                </a:solidFill>
                <a:latin typeface="+mn-lt"/>
                <a:ea typeface="Times New Roman" panose="02020603050405020304" pitchFamily="18" charset="0"/>
              </a:rPr>
            </a:br>
            <a:r>
              <a:rPr lang="ru-RU" sz="1600" dirty="0">
                <a:solidFill>
                  <a:schemeClr val="tx1"/>
                </a:solidFill>
                <a:latin typeface="+mn-lt"/>
                <a:ea typeface="Times New Roman" panose="02020603050405020304" pitchFamily="18" charset="0"/>
              </a:rPr>
              <a:t>        Согласно жеребьёвке (считалки), участники встают на игровые дорожки. Ведущий предлагает игрокам по очереди бросать кубик. В соответствии с выпавшей цифрой на кубике игрок берет конверт с заданием. Игрок выполняет задание. После правильного выполнения задания, игрок продвигается вперед на следующий сектор. Если задание выполнено не верно, участник остается в том же секторе.</a:t>
            </a:r>
            <a:r>
              <a:rPr lang="ru-RU" sz="1400" dirty="0">
                <a:solidFill>
                  <a:schemeClr val="tx1"/>
                </a:solidFill>
                <a:latin typeface="+mn-lt"/>
                <a:ea typeface="Times New Roman" panose="02020603050405020304" pitchFamily="18" charset="0"/>
              </a:rPr>
              <a:t/>
            </a:r>
            <a:br>
              <a:rPr lang="ru-RU" sz="1400" dirty="0">
                <a:solidFill>
                  <a:schemeClr val="tx1"/>
                </a:solidFill>
                <a:latin typeface="+mn-lt"/>
                <a:ea typeface="Times New Roman" panose="02020603050405020304" pitchFamily="18" charset="0"/>
              </a:rPr>
            </a:br>
            <a:r>
              <a:rPr lang="ru-RU" sz="1600" dirty="0">
                <a:solidFill>
                  <a:schemeClr val="tx1"/>
                </a:solidFill>
                <a:latin typeface="+mn-lt"/>
                <a:ea typeface="Times New Roman" panose="02020603050405020304" pitchFamily="18" charset="0"/>
              </a:rPr>
              <a:t>         Допускается игра детей в парах и по одному на каждой дорожке. Зрители-болельщики активно поддерживают игроков.</a:t>
            </a:r>
            <a:r>
              <a:rPr lang="ru-RU" sz="1400" dirty="0">
                <a:latin typeface="+mn-lt"/>
                <a:ea typeface="Times New Roman" panose="02020603050405020304" pitchFamily="18" charset="0"/>
              </a:rPr>
              <a:t/>
            </a:r>
            <a:br>
              <a:rPr lang="ru-RU" sz="1400" dirty="0">
                <a:latin typeface="+mn-lt"/>
                <a:ea typeface="Times New Roman" panose="02020603050405020304" pitchFamily="18" charset="0"/>
              </a:rPr>
            </a:br>
            <a:endParaRPr lang="ru-RU" sz="1600" dirty="0">
              <a:latin typeface="+mn-lt"/>
            </a:endParaRPr>
          </a:p>
        </p:txBody>
      </p:sp>
      <p:pic>
        <p:nvPicPr>
          <p:cNvPr id="10" name="Объект 9"/>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457200" y="2667000"/>
            <a:ext cx="3810000" cy="2819400"/>
          </a:xfrm>
        </p:spPr>
      </p:pic>
      <p:pic>
        <p:nvPicPr>
          <p:cNvPr id="11" name="Объект 10"/>
          <p:cNvPicPr>
            <a:picLocks noGrp="1" noChangeAspect="1"/>
          </p:cNvPicPr>
          <p:nvPr>
            <p:ph sz="quarter" idx="2"/>
          </p:nvPr>
        </p:nvPicPr>
        <p:blipFill>
          <a:blip r:embed="rId3" cstate="print">
            <a:extLst>
              <a:ext uri="{28A0092B-C50C-407E-A947-70E740481C1C}">
                <a14:useLocalDpi xmlns:a14="http://schemas.microsoft.com/office/drawing/2010/main" xmlns="" val="0"/>
              </a:ext>
            </a:extLst>
          </a:blip>
          <a:stretch>
            <a:fillRect/>
          </a:stretch>
        </p:blipFill>
        <p:spPr>
          <a:xfrm>
            <a:off x="4572000" y="3124200"/>
            <a:ext cx="3886200" cy="2895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620962"/>
          </a:xfrm>
        </p:spPr>
        <p:txBody>
          <a:bodyPr>
            <a:normAutofit/>
          </a:bodyPr>
          <a:lstStyle/>
          <a:p>
            <a:pPr algn="ctr"/>
            <a:r>
              <a:rPr lang="ru-RU" sz="1800" dirty="0" smtClean="0">
                <a:solidFill>
                  <a:schemeClr val="tx1"/>
                </a:solidFill>
                <a:latin typeface="+mn-lt"/>
              </a:rPr>
              <a:t>Вставая в определённый квадрат на игровой дорожке, ребёнок достает из кармана на игровом поле конверт с заданием. Взрослый произносит инструкции. После того как задание выполнено, ребенок продолжает игру (продвигаясь по игровому полю). Если задание не выполнено, игрок пропускает ход. </a:t>
            </a:r>
            <a:r>
              <a:rPr lang="ru-RU" sz="1800" dirty="0">
                <a:solidFill>
                  <a:schemeClr val="tx1"/>
                </a:solidFill>
                <a:latin typeface="+mn-lt"/>
                <a:ea typeface="Times New Roman" panose="02020603050405020304" pitchFamily="18" charset="0"/>
              </a:rPr>
              <a:t>Выигравший игрок получает медаль «Знатоку правил дорожного движения», другие игроки – поощрительные призы. Невыполненные задания разыгрываются среди зрителей.</a:t>
            </a:r>
            <a:endParaRPr lang="ru-RU" sz="1800" dirty="0">
              <a:solidFill>
                <a:schemeClr val="tx1"/>
              </a:solidFill>
              <a:latin typeface="+mn-lt"/>
            </a:endParaRPr>
          </a:p>
        </p:txBody>
      </p:sp>
      <p:pic>
        <p:nvPicPr>
          <p:cNvPr id="5" name="Объект 4"/>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1828800" y="3124200"/>
            <a:ext cx="5638800" cy="35020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304800"/>
            <a:ext cx="7467600" cy="6400800"/>
          </a:xfrm>
        </p:spPr>
        <p:txBody>
          <a:bodyPr>
            <a:normAutofit fontScale="90000"/>
          </a:bodyPr>
          <a:lstStyle/>
          <a:p>
            <a:pPr marR="254635" algn="ctr">
              <a:spcAft>
                <a:spcPts val="0"/>
              </a:spcAft>
            </a:pPr>
            <a:r>
              <a:rPr lang="ru-RU" sz="1600" b="1" u="sng" dirty="0" smtClean="0">
                <a:latin typeface="Times New Roman" panose="02020603050405020304" pitchFamily="18" charset="0"/>
                <a:ea typeface="Times New Roman" panose="02020603050405020304" pitchFamily="18" charset="0"/>
              </a:rPr>
              <a:t/>
            </a:r>
            <a:br>
              <a:rPr lang="ru-RU" sz="1600" b="1" u="sng" dirty="0" smtClean="0">
                <a:latin typeface="Times New Roman" panose="02020603050405020304" pitchFamily="18" charset="0"/>
                <a:ea typeface="Times New Roman" panose="02020603050405020304" pitchFamily="18" charset="0"/>
              </a:rPr>
            </a:br>
            <a:r>
              <a:rPr lang="ru-RU" sz="1600" b="1" u="sng" dirty="0">
                <a:latin typeface="Times New Roman" panose="02020603050405020304" pitchFamily="18" charset="0"/>
                <a:ea typeface="Times New Roman" panose="02020603050405020304" pitchFamily="18" charset="0"/>
              </a:rPr>
              <a:t/>
            </a:r>
            <a:br>
              <a:rPr lang="ru-RU" sz="1600" b="1" u="sng" dirty="0">
                <a:latin typeface="Times New Roman" panose="02020603050405020304" pitchFamily="18" charset="0"/>
                <a:ea typeface="Times New Roman" panose="02020603050405020304" pitchFamily="18" charset="0"/>
              </a:rPr>
            </a:br>
            <a:r>
              <a:rPr lang="ru-RU" sz="1600" b="1" u="sng" dirty="0" smtClean="0">
                <a:solidFill>
                  <a:srgbClr val="002060"/>
                </a:solidFill>
                <a:latin typeface="Times New Roman" panose="02020603050405020304" pitchFamily="18" charset="0"/>
                <a:ea typeface="Times New Roman" panose="02020603050405020304" pitchFamily="18" charset="0"/>
              </a:rPr>
              <a:t>Игра </a:t>
            </a:r>
            <a:r>
              <a:rPr lang="ru-RU" sz="1600" b="1" u="sng" dirty="0">
                <a:solidFill>
                  <a:srgbClr val="002060"/>
                </a:solidFill>
                <a:latin typeface="Times New Roman" panose="02020603050405020304" pitchFamily="18" charset="0"/>
                <a:ea typeface="Times New Roman" panose="02020603050405020304" pitchFamily="18" charset="0"/>
              </a:rPr>
              <a:t>«Угадай-ка»</a:t>
            </a:r>
            <a:r>
              <a:rPr lang="ru-RU" sz="1400" dirty="0">
                <a:solidFill>
                  <a:srgbClr val="002060"/>
                </a:solidFill>
                <a:latin typeface="Times New Roman" panose="02020603050405020304" pitchFamily="18" charset="0"/>
                <a:ea typeface="Times New Roman" panose="02020603050405020304" pitchFamily="18" charset="0"/>
              </a:rPr>
              <a:t/>
            </a:r>
            <a:br>
              <a:rPr lang="ru-RU" sz="1400" dirty="0">
                <a:solidFill>
                  <a:srgbClr val="002060"/>
                </a:solidFill>
                <a:latin typeface="Times New Roman" panose="02020603050405020304" pitchFamily="18" charset="0"/>
                <a:ea typeface="Times New Roman" panose="02020603050405020304" pitchFamily="18" charset="0"/>
              </a:rPr>
            </a:br>
            <a:r>
              <a:rPr lang="ru-RU" sz="1600" b="1" i="1" dirty="0">
                <a:solidFill>
                  <a:schemeClr val="tx1"/>
                </a:solidFill>
                <a:latin typeface="Times New Roman" panose="02020603050405020304" pitchFamily="18" charset="0"/>
                <a:ea typeface="Times New Roman" panose="02020603050405020304" pitchFamily="18" charset="0"/>
              </a:rPr>
              <a:t>Цель:</a:t>
            </a:r>
            <a:r>
              <a:rPr lang="ru-RU" sz="1600" b="1" dirty="0">
                <a:solidFill>
                  <a:schemeClr val="tx1"/>
                </a:solidFill>
                <a:latin typeface="Times New Roman" panose="02020603050405020304" pitchFamily="18" charset="0"/>
                <a:ea typeface="Times New Roman" panose="02020603050405020304" pitchFamily="18" charset="0"/>
              </a:rPr>
              <a:t> </a:t>
            </a:r>
            <a:r>
              <a:rPr lang="ru-RU" sz="1600" dirty="0">
                <a:solidFill>
                  <a:schemeClr val="tx1"/>
                </a:solidFill>
                <a:latin typeface="Times New Roman" panose="02020603050405020304" pitchFamily="18" charset="0"/>
                <a:ea typeface="Times New Roman" panose="02020603050405020304" pitchFamily="18" charset="0"/>
              </a:rPr>
              <a:t>совершенствовать умение по описанию представлять предметы, развивать смекалку, логическое мышление, речевую активность.</a:t>
            </a:r>
            <a:r>
              <a:rPr lang="ru-RU" sz="1400" dirty="0">
                <a:solidFill>
                  <a:schemeClr val="tx1"/>
                </a:solidFill>
                <a:latin typeface="Times New Roman" panose="02020603050405020304" pitchFamily="18" charset="0"/>
                <a:ea typeface="Times New Roman" panose="02020603050405020304" pitchFamily="18" charset="0"/>
              </a:rPr>
              <a:t/>
            </a:r>
            <a:br>
              <a:rPr lang="ru-RU" sz="1400" dirty="0">
                <a:solidFill>
                  <a:schemeClr val="tx1"/>
                </a:solidFill>
                <a:latin typeface="Times New Roman" panose="02020603050405020304" pitchFamily="18" charset="0"/>
                <a:ea typeface="Times New Roman" panose="02020603050405020304" pitchFamily="18" charset="0"/>
              </a:rPr>
            </a:br>
            <a:r>
              <a:rPr lang="ru-RU" sz="1400" dirty="0" smtClean="0">
                <a:solidFill>
                  <a:schemeClr val="tx1"/>
                </a:solidFill>
                <a:latin typeface="Times New Roman" panose="02020603050405020304" pitchFamily="18" charset="0"/>
                <a:ea typeface="Times New Roman" panose="02020603050405020304" pitchFamily="18" charset="0"/>
              </a:rPr>
              <a:t/>
            </a:r>
            <a:br>
              <a:rPr lang="ru-RU" sz="1400" dirty="0" smtClean="0">
                <a:solidFill>
                  <a:schemeClr val="tx1"/>
                </a:solidFill>
                <a:latin typeface="Times New Roman" panose="02020603050405020304" pitchFamily="18" charset="0"/>
                <a:ea typeface="Times New Roman" panose="02020603050405020304" pitchFamily="18" charset="0"/>
              </a:rPr>
            </a:br>
            <a:r>
              <a:rPr lang="ru-RU" sz="1600" dirty="0" smtClean="0"/>
              <a:t/>
            </a:r>
            <a:br>
              <a:rPr lang="ru-RU" sz="1600" dirty="0" smtClean="0"/>
            </a:br>
            <a:r>
              <a:rPr lang="ru-RU" sz="1600" b="1" u="sng" dirty="0">
                <a:solidFill>
                  <a:srgbClr val="002060"/>
                </a:solidFill>
                <a:latin typeface="Times New Roman" panose="02020603050405020304" pitchFamily="18" charset="0"/>
                <a:ea typeface="Times New Roman" panose="02020603050405020304" pitchFamily="18" charset="0"/>
              </a:rPr>
              <a:t>Игра «Разрезные знаки»</a:t>
            </a:r>
            <a:r>
              <a:rPr lang="ru-RU" sz="1400" dirty="0">
                <a:solidFill>
                  <a:srgbClr val="002060"/>
                </a:solidFill>
                <a:latin typeface="Times New Roman" panose="02020603050405020304" pitchFamily="18" charset="0"/>
                <a:ea typeface="Times New Roman" panose="02020603050405020304" pitchFamily="18" charset="0"/>
              </a:rPr>
              <a:t/>
            </a:r>
            <a:br>
              <a:rPr lang="ru-RU" sz="1400" dirty="0">
                <a:solidFill>
                  <a:srgbClr val="002060"/>
                </a:solidFill>
                <a:latin typeface="Times New Roman" panose="02020603050405020304" pitchFamily="18" charset="0"/>
                <a:ea typeface="Times New Roman" panose="02020603050405020304" pitchFamily="18" charset="0"/>
              </a:rPr>
            </a:br>
            <a:r>
              <a:rPr lang="ru-RU" sz="1600" b="1" i="1" dirty="0">
                <a:solidFill>
                  <a:schemeClr val="tx1"/>
                </a:solidFill>
                <a:latin typeface="Times New Roman" panose="02020603050405020304" pitchFamily="18" charset="0"/>
                <a:ea typeface="Times New Roman" panose="02020603050405020304" pitchFamily="18" charset="0"/>
              </a:rPr>
              <a:t>Цель</a:t>
            </a:r>
            <a:r>
              <a:rPr lang="ru-RU" sz="1600" b="1" dirty="0">
                <a:solidFill>
                  <a:schemeClr val="tx1"/>
                </a:solidFill>
                <a:latin typeface="Times New Roman" panose="02020603050405020304" pitchFamily="18" charset="0"/>
                <a:ea typeface="Times New Roman" panose="02020603050405020304" pitchFamily="18" charset="0"/>
              </a:rPr>
              <a:t>: </a:t>
            </a:r>
            <a:r>
              <a:rPr lang="ru-RU" sz="1600" dirty="0">
                <a:solidFill>
                  <a:schemeClr val="tx1"/>
                </a:solidFill>
                <a:latin typeface="Times New Roman" panose="02020603050405020304" pitchFamily="18" charset="0"/>
                <a:ea typeface="Times New Roman" panose="02020603050405020304" pitchFamily="18" charset="0"/>
              </a:rPr>
              <a:t>развивать умение различать дорожные знаки, закреплять их названия; развивать логическое мышление, глазомер</a:t>
            </a:r>
            <a:r>
              <a:rPr lang="ru-RU" sz="1600" dirty="0" smtClean="0">
                <a:solidFill>
                  <a:schemeClr val="tx1"/>
                </a:solidFill>
                <a:latin typeface="Times New Roman" panose="02020603050405020304" pitchFamily="18" charset="0"/>
                <a:ea typeface="Times New Roman" panose="02020603050405020304" pitchFamily="18" charset="0"/>
              </a:rPr>
              <a:t>.</a:t>
            </a:r>
            <a:br>
              <a:rPr lang="ru-RU" sz="1600" dirty="0" smtClean="0">
                <a:solidFill>
                  <a:schemeClr val="tx1"/>
                </a:solidFill>
                <a:latin typeface="Times New Roman" panose="02020603050405020304" pitchFamily="18" charset="0"/>
                <a:ea typeface="Times New Roman" panose="02020603050405020304" pitchFamily="18" charset="0"/>
              </a:rPr>
            </a:br>
            <a:r>
              <a:rPr lang="ru-RU" sz="1600" dirty="0" smtClean="0">
                <a:solidFill>
                  <a:schemeClr val="tx1"/>
                </a:solidFill>
                <a:latin typeface="Times New Roman" panose="02020603050405020304" pitchFamily="18" charset="0"/>
                <a:ea typeface="Times New Roman" panose="02020603050405020304" pitchFamily="18" charset="0"/>
              </a:rPr>
              <a:t/>
            </a:r>
            <a:br>
              <a:rPr lang="ru-RU" sz="1600" dirty="0" smtClean="0">
                <a:solidFill>
                  <a:schemeClr val="tx1"/>
                </a:solidFill>
                <a:latin typeface="Times New Roman" panose="02020603050405020304" pitchFamily="18" charset="0"/>
                <a:ea typeface="Times New Roman" panose="02020603050405020304" pitchFamily="18" charset="0"/>
              </a:rPr>
            </a:br>
            <a:r>
              <a:rPr lang="ru-RU" sz="1400" dirty="0">
                <a:latin typeface="Times New Roman" panose="02020603050405020304" pitchFamily="18" charset="0"/>
                <a:ea typeface="Times New Roman" panose="02020603050405020304" pitchFamily="18" charset="0"/>
              </a:rPr>
              <a:t/>
            </a:r>
            <a:br>
              <a:rPr lang="ru-RU" sz="1400" dirty="0">
                <a:latin typeface="Times New Roman" panose="02020603050405020304" pitchFamily="18" charset="0"/>
                <a:ea typeface="Times New Roman" panose="02020603050405020304" pitchFamily="18" charset="0"/>
              </a:rPr>
            </a:br>
            <a:r>
              <a:rPr lang="ru-RU" sz="1600" b="1" u="sng" dirty="0">
                <a:solidFill>
                  <a:srgbClr val="002060"/>
                </a:solidFill>
                <a:latin typeface="Times New Roman" panose="02020603050405020304" pitchFamily="18" charset="0"/>
                <a:ea typeface="Times New Roman" panose="02020603050405020304" pitchFamily="18" charset="0"/>
              </a:rPr>
              <a:t>Игра «Подбери нужный знак» </a:t>
            </a:r>
            <a:r>
              <a:rPr lang="ru-RU" sz="1400" dirty="0">
                <a:latin typeface="Times New Roman" panose="02020603050405020304" pitchFamily="18" charset="0"/>
                <a:ea typeface="Times New Roman" panose="02020603050405020304" pitchFamily="18" charset="0"/>
              </a:rPr>
              <a:t/>
            </a:r>
            <a:br>
              <a:rPr lang="ru-RU" sz="1400" dirty="0">
                <a:latin typeface="Times New Roman" panose="02020603050405020304" pitchFamily="18" charset="0"/>
                <a:ea typeface="Times New Roman" panose="02020603050405020304" pitchFamily="18" charset="0"/>
              </a:rPr>
            </a:br>
            <a:r>
              <a:rPr lang="ru-RU" sz="1600" b="1" i="1" dirty="0">
                <a:solidFill>
                  <a:schemeClr val="tx1"/>
                </a:solidFill>
                <a:latin typeface="Times New Roman" panose="02020603050405020304" pitchFamily="18" charset="0"/>
                <a:ea typeface="Times New Roman" panose="02020603050405020304" pitchFamily="18" charset="0"/>
              </a:rPr>
              <a:t>Цель:</a:t>
            </a:r>
            <a:r>
              <a:rPr lang="ru-RU" sz="1600" b="1" dirty="0">
                <a:solidFill>
                  <a:schemeClr val="tx1"/>
                </a:solidFill>
                <a:latin typeface="Times New Roman" panose="02020603050405020304" pitchFamily="18" charset="0"/>
                <a:ea typeface="Times New Roman" panose="02020603050405020304" pitchFamily="18" charset="0"/>
              </a:rPr>
              <a:t> </a:t>
            </a:r>
            <a:r>
              <a:rPr lang="ru-RU" sz="1600" dirty="0">
                <a:solidFill>
                  <a:schemeClr val="tx1"/>
                </a:solidFill>
                <a:latin typeface="Times New Roman" panose="02020603050405020304" pitchFamily="18" charset="0"/>
                <a:ea typeface="Times New Roman" panose="02020603050405020304" pitchFamily="18" charset="0"/>
              </a:rPr>
              <a:t>совершенствовать знание дорожной азбуки, упражнять в умении подобрать необходимый дорожный знак для данной ситуации</a:t>
            </a:r>
            <a:r>
              <a:rPr lang="ru-RU" sz="1600" dirty="0" smtClean="0">
                <a:solidFill>
                  <a:schemeClr val="tx1"/>
                </a:solidFill>
                <a:latin typeface="Times New Roman" panose="02020603050405020304" pitchFamily="18" charset="0"/>
                <a:ea typeface="Times New Roman" panose="02020603050405020304" pitchFamily="18" charset="0"/>
              </a:rPr>
              <a:t>.</a:t>
            </a:r>
            <a:br>
              <a:rPr lang="ru-RU" sz="1600" dirty="0" smtClean="0">
                <a:solidFill>
                  <a:schemeClr val="tx1"/>
                </a:solidFill>
                <a:latin typeface="Times New Roman" panose="02020603050405020304" pitchFamily="18" charset="0"/>
                <a:ea typeface="Times New Roman" panose="02020603050405020304" pitchFamily="18" charset="0"/>
              </a:rPr>
            </a:br>
            <a:r>
              <a:rPr lang="ru-RU" sz="1400" dirty="0">
                <a:latin typeface="Times New Roman" panose="02020603050405020304" pitchFamily="18" charset="0"/>
                <a:ea typeface="Times New Roman" panose="02020603050405020304" pitchFamily="18" charset="0"/>
              </a:rPr>
              <a:t/>
            </a:r>
            <a:br>
              <a:rPr lang="ru-RU" sz="1400" dirty="0">
                <a:latin typeface="Times New Roman" panose="02020603050405020304" pitchFamily="18" charset="0"/>
                <a:ea typeface="Times New Roman" panose="02020603050405020304" pitchFamily="18" charset="0"/>
              </a:rPr>
            </a:br>
            <a:r>
              <a:rPr lang="ru-RU" sz="1600" dirty="0" smtClean="0"/>
              <a:t/>
            </a:r>
            <a:br>
              <a:rPr lang="ru-RU" sz="1600" dirty="0" smtClean="0"/>
            </a:br>
            <a:r>
              <a:rPr lang="ru-RU" sz="1600" b="1" u="sng" dirty="0">
                <a:solidFill>
                  <a:srgbClr val="002060"/>
                </a:solidFill>
                <a:latin typeface="Times New Roman" panose="02020603050405020304" pitchFamily="18" charset="0"/>
                <a:ea typeface="Times New Roman" panose="02020603050405020304" pitchFamily="18" charset="0"/>
              </a:rPr>
              <a:t>Игра «Третий лишний»</a:t>
            </a:r>
            <a:r>
              <a:rPr lang="ru-RU" sz="1400" dirty="0">
                <a:solidFill>
                  <a:srgbClr val="002060"/>
                </a:solidFill>
                <a:latin typeface="Times New Roman" panose="02020603050405020304" pitchFamily="18" charset="0"/>
                <a:ea typeface="Times New Roman" panose="02020603050405020304" pitchFamily="18" charset="0"/>
              </a:rPr>
              <a:t/>
            </a:r>
            <a:br>
              <a:rPr lang="ru-RU" sz="1400" dirty="0">
                <a:solidFill>
                  <a:srgbClr val="002060"/>
                </a:solidFill>
                <a:latin typeface="Times New Roman" panose="02020603050405020304" pitchFamily="18" charset="0"/>
                <a:ea typeface="Times New Roman" panose="02020603050405020304" pitchFamily="18" charset="0"/>
              </a:rPr>
            </a:br>
            <a:r>
              <a:rPr lang="ru-RU" sz="1600" b="1" i="1" dirty="0">
                <a:solidFill>
                  <a:schemeClr val="tx1"/>
                </a:solidFill>
                <a:latin typeface="Times New Roman" panose="02020603050405020304" pitchFamily="18" charset="0"/>
                <a:ea typeface="Times New Roman" panose="02020603050405020304" pitchFamily="18" charset="0"/>
              </a:rPr>
              <a:t>Цель:</a:t>
            </a:r>
            <a:r>
              <a:rPr lang="ru-RU" sz="1600" b="1" dirty="0">
                <a:solidFill>
                  <a:schemeClr val="tx1"/>
                </a:solidFill>
                <a:latin typeface="Times New Roman" panose="02020603050405020304" pitchFamily="18" charset="0"/>
                <a:ea typeface="Times New Roman" panose="02020603050405020304" pitchFamily="18" charset="0"/>
              </a:rPr>
              <a:t> </a:t>
            </a:r>
            <a:r>
              <a:rPr lang="ru-RU" sz="1600" dirty="0">
                <a:solidFill>
                  <a:schemeClr val="tx1"/>
                </a:solidFill>
                <a:latin typeface="Times New Roman" panose="02020603050405020304" pitchFamily="18" charset="0"/>
                <a:ea typeface="Times New Roman" panose="02020603050405020304" pitchFamily="18" charset="0"/>
              </a:rPr>
              <a:t>упражнять в умении находить лишний дорожный знак.</a:t>
            </a:r>
            <a:r>
              <a:rPr lang="ru-RU" sz="1400" dirty="0">
                <a:solidFill>
                  <a:schemeClr val="tx1"/>
                </a:solidFill>
                <a:latin typeface="Times New Roman" panose="02020603050405020304" pitchFamily="18" charset="0"/>
                <a:ea typeface="Times New Roman" panose="02020603050405020304" pitchFamily="18" charset="0"/>
              </a:rPr>
              <a:t/>
            </a:r>
            <a:br>
              <a:rPr lang="ru-RU" sz="1400" dirty="0">
                <a:solidFill>
                  <a:schemeClr val="tx1"/>
                </a:solidFill>
                <a:latin typeface="Times New Roman" panose="02020603050405020304" pitchFamily="18" charset="0"/>
                <a:ea typeface="Times New Roman" panose="02020603050405020304" pitchFamily="18" charset="0"/>
              </a:rPr>
            </a:br>
            <a:r>
              <a:rPr lang="ru-RU" sz="1400" dirty="0" smtClean="0">
                <a:solidFill>
                  <a:srgbClr val="575F6D"/>
                </a:solidFill>
                <a:latin typeface="Times New Roman" panose="02020603050405020304" pitchFamily="18" charset="0"/>
                <a:ea typeface="Times New Roman" panose="02020603050405020304" pitchFamily="18" charset="0"/>
              </a:rPr>
              <a:t/>
            </a:r>
            <a:br>
              <a:rPr lang="ru-RU" sz="1400" dirty="0" smtClean="0">
                <a:solidFill>
                  <a:srgbClr val="575F6D"/>
                </a:solidFill>
                <a:latin typeface="Times New Roman" panose="02020603050405020304" pitchFamily="18" charset="0"/>
                <a:ea typeface="Times New Roman" panose="02020603050405020304" pitchFamily="18" charset="0"/>
              </a:rPr>
            </a:br>
            <a:r>
              <a:rPr lang="ru-RU" sz="1600" dirty="0" smtClean="0"/>
              <a:t/>
            </a:r>
            <a:br>
              <a:rPr lang="ru-RU" sz="1600" dirty="0" smtClean="0"/>
            </a:br>
            <a:r>
              <a:rPr lang="ru-RU" sz="1600" b="1" u="sng" dirty="0">
                <a:solidFill>
                  <a:srgbClr val="002060"/>
                </a:solidFill>
                <a:latin typeface="Times New Roman" panose="02020603050405020304" pitchFamily="18" charset="0"/>
                <a:ea typeface="Times New Roman" panose="02020603050405020304" pitchFamily="18" charset="0"/>
              </a:rPr>
              <a:t>Игра «Третий лишний»</a:t>
            </a:r>
            <a:r>
              <a:rPr lang="ru-RU" sz="1400" dirty="0">
                <a:solidFill>
                  <a:srgbClr val="002060"/>
                </a:solidFill>
                <a:latin typeface="Times New Roman" panose="02020603050405020304" pitchFamily="18" charset="0"/>
                <a:ea typeface="Times New Roman" panose="02020603050405020304" pitchFamily="18" charset="0"/>
              </a:rPr>
              <a:t/>
            </a:r>
            <a:br>
              <a:rPr lang="ru-RU" sz="1400" dirty="0">
                <a:solidFill>
                  <a:srgbClr val="002060"/>
                </a:solidFill>
                <a:latin typeface="Times New Roman" panose="02020603050405020304" pitchFamily="18" charset="0"/>
                <a:ea typeface="Times New Roman" panose="02020603050405020304" pitchFamily="18" charset="0"/>
              </a:rPr>
            </a:br>
            <a:r>
              <a:rPr lang="ru-RU" sz="1600" b="1" i="1" dirty="0">
                <a:solidFill>
                  <a:schemeClr val="tx1"/>
                </a:solidFill>
                <a:latin typeface="Times New Roman" panose="02020603050405020304" pitchFamily="18" charset="0"/>
                <a:ea typeface="Times New Roman" panose="02020603050405020304" pitchFamily="18" charset="0"/>
              </a:rPr>
              <a:t>Цель:</a:t>
            </a:r>
            <a:r>
              <a:rPr lang="ru-RU" sz="1600" b="1" dirty="0">
                <a:solidFill>
                  <a:schemeClr val="tx1"/>
                </a:solidFill>
                <a:latin typeface="Times New Roman" panose="02020603050405020304" pitchFamily="18" charset="0"/>
                <a:ea typeface="Times New Roman" panose="02020603050405020304" pitchFamily="18" charset="0"/>
              </a:rPr>
              <a:t> </a:t>
            </a:r>
            <a:r>
              <a:rPr lang="ru-RU" sz="1600" dirty="0">
                <a:solidFill>
                  <a:schemeClr val="tx1"/>
                </a:solidFill>
                <a:latin typeface="Times New Roman" panose="02020603050405020304" pitchFamily="18" charset="0"/>
                <a:ea typeface="Times New Roman" panose="02020603050405020304" pitchFamily="18" charset="0"/>
              </a:rPr>
              <a:t>упражнять в умении находить лишний дорожный знак.</a:t>
            </a:r>
            <a:r>
              <a:rPr lang="ru-RU" sz="1400" dirty="0">
                <a:solidFill>
                  <a:schemeClr val="tx1"/>
                </a:solidFill>
                <a:latin typeface="Times New Roman" panose="02020603050405020304" pitchFamily="18" charset="0"/>
                <a:ea typeface="Times New Roman" panose="02020603050405020304" pitchFamily="18" charset="0"/>
              </a:rPr>
              <a:t/>
            </a:r>
            <a:br>
              <a:rPr lang="ru-RU" sz="1400" dirty="0">
                <a:solidFill>
                  <a:schemeClr val="tx1"/>
                </a:solidFill>
                <a:latin typeface="Times New Roman" panose="02020603050405020304" pitchFamily="18" charset="0"/>
                <a:ea typeface="Times New Roman" panose="02020603050405020304" pitchFamily="18" charset="0"/>
              </a:rPr>
            </a:b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230562"/>
          </a:xfrm>
        </p:spPr>
        <p:txBody>
          <a:bodyPr>
            <a:normAutofit fontScale="90000"/>
          </a:bodyPr>
          <a:lstStyle/>
          <a:p>
            <a:pPr algn="ctr"/>
            <a:r>
              <a:rPr lang="ru-RU" sz="1800" dirty="0" smtClean="0">
                <a:solidFill>
                  <a:schemeClr val="tx1"/>
                </a:solidFill>
              </a:rPr>
              <a:t>Полифункциональное дидактическое пособие –игровой коврик </a:t>
            </a:r>
            <a:r>
              <a:rPr lang="ru-RU" sz="1800" b="1" dirty="0" smtClean="0">
                <a:solidFill>
                  <a:schemeClr val="tx1"/>
                </a:solidFill>
              </a:rPr>
              <a:t>«Дорожки безопасности» </a:t>
            </a:r>
            <a:r>
              <a:rPr lang="ru-RU" sz="1800" dirty="0" smtClean="0">
                <a:solidFill>
                  <a:schemeClr val="tx1"/>
                </a:solidFill>
              </a:rPr>
              <a:t>даёт хороший воспитательный и образовательный эффект. Такие игры - результативный способ заинтересовать детей, элементы соревнования способствуют сплочению коллектива детей и повышают их речевую активность. </a:t>
            </a:r>
            <a:br>
              <a:rPr lang="ru-RU" sz="1800" dirty="0" smtClean="0">
                <a:solidFill>
                  <a:schemeClr val="tx1"/>
                </a:solidFill>
              </a:rPr>
            </a:br>
            <a:r>
              <a:rPr lang="ru-RU" sz="1800" dirty="0" smtClean="0">
                <a:solidFill>
                  <a:schemeClr val="tx1"/>
                </a:solidFill>
              </a:rPr>
              <a:t> </a:t>
            </a:r>
            <a:br>
              <a:rPr lang="ru-RU" sz="1800" dirty="0" smtClean="0">
                <a:solidFill>
                  <a:schemeClr val="tx1"/>
                </a:solidFill>
              </a:rPr>
            </a:br>
            <a:r>
              <a:rPr lang="ru-RU" sz="1800" dirty="0" smtClean="0">
                <a:solidFill>
                  <a:schemeClr val="tx1"/>
                </a:solidFill>
              </a:rPr>
              <a:t>Всем советую попробовать использовать в своей работе, желаю успехов.</a:t>
            </a:r>
            <a:r>
              <a:rPr lang="ru-RU" dirty="0" smtClean="0">
                <a:solidFill>
                  <a:schemeClr val="tx1"/>
                </a:solidFill>
              </a:rPr>
              <a:t> </a:t>
            </a:r>
            <a:br>
              <a:rPr lang="ru-RU" dirty="0" smtClean="0">
                <a:solidFill>
                  <a:schemeClr val="tx1"/>
                </a:solidFill>
              </a:rPr>
            </a:br>
            <a:r>
              <a:rPr lang="ru-RU" dirty="0" smtClean="0"/>
              <a:t/>
            </a:r>
            <a:br>
              <a:rPr lang="ru-RU" dirty="0" smtClean="0"/>
            </a:br>
            <a:endParaRPr lang="ru-RU" dirty="0"/>
          </a:p>
        </p:txBody>
      </p:sp>
      <p:pic>
        <p:nvPicPr>
          <p:cNvPr id="18" name="Содержимое 17" descr="IMG_9241.JPG"/>
          <p:cNvPicPr>
            <a:picLocks noGrp="1" noChangeAspect="1"/>
          </p:cNvPicPr>
          <p:nvPr>
            <p:ph sz="quarter" idx="2"/>
          </p:nvPr>
        </p:nvPicPr>
        <p:blipFill>
          <a:blip r:embed="rId2" cstate="print"/>
          <a:stretch>
            <a:fillRect/>
          </a:stretch>
        </p:blipFill>
        <p:spPr>
          <a:xfrm>
            <a:off x="4357686" y="3857628"/>
            <a:ext cx="3657600" cy="2438400"/>
          </a:xfrm>
        </p:spPr>
      </p:pic>
      <p:pic>
        <p:nvPicPr>
          <p:cNvPr id="17" name="Содержимое 16" descr="IMG_9240.JPG"/>
          <p:cNvPicPr>
            <a:picLocks noGrp="1" noChangeAspect="1"/>
          </p:cNvPicPr>
          <p:nvPr>
            <p:ph sz="quarter" idx="1"/>
          </p:nvPr>
        </p:nvPicPr>
        <p:blipFill>
          <a:blip r:embed="rId3" cstate="print"/>
          <a:stretch>
            <a:fillRect/>
          </a:stretch>
        </p:blipFill>
        <p:spPr>
          <a:xfrm>
            <a:off x="500034" y="3000372"/>
            <a:ext cx="3657600" cy="24384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440243</TotalTime>
  <Words>188</Words>
  <Application>Microsoft Office PowerPoint</Application>
  <PresentationFormat>Экран (4:3)</PresentationFormat>
  <Paragraphs>19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Эркер</vt:lpstr>
      <vt:lpstr>МБДОУ «Детский сад №4 комбинированного вида»    Полифункциональное дидактическое пособие «Дорожки безопасности»  </vt:lpstr>
      <vt:lpstr>Полифункциональное дидактическое пособие «Дорожки безопасности»  эффективный метод развития детей, т.к. в нем сочетаются движения и речевые упражнения</vt:lpstr>
      <vt:lpstr>Преимущества пособия:  -участвовать в играх могут сразу от 3 до 6 человек;  -занимает мало места;  -трансформируется;  - могут перемещать в образовательном пространстве сами дети;  -дидактический материал может усложняться педагогом; -даёт возможность использования одновременно несколько дидактических игр по одной теме </vt:lpstr>
      <vt:lpstr>Пособие представляет собой три дорожки. Цветовая гамма дорожек соответствует сигналам светофора: красный, зеленый, желтый. Каждая дорожка разделена на пять секторов, по которым передвигаются дети.          В центре располагается треугольник, с помощью которого соединяются дорожки. На треугольнике расположены подарки-сюрпризы. На грани кубика с помощью липучек прикрепляются цифры.         Задания для игроков находятся в конвертах трех цветов. под соответствующей цифрой. Конверты расположены между дорожками.</vt:lpstr>
      <vt:lpstr>Правила Игры: Перед началом игры необходимо выбрать ведущего. Им может стать взрослый.            Согласно жеребьёвке (считалки), участники встают на игровые дорожки. Ведущий предлагает игрокам по очереди бросать кубик. В соответствии с выпавшей цифрой на кубике игрок берет конверт с заданием. Игрок выполняет задание. После правильного выполнения задания, игрок продвигается вперед на следующий сектор. Если задание выполнено не верно, участник остается в том же секторе.          Допускается игра детей в парах и по одному на каждой дорожке. Зрители-болельщики активно поддерживают игроков. </vt:lpstr>
      <vt:lpstr>Вставая в определённый квадрат на игровой дорожке, ребёнок достает из кармана на игровом поле конверт с заданием. Взрослый произносит инструкции. После того как задание выполнено, ребенок продолжает игру (продвигаясь по игровому полю). Если задание не выполнено, игрок пропускает ход. Выигравший игрок получает медаль «Знатоку правил дорожного движения», другие игроки – поощрительные призы. Невыполненные задания разыгрываются среди зрителей.</vt:lpstr>
      <vt:lpstr>  Игра «Угадай-ка» Цель: совершенствовать умение по описанию представлять предметы, развивать смекалку, логическое мышление, речевую активность.   Игра «Разрезные знаки» Цель: развивать умение различать дорожные знаки, закреплять их названия; развивать логическое мышление, глазомер.   Игра «Подбери нужный знак»  Цель: совершенствовать знание дорожной азбуки, упражнять в умении подобрать необходимый дорожный знак для данной ситуации.   Игра «Третий лишний» Цель: упражнять в умении находить лишний дорожный знак.   Игра «Третий лишний» Цель: упражнять в умении находить лишний дорожный знак.   </vt:lpstr>
      <vt:lpstr>Полифункциональное дидактическое пособие –игровой коврик «Дорожки безопасности» даёт хороший воспитательный и образовательный эффект. Такие игры - результативный способ заинтересовать детей, элементы соревнования способствуют сплочению коллектива детей и повышают их речевую активность.    Всем советую попробовать использовать в своей работе, желаю успехов.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33</cp:revision>
  <dcterms:modified xsi:type="dcterms:W3CDTF">2021-02-09T11:27:10Z</dcterms:modified>
</cp:coreProperties>
</file>