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  <p:sldMasterId id="2147483698" r:id="rId5"/>
    <p:sldMasterId id="2147483710" r:id="rId6"/>
  </p:sldMasterIdLst>
  <p:notesMasterIdLst>
    <p:notesMasterId r:id="rId28"/>
  </p:notesMasterIdLst>
  <p:handoutMasterIdLst>
    <p:handoutMasterId r:id="rId29"/>
  </p:handoutMasterIdLst>
  <p:sldIdLst>
    <p:sldId id="263" r:id="rId7"/>
    <p:sldId id="288" r:id="rId8"/>
    <p:sldId id="289" r:id="rId9"/>
    <p:sldId id="290" r:id="rId10"/>
    <p:sldId id="291" r:id="rId11"/>
    <p:sldId id="279" r:id="rId12"/>
    <p:sldId id="280" r:id="rId13"/>
    <p:sldId id="281" r:id="rId14"/>
    <p:sldId id="282" r:id="rId15"/>
    <p:sldId id="283" r:id="rId16"/>
    <p:sldId id="284" r:id="rId17"/>
    <p:sldId id="270" r:id="rId18"/>
    <p:sldId id="271" r:id="rId19"/>
    <p:sldId id="273" r:id="rId20"/>
    <p:sldId id="274" r:id="rId21"/>
    <p:sldId id="275" r:id="rId22"/>
    <p:sldId id="276" r:id="rId23"/>
    <p:sldId id="285" r:id="rId24"/>
    <p:sldId id="286" r:id="rId25"/>
    <p:sldId id="278" r:id="rId26"/>
    <p:sldId id="28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AD6F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489D-E145-418E-9AF7-A0477DB1699E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59356-B2AF-480D-8840-E72B3FAB7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1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fld id="{94C11CEF-66EE-4E08-8978-2F32C76847C8}" type="slidenum">
              <a:rPr lang="ru-RU" altLang="ru-RU" smtClean="0">
                <a:latin typeface="Calibri" pitchFamily="34" charset="0"/>
              </a:rPr>
              <a:pPr/>
              <a:t>12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2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fld id="{4AE63FB4-963B-4ACF-97C0-CF49C0955AE5}" type="slidenum">
              <a:rPr lang="ru-RU" altLang="ru-RU" smtClean="0">
                <a:latin typeface="Calibri" pitchFamily="34" charset="0"/>
              </a:rPr>
              <a:pPr/>
              <a:t>13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6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fld id="{7EB9FF82-172F-45EC-A73F-4A8D7FB05399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14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2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fld id="{64584F13-312B-437B-BE95-7B2E2A9C1CCC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15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9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fld id="{BD64E8FC-DB45-4EBE-9B34-86D0E38492B7}" type="slidenum">
              <a:rPr lang="ru-RU" altLang="ru-RU" smtClean="0">
                <a:latin typeface="Calibri" pitchFamily="34" charset="0"/>
              </a:rPr>
              <a:pPr/>
              <a:t>16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3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55119" y="2146434"/>
            <a:ext cx="9144000" cy="73409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4"/>
            <a:ext cx="5761973" cy="756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85" y="5793897"/>
            <a:ext cx="752263" cy="754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85" y="5894125"/>
            <a:ext cx="918403" cy="654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59" y="5753302"/>
            <a:ext cx="876947" cy="795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63" y="5723066"/>
            <a:ext cx="752263" cy="825717"/>
          </a:xfrm>
          <a:prstGeom prst="rect">
            <a:avLst/>
          </a:prstGeom>
        </p:spPr>
      </p:pic>
      <p:pic>
        <p:nvPicPr>
          <p:cNvPr id="10" name="Рисунок 5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74" y="5808704"/>
            <a:ext cx="686647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9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DA83-B810-4CC5-8A84-CB1E1DC11B83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BBE1-600B-425F-8EB1-781111EC1BE8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8A4E-4652-4A77-8E7C-D3B2BC211D08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1E08-A4E1-4580-93BC-FB4A67917094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4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E316-90F6-4B4E-88EC-52CBD06CB5F5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DD247-70A0-43D1-B8BE-6274007B6561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7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EDFB-9D57-478E-9249-2808626DC70A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DF69-D1A6-4C85-9E51-5951BDFA094B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229600" y="161928"/>
            <a:ext cx="39624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8193617" y="133350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8193617" y="133350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5184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719072"/>
            <a:ext cx="10997184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74320"/>
            <a:ext cx="36576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8D2B-6D41-4680-9CEB-3230DD5C8588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1744-E62A-42BA-ABE3-D403E8EF098F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8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229600" y="161928"/>
            <a:ext cx="39624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8193617" y="133350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8193617" y="133350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508" y="1717040"/>
            <a:ext cx="10999893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75184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28600"/>
            <a:ext cx="37592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19AB-219F-4AE7-8629-799CBE2B9A4B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9A28-A22B-4DC5-B682-308BB44BBE5C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4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69A6-6E3B-4B49-8FA4-847F71A831B6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E19A-03AC-4808-9CB3-E25C17BC6704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6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7264400" y="2070100"/>
            <a:ext cx="6858000" cy="271780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 rot="5400000">
            <a:off x="7367059" y="2284943"/>
            <a:ext cx="6858000" cy="228811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 rot="5400000">
            <a:off x="6051551" y="3329519"/>
            <a:ext cx="6858000" cy="19896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74641"/>
            <a:ext cx="19304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41"/>
            <a:ext cx="8470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2708-068F-40F9-87E9-F21CEFE00ED6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356353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67D0-005D-4DE7-A188-92CD7041F812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94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2544763"/>
            <a:ext cx="12192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2667001"/>
            <a:ext cx="12192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0" y="5478464"/>
            <a:ext cx="12192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7351" y="4260850"/>
            <a:ext cx="16256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spc="150" dirty="0">
                <a:solidFill>
                  <a:srgbClr val="7FD13B"/>
                </a:solidFill>
                <a:cs typeface="Arial" charset="0"/>
                <a:sym typeface="Wingdings"/>
              </a:rPr>
              <a:t></a:t>
            </a:r>
            <a:endParaRPr lang="en-US" sz="3200" spc="150" dirty="0">
              <a:solidFill>
                <a:srgbClr val="7FD13B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6200" y="4260850"/>
            <a:ext cx="16256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spc="150" dirty="0">
                <a:solidFill>
                  <a:srgbClr val="7FD13B"/>
                </a:solidFill>
                <a:cs typeface="Arial" charset="0"/>
                <a:sym typeface="Wingdings"/>
              </a:rPr>
              <a:t></a:t>
            </a:r>
            <a:endParaRPr lang="en-US" sz="3200" spc="150" dirty="0">
              <a:solidFill>
                <a:srgbClr val="7FD13B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2819401"/>
            <a:ext cx="115824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800600"/>
            <a:ext cx="10668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097F-6BD2-4D79-8BFF-8E7F4F8A11D3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83200" y="4392614"/>
            <a:ext cx="1625600" cy="365125"/>
          </a:xfrm>
        </p:spPr>
        <p:txBody>
          <a:bodyPr/>
          <a:lstStyle>
            <a:lvl1pPr algn="ctr">
              <a:defRPr sz="2400">
                <a:latin typeface="Times New Roman" pitchFamily="18" charset="0"/>
              </a:defRPr>
            </a:lvl1pPr>
          </a:lstStyle>
          <a:p>
            <a:pPr>
              <a:defRPr/>
            </a:pPr>
            <a:fld id="{5D7A17C2-5431-4E14-B99B-AD9F6A1D5A00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67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0FE6-0C57-41EE-BE02-85296666FC4B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032C-6F72-40D3-AD61-E4A4E4846303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0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без_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9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21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5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2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544763"/>
            <a:ext cx="12192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2667001"/>
            <a:ext cx="12192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5478464"/>
            <a:ext cx="12192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6200" y="4260850"/>
            <a:ext cx="16256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spc="150" dirty="0">
                <a:solidFill>
                  <a:srgbClr val="FFFFFF"/>
                </a:solidFill>
                <a:cs typeface="Arial" charset="0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7351" y="4260850"/>
            <a:ext cx="16256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spc="150" dirty="0">
                <a:solidFill>
                  <a:srgbClr val="FFFFFF"/>
                </a:solidFill>
                <a:cs typeface="Arial" charset="0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819400"/>
            <a:ext cx="115824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4800600"/>
            <a:ext cx="10668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07BC-3665-4E46-8338-E7659694CCFE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8967" y="4389439"/>
            <a:ext cx="1621367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36C3C1-A20B-4DCF-9116-D93E02BBC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053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DA83-B810-4CC5-8A84-CB1E1DC11B83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BBE1-600B-425F-8EB1-781111EC1BE8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84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8A4E-4652-4A77-8E7C-D3B2BC211D08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1E08-A4E1-4580-93BC-FB4A67917094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17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E316-90F6-4B4E-88EC-52CBD06CB5F5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DD247-70A0-43D1-B8BE-6274007B6561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27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EDFB-9D57-478E-9249-2808626DC70A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DF69-D1A6-4C85-9E51-5951BDFA094B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29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229600" y="161926"/>
            <a:ext cx="39624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8193617" y="133350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8193617" y="133350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5184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719072"/>
            <a:ext cx="10997184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74320"/>
            <a:ext cx="36576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8D2B-6D41-4680-9CEB-3230DD5C8588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1744-E62A-42BA-ABE3-D403E8EF098F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49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229600" y="161926"/>
            <a:ext cx="39624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8193617" y="133350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8193617" y="133350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507" y="1717040"/>
            <a:ext cx="10999893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75184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28600"/>
            <a:ext cx="37592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19AB-219F-4AE7-8629-799CBE2B9A4B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9A28-A22B-4DC5-B682-308BB44BBE5C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49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69A6-6E3B-4B49-8FA4-847F71A831B6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E19A-03AC-4808-9CB3-E25C17BC6704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67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7264400" y="2070100"/>
            <a:ext cx="6858000" cy="271780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 rot="5400000">
            <a:off x="7367059" y="2284942"/>
            <a:ext cx="6858000" cy="228811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 rot="5400000">
            <a:off x="6051551" y="3329517"/>
            <a:ext cx="6858000" cy="19896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74639"/>
            <a:ext cx="19304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9"/>
            <a:ext cx="8470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2708-068F-40F9-87E9-F21CEFE00ED6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356351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67D0-005D-4DE7-A188-92CD7041F812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0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9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21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5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2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4" y="5653518"/>
            <a:ext cx="862687" cy="900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05" y="5549546"/>
            <a:ext cx="811519" cy="1004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95" y="5653518"/>
            <a:ext cx="906111" cy="9003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87" y="5311563"/>
            <a:ext cx="758552" cy="12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91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9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21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5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2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8" y="5489615"/>
            <a:ext cx="875309" cy="106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5" y="5490138"/>
            <a:ext cx="823848" cy="1061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5" y="5621446"/>
            <a:ext cx="943301" cy="929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7" y="5315245"/>
            <a:ext cx="946083" cy="1236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9" y="5421664"/>
            <a:ext cx="941459" cy="11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9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80767" y="23431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8" y="5631049"/>
            <a:ext cx="591215" cy="905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66" y="5631049"/>
            <a:ext cx="739276" cy="905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65" y="5631049"/>
            <a:ext cx="997787" cy="90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88" y="5637385"/>
            <a:ext cx="777475" cy="8987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65" y="5631050"/>
            <a:ext cx="690665" cy="9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563"/>
            <a:ext cx="10972800" cy="1111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60FE6-0C57-41EE-BE02-85296666FC4B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1032C-6F72-40D3-AD61-E4A4E4846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151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2544763"/>
            <a:ext cx="12192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2667003"/>
            <a:ext cx="12192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0" y="5478466"/>
            <a:ext cx="12192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7351" y="4260850"/>
            <a:ext cx="16256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spc="150" dirty="0">
                <a:solidFill>
                  <a:srgbClr val="7FD13B"/>
                </a:solidFill>
                <a:cs typeface="Arial" charset="0"/>
                <a:sym typeface="Wingdings"/>
              </a:rPr>
              <a:t></a:t>
            </a:r>
            <a:endParaRPr lang="en-US" sz="3200" spc="150" dirty="0">
              <a:solidFill>
                <a:srgbClr val="7FD13B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6200" y="4260850"/>
            <a:ext cx="16256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spc="150" dirty="0">
                <a:solidFill>
                  <a:srgbClr val="7FD13B"/>
                </a:solidFill>
                <a:cs typeface="Arial" charset="0"/>
                <a:sym typeface="Wingdings"/>
              </a:rPr>
              <a:t></a:t>
            </a:r>
            <a:endParaRPr lang="en-US" sz="3200" spc="150" dirty="0">
              <a:solidFill>
                <a:srgbClr val="7FD13B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2819403"/>
            <a:ext cx="115824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800600"/>
            <a:ext cx="10668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097F-6BD2-4D79-8BFF-8E7F4F8A11D3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3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83200" y="4392616"/>
            <a:ext cx="1625600" cy="365125"/>
          </a:xfrm>
        </p:spPr>
        <p:txBody>
          <a:bodyPr/>
          <a:lstStyle>
            <a:lvl1pPr algn="ctr">
              <a:defRPr sz="2400">
                <a:latin typeface="Times New Roman" pitchFamily="18" charset="0"/>
              </a:defRPr>
            </a:lvl1pPr>
          </a:lstStyle>
          <a:p>
            <a:pPr>
              <a:defRPr/>
            </a:pPr>
            <a:fld id="{5D7A17C2-5431-4E14-B99B-AD9F6A1D5A00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6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0FE6-0C57-41EE-BE02-85296666FC4B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032C-6F72-40D3-AD61-E4A4E4846303}" type="slidenum">
              <a:rPr lang="ru-RU" alt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5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544763"/>
            <a:ext cx="12192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2667003"/>
            <a:ext cx="12192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5478466"/>
            <a:ext cx="12192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6200" y="4260850"/>
            <a:ext cx="16256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spc="150" dirty="0">
                <a:solidFill>
                  <a:srgbClr val="FFFFFF"/>
                </a:solidFill>
                <a:cs typeface="Arial" charset="0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7351" y="4260850"/>
            <a:ext cx="16256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spc="150" dirty="0">
                <a:solidFill>
                  <a:srgbClr val="FFFFFF"/>
                </a:solidFill>
                <a:cs typeface="Arial" charset="0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819400"/>
            <a:ext cx="115824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4800600"/>
            <a:ext cx="10668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07BC-3665-4E46-8338-E7659694CCFE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8969" y="4389441"/>
            <a:ext cx="1621367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36C3C1-A20B-4DCF-9116-D93E02BBC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40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96" r:id="rId3"/>
    <p:sldLayoutId id="2147483693" r:id="rId4"/>
    <p:sldLayoutId id="2147483686" r:id="rId5"/>
    <p:sldLayoutId id="2147483697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BFBF"/>
            </a:gs>
            <a:gs pos="47501">
              <a:srgbClr val="F2F2F2"/>
            </a:gs>
            <a:gs pos="58501">
              <a:srgbClr val="F2F2F2"/>
            </a:gs>
            <a:gs pos="100000">
              <a:srgbClr val="BFBFBF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12192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8278"/>
            <a:ext cx="12192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563"/>
            <a:ext cx="109728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CB5E0-25C9-4761-90F7-8E8AE96D59AF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0B38C4-04D7-4EF2-B300-654D6EF8E2F5}" type="slidenum">
              <a:rPr lang="ru-RU" altLang="ru-RU">
                <a:solidFill>
                  <a:srgbClr val="4E5B6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E5B6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428"/>
            <a:ext cx="12192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7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38AC8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BFBF"/>
            </a:gs>
            <a:gs pos="47501">
              <a:srgbClr val="F2F2F2"/>
            </a:gs>
            <a:gs pos="58501">
              <a:srgbClr val="F2F2F2"/>
            </a:gs>
            <a:gs pos="100000">
              <a:srgbClr val="BFBFBF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12192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8276"/>
            <a:ext cx="12192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563"/>
            <a:ext cx="109728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CB5E0-25C9-4761-90F7-8E8AE96D59AF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30.04.2024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0B38C4-04D7-4EF2-B300-654D6EF8E2F5}" type="slidenum">
              <a:rPr lang="ru-RU" altLang="ru-RU">
                <a:solidFill>
                  <a:srgbClr val="4E5B6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E5B6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426"/>
            <a:ext cx="12192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2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38AC8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5" Type="http://schemas.openxmlformats.org/officeDocument/2006/relationships/image" Target="../media/image7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9005" y="1243668"/>
            <a:ext cx="10582507" cy="2519986"/>
          </a:xfrm>
        </p:spPr>
        <p:txBody>
          <a:bodyPr/>
          <a:lstStyle/>
          <a:p>
            <a:r>
              <a:rPr lang="ru-RU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ИЗУЧЕНИЕ  ИСТОРИЧЕСКИХ  И КУЛЬТУРНО – НРАВСТВЕННЫХ  ЦЕННОСТЕЙ  НАРОДОВ ПОВОЛЖЬЯ </a:t>
            </a:r>
            <a:br>
              <a:rPr lang="ru-RU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ЧЕРЕЗ ПРОЕКТНО - ИССЛЕДОВАТЕЛЬСКУЮ  ДЕЯТЕЛЬНОСТЬ </a:t>
            </a:r>
            <a:endParaRPr lang="ru-RU" sz="3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6240" y="3763654"/>
            <a:ext cx="8188036" cy="1666989"/>
          </a:xfrm>
        </p:spPr>
        <p:txBody>
          <a:bodyPr/>
          <a:lstStyle/>
          <a:p>
            <a:r>
              <a:rPr lang="ru-RU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ПОДГОТОВИЛА: </a:t>
            </a:r>
            <a:endParaRPr lang="ru-RU" dirty="0" smtClean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АФАНАСЬЕВА   ГАЛИНА   АЛЕКСЕЕВНА</a:t>
            </a:r>
          </a:p>
          <a:p>
            <a:r>
              <a:rPr lang="ru-RU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Учитель начальных  классов, высшей категории </a:t>
            </a:r>
            <a:endParaRPr lang="ru-RU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МАОУ Домодедовская СОШ №12</a:t>
            </a:r>
          </a:p>
        </p:txBody>
      </p:sp>
    </p:spTree>
    <p:extLst>
      <p:ext uri="{BB962C8B-B14F-4D97-AF65-F5344CB8AC3E}">
        <p14:creationId xmlns:p14="http://schemas.microsoft.com/office/powerpoint/2010/main" val="9617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448" y="631065"/>
            <a:ext cx="10972800" cy="9332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52D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ТЕМАТИКА ИССЛЕДОВАНИЙ</a:t>
            </a:r>
            <a:endParaRPr lang="ru-RU" b="1" dirty="0">
              <a:ln w="11430"/>
              <a:solidFill>
                <a:srgbClr val="52D0D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853" y="1227224"/>
            <a:ext cx="109728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Судьбы  раскулаченных  крестьян деревни Хорнкасы Моргаушского  района Чувашской Республики</a:t>
            </a:r>
            <a:endParaRPr lang="ru-RU" b="1" dirty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Не оборви  своих корней… (Проект  по изучении родословной, выпуск семейной книги)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 </a:t>
            </a:r>
            <a:r>
              <a:rPr lang="ru-RU" b="1" dirty="0" smtClean="0"/>
              <a:t>Состояние  авторынка в России ( сравнительный  анализ по городам Москва и Чебоксары)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 </a:t>
            </a:r>
            <a:r>
              <a:rPr lang="ru-RU" b="1" dirty="0" smtClean="0"/>
              <a:t>Вспомним всех  поименно (посвящается уроженцам  Чувашии, погибшим в боях  за Крым)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Сталинская  архитектура Крыма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 err="1" smtClean="0"/>
              <a:t>Чаппаное</a:t>
            </a:r>
            <a:r>
              <a:rPr lang="ru-RU" b="1" dirty="0" smtClean="0"/>
              <a:t> восстание 1921 года на территории </a:t>
            </a:r>
            <a:r>
              <a:rPr lang="ru-RU" b="1" dirty="0" err="1" smtClean="0"/>
              <a:t>Чувашско</a:t>
            </a:r>
            <a:r>
              <a:rPr lang="ru-RU" b="1" dirty="0" smtClean="0"/>
              <a:t> – </a:t>
            </a:r>
            <a:r>
              <a:rPr lang="ru-RU" b="1" dirty="0" err="1" smtClean="0"/>
              <a:t>Сорминской</a:t>
            </a:r>
            <a:r>
              <a:rPr lang="ru-RU" b="1" dirty="0" smtClean="0"/>
              <a:t> волости </a:t>
            </a:r>
            <a:r>
              <a:rPr lang="ru-RU" b="1" dirty="0" err="1" smtClean="0"/>
              <a:t>Ядринского</a:t>
            </a:r>
            <a:r>
              <a:rPr lang="ru-RU" b="1" dirty="0" smtClean="0"/>
              <a:t> уезда. Мифы и факты.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 </a:t>
            </a:r>
            <a:r>
              <a:rPr lang="ru-RU" b="1" dirty="0" smtClean="0"/>
              <a:t>Подвиг тружениц тыла на строительстве Сурского рубежа.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58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443"/>
            <a:ext cx="10972800" cy="11112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УРОВЕНЬ НАУЧНО – ПРАКТИЧЕСКИХ КОНФЕРЕНЦИЙ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96" y="2022134"/>
            <a:ext cx="9074007" cy="368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1116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ДОСТИЖЕНИЯ  УЧАЩИХСЯ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НАУЧНО – ПРАКТИЧЕСКИЕ  КОНФЕРЕНЦИИ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2011 </a:t>
            </a:r>
            <a:r>
              <a:rPr lang="ru-RU" sz="2400" b="1" dirty="0">
                <a:solidFill>
                  <a:srgbClr val="FF0000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2012  УЧЕБНЫЙ </a:t>
            </a:r>
            <a:r>
              <a:rPr lang="ru-RU" sz="2400" b="1" dirty="0">
                <a:solidFill>
                  <a:srgbClr val="FF0000"/>
                </a:solidFill>
              </a:rPr>
              <a:t>ГОД</a:t>
            </a:r>
          </a:p>
        </p:txBody>
      </p:sp>
      <p:pic>
        <p:nvPicPr>
          <p:cNvPr id="19459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35" y="1628775"/>
            <a:ext cx="1606551" cy="1728788"/>
          </a:xfrm>
        </p:spPr>
      </p:pic>
      <p:sp>
        <p:nvSpPr>
          <p:cNvPr id="7" name="Прямоугольник 6"/>
          <p:cNvSpPr/>
          <p:nvPr/>
        </p:nvSpPr>
        <p:spPr>
          <a:xfrm>
            <a:off x="2" y="3429001"/>
            <a:ext cx="3503084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+mn-lt"/>
                <a:cs typeface="+mn-cs"/>
              </a:rPr>
              <a:t>Владимиров Сергей, ученик 8а класса - победитель и призер научно - практических конференций. Тема исследовательской работы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+mn-lt"/>
                <a:cs typeface="+mn-cs"/>
              </a:rPr>
              <a:t>"В ожидании чуда..."(Сравнительно -сопоставительный анализ родильных обрядов в чувашских и марийских семьях)</a:t>
            </a:r>
          </a:p>
        </p:txBody>
      </p:sp>
      <p:sp>
        <p:nvSpPr>
          <p:cNvPr id="19461" name="Прямоугольник 8"/>
          <p:cNvSpPr>
            <a:spLocks noChangeArrowheads="1"/>
          </p:cNvSpPr>
          <p:nvPr/>
        </p:nvSpPr>
        <p:spPr bwMode="auto">
          <a:xfrm>
            <a:off x="3790952" y="1700214"/>
            <a:ext cx="7298267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1.  XV Школьная научно - практическая конференция "Шаг в науку" -  1 место.</a:t>
            </a:r>
            <a:br>
              <a:rPr lang="ru-RU" altLang="ru-RU" sz="1200" b="1" dirty="0">
                <a:solidFill>
                  <a:srgbClr val="7030A0"/>
                </a:solidFill>
                <a:latin typeface="Arial" charset="0"/>
              </a:rPr>
            </a:b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2. XXVII городская научно - практическая конференция школьников "Открытия юных"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- 1 место.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3. Республиканская конференция - фестиваль творчества обучающихся "</a:t>
            </a:r>
            <a:r>
              <a:rPr lang="ru-RU" altLang="ru-RU" sz="1200" b="1" dirty="0" err="1">
                <a:solidFill>
                  <a:srgbClr val="7030A0"/>
                </a:solidFill>
                <a:latin typeface="Arial" charset="0"/>
              </a:rPr>
              <a:t>Excelsior</a:t>
            </a:r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!"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- 2 место.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4. Республиканский этап Всероссийских  краеведческих чтений юных туристов – краеведов "Отечество" - 2 место.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5. Республиканский этап Всероссийских краеведческих чтений  юных туристов- краеведов - 3 место, 2013 год.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6. Региональная  научно - практическая конференция школьников "Шаг в будущее - 3"- 1 место.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b="1" u="sng" dirty="0">
                <a:solidFill>
                  <a:srgbClr val="FF0000"/>
                </a:solidFill>
                <a:latin typeface="Arial" charset="0"/>
              </a:rPr>
              <a:t>Владимиров  Сергей – </a:t>
            </a:r>
            <a:r>
              <a:rPr lang="ru-RU" altLang="ru-RU" b="1" u="sng" dirty="0" err="1">
                <a:solidFill>
                  <a:srgbClr val="FF0000"/>
                </a:solidFill>
                <a:latin typeface="Arial" charset="0"/>
              </a:rPr>
              <a:t>стипендиант</a:t>
            </a:r>
            <a:r>
              <a:rPr lang="ru-RU" altLang="ru-RU" b="1" u="sng" dirty="0">
                <a:solidFill>
                  <a:srgbClr val="FF0000"/>
                </a:solidFill>
                <a:latin typeface="Arial" charset="0"/>
              </a:rPr>
              <a:t>  главы администрации города Чебоксары за 2011 - 2012 учебный год.</a:t>
            </a:r>
            <a:br>
              <a:rPr lang="ru-RU" altLang="ru-RU" b="1" u="sng" dirty="0">
                <a:solidFill>
                  <a:srgbClr val="FF0000"/>
                </a:solidFill>
                <a:latin typeface="Arial" charset="0"/>
              </a:rPr>
            </a:br>
            <a:endParaRPr lang="ru-RU" altLang="ru-RU" u="sng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ru-RU" altLang="ru-RU" sz="1200" dirty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altLang="ru-RU" sz="1200" dirty="0">
                <a:solidFill>
                  <a:srgbClr val="7030A0"/>
                </a:solidFill>
                <a:latin typeface="Arial" charset="0"/>
              </a:rPr>
            </a:b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43" y="5141369"/>
            <a:ext cx="1152902" cy="1275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34" y="5036721"/>
            <a:ext cx="1249555" cy="1321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02" y="5036721"/>
            <a:ext cx="1341066" cy="1374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87" y="5073172"/>
            <a:ext cx="1195673" cy="128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50" y="5046444"/>
            <a:ext cx="1138339" cy="1302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94" y="4931868"/>
            <a:ext cx="1402191" cy="1397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503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1116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ДОСТИЖЕНИЯ  УЧАЩИХСЯ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НАУЧНО – ПРАКТИЧЕСКИЕ  КОНФЕРЕНЦИИ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2012 </a:t>
            </a:r>
            <a:r>
              <a:rPr lang="ru-RU" sz="2800" b="1" dirty="0">
                <a:solidFill>
                  <a:srgbClr val="FF0000"/>
                </a:solidFill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</a:rPr>
              <a:t>2013  </a:t>
            </a:r>
            <a:r>
              <a:rPr lang="ru-RU" sz="2800" b="1" dirty="0">
                <a:solidFill>
                  <a:srgbClr val="FF0000"/>
                </a:solidFill>
              </a:rPr>
              <a:t>УЧЕБНЫЙ ГОД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10957984" cy="14684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mtClean="0"/>
              <a:t>   </a:t>
            </a:r>
          </a:p>
        </p:txBody>
      </p:sp>
      <p:pic>
        <p:nvPicPr>
          <p:cNvPr id="1843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557341"/>
            <a:ext cx="17272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43935" y="3165475"/>
            <a:ext cx="345651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Столяров Юрий - победитель и призер научно - практических конференций. Тема исследовательской работы: "Храни огонь родного очага"(Сравнительно - сопоставительный анализ чувашских и русских обрядов при строительстве дома)</a:t>
            </a:r>
          </a:p>
        </p:txBody>
      </p:sp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3600452" y="1557339"/>
            <a:ext cx="767926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1. XVI школьная  научно - практическая конференция "Шаг в науку"- 1 место.</a:t>
            </a:r>
            <a:br>
              <a:rPr lang="ru-RU" altLang="ru-RU" sz="1200" b="1" dirty="0">
                <a:solidFill>
                  <a:srgbClr val="7030A0"/>
                </a:solidFill>
                <a:latin typeface="Arial" charset="0"/>
              </a:rPr>
            </a:b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2. XXVIII городская научно - практическая конференция школьников "Открытия юных"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- 1 место.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3. Республиканский этап Всероссийских краеведческих чтений юных туристов - краеведов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- 1 место.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4. Региональная научно - практическая конференция школьников "Шаг в будущее -4"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- 3 место.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7030A0"/>
                </a:solidFill>
                <a:latin typeface="Arial" charset="0"/>
              </a:rPr>
              <a:t>5.Всероссийские краеведческие чтения (г. Москва) - 2 место.</a:t>
            </a:r>
            <a:endParaRPr lang="ru-RU" altLang="ru-RU" sz="1200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2" y="5013178"/>
            <a:ext cx="1480535" cy="1503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5" y="4966401"/>
            <a:ext cx="1507099" cy="1549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99" y="4946801"/>
            <a:ext cx="1321520" cy="156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60" y="5013176"/>
            <a:ext cx="1518461" cy="1569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01" y="4946801"/>
            <a:ext cx="1549779" cy="156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98" y="5013178"/>
            <a:ext cx="1279375" cy="1503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66693" y="3747752"/>
            <a:ext cx="6323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u="sng" dirty="0" err="1">
                <a:solidFill>
                  <a:srgbClr val="FF0000"/>
                </a:solidFill>
                <a:latin typeface="Arial" charset="0"/>
              </a:rPr>
              <a:t>стипендиант</a:t>
            </a:r>
            <a:r>
              <a:rPr lang="ru-RU" altLang="ru-RU" b="1" u="sng" dirty="0">
                <a:solidFill>
                  <a:srgbClr val="FF0000"/>
                </a:solidFill>
                <a:latin typeface="Arial" charset="0"/>
              </a:rPr>
              <a:t>  главы администрации города Чебоксары за </a:t>
            </a:r>
            <a:r>
              <a:rPr lang="ru-RU" altLang="ru-RU" b="1" u="sng" dirty="0" smtClean="0">
                <a:solidFill>
                  <a:srgbClr val="FF0000"/>
                </a:solidFill>
                <a:latin typeface="Arial" charset="0"/>
              </a:rPr>
              <a:t>2012 </a:t>
            </a:r>
            <a:r>
              <a:rPr lang="ru-RU" altLang="ru-RU" b="1" u="sng" dirty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ru-RU" altLang="ru-RU" b="1" u="sng" dirty="0" smtClean="0">
                <a:solidFill>
                  <a:srgbClr val="FF0000"/>
                </a:solidFill>
                <a:latin typeface="Arial" charset="0"/>
              </a:rPr>
              <a:t>2013 </a:t>
            </a:r>
            <a:r>
              <a:rPr lang="ru-RU" altLang="ru-RU" b="1" u="sng" dirty="0">
                <a:solidFill>
                  <a:srgbClr val="FF0000"/>
                </a:solidFill>
                <a:latin typeface="Arial" charset="0"/>
              </a:rPr>
              <a:t>учебный год.</a:t>
            </a:r>
            <a:br>
              <a:rPr lang="ru-RU" altLang="ru-RU" b="1" u="sng" dirty="0">
                <a:solidFill>
                  <a:srgbClr val="FF0000"/>
                </a:solidFill>
                <a:latin typeface="Arial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561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1116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ДОСТИЖЕНИЯ УЧАЩИХСЯ</a:t>
            </a:r>
            <a:br>
              <a:rPr lang="ru-RU" sz="2400" dirty="0" smtClean="0"/>
            </a:br>
            <a:r>
              <a:rPr lang="ru-RU" sz="2400" dirty="0" smtClean="0"/>
              <a:t>НАУЧНО – ПРАКТИЧЕСКИЕ  КОНФЕРЕНЦИИ</a:t>
            </a:r>
            <a:br>
              <a:rPr lang="ru-RU" sz="2400" dirty="0" smtClean="0"/>
            </a:br>
            <a:r>
              <a:rPr lang="ru-RU" sz="2400" dirty="0" smtClean="0"/>
              <a:t>2013 – 2014 УЧЕБНЫЙ  ГОД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Афанасьева </a:t>
            </a:r>
            <a:r>
              <a:rPr lang="ru-RU" sz="1400" dirty="0">
                <a:solidFill>
                  <a:schemeClr val="tx1"/>
                </a:solidFill>
              </a:rPr>
              <a:t>Ася, ученица 11а класса - победитель научно - практических конференций. Тема </a:t>
            </a:r>
            <a:r>
              <a:rPr lang="ru-RU" sz="1400" dirty="0" smtClean="0">
                <a:solidFill>
                  <a:schemeClr val="tx1"/>
                </a:solidFill>
              </a:rPr>
              <a:t> исследовательской работы :"</a:t>
            </a:r>
            <a:r>
              <a:rPr lang="ru-RU" sz="1400" dirty="0">
                <a:solidFill>
                  <a:schemeClr val="tx1"/>
                </a:solidFill>
              </a:rPr>
              <a:t>Не оборви своих корней" (История семьи Николаевых</a:t>
            </a:r>
            <a:r>
              <a:rPr lang="ru-RU" sz="1400" dirty="0" smtClean="0">
                <a:solidFill>
                  <a:schemeClr val="tx1"/>
                </a:solidFill>
              </a:rPr>
              <a:t>).	</a:t>
            </a:r>
            <a:r>
              <a:rPr lang="ru-RU" sz="1400" dirty="0" smtClean="0"/>
              <a:t>	</a:t>
            </a:r>
            <a:endParaRPr lang="ru-RU" sz="1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rgbClr val="7030A0"/>
                </a:solidFill>
              </a:rPr>
              <a:t>1.XVII школьная научно - практическая конференция </a:t>
            </a:r>
            <a:r>
              <a:rPr lang="ru-RU" sz="1400" dirty="0" smtClean="0">
                <a:solidFill>
                  <a:srgbClr val="7030A0"/>
                </a:solidFill>
              </a:rPr>
              <a:t>« Наука. Творчество. Развитие</a:t>
            </a:r>
            <a:r>
              <a:rPr lang="ru-RU" sz="1400" dirty="0">
                <a:solidFill>
                  <a:srgbClr val="7030A0"/>
                </a:solidFill>
              </a:rPr>
              <a:t>"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rgbClr val="7030A0"/>
                </a:solidFill>
              </a:rPr>
              <a:t>- 1 место.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rgbClr val="7030A0"/>
                </a:solidFill>
              </a:rPr>
              <a:t>2.XII  городская ( районная ) открытая научно - практическая конференция "Достижени -Я -2014"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rgbClr val="7030A0"/>
                </a:solidFill>
              </a:rPr>
              <a:t>- 1 место.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rgbClr val="7030A0"/>
                </a:solidFill>
              </a:rPr>
              <a:t>3. Городская научно - практическая конференция школьников "Открытия юных - 2014"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rgbClr val="7030A0"/>
                </a:solidFill>
              </a:rPr>
              <a:t>- 1 место.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rgbClr val="7030A0"/>
                </a:solidFill>
              </a:rPr>
              <a:t>4. Всероссийская  48 -</a:t>
            </a:r>
            <a:r>
              <a:rPr lang="ru-RU" sz="1400" dirty="0" err="1">
                <a:solidFill>
                  <a:srgbClr val="7030A0"/>
                </a:solidFill>
              </a:rPr>
              <a:t>ая</a:t>
            </a:r>
            <a:r>
              <a:rPr lang="ru-RU" sz="1400" dirty="0">
                <a:solidFill>
                  <a:srgbClr val="7030A0"/>
                </a:solidFill>
              </a:rPr>
              <a:t>  научная  студенческая  конференция по техническим, гуманитарным и естественным наукам в секции "Культура Чувашии: история и современность" - 1 место.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rgbClr val="7030A0"/>
                </a:solidFill>
              </a:rPr>
              <a:t>5. VII Открытая  Республиканская  олимпиада  по туризму и краеведению "Наш  край Чувашский" -  2 место.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rgbClr val="7030A0"/>
                </a:solidFill>
              </a:rPr>
              <a:t>6. V Региональный  конкурс   научных  работ учащихся   на тему "История  и Культура России  и Чувашии  -  2 место.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964" y="2401507"/>
            <a:ext cx="984251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4" y="5162507"/>
            <a:ext cx="1423680" cy="1454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53" y="5162509"/>
            <a:ext cx="1389771" cy="1488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72" y="5205819"/>
            <a:ext cx="1426747" cy="1461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52" y="5189032"/>
            <a:ext cx="1256461" cy="1461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0" y="5222605"/>
            <a:ext cx="1344149" cy="1428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95" y="5285139"/>
            <a:ext cx="1389541" cy="1461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64" y="5296387"/>
            <a:ext cx="1272939" cy="1454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9342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>Достижения  учащихся</a:t>
            </a:r>
            <a:br>
              <a:rPr lang="ru-RU" sz="2400" dirty="0" smtClean="0"/>
            </a:br>
            <a:r>
              <a:rPr lang="ru-RU" sz="2400" dirty="0" smtClean="0"/>
              <a:t>научно – практические конференции</a:t>
            </a:r>
            <a:br>
              <a:rPr lang="ru-RU" sz="2400" dirty="0" smtClean="0"/>
            </a:br>
            <a:r>
              <a:rPr lang="ru-RU" sz="2400" dirty="0" smtClean="0"/>
              <a:t>2014 – 2015 учебный год</a:t>
            </a:r>
            <a:endParaRPr lang="ru-RU" sz="2400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43933" y="1638303"/>
            <a:ext cx="11438467" cy="5103813"/>
          </a:xfrm>
        </p:spPr>
        <p:txBody>
          <a:bodyPr/>
          <a:lstStyle/>
          <a:p>
            <a:endParaRPr lang="ru-RU" sz="1800" dirty="0" smtClean="0">
              <a:solidFill>
                <a:srgbClr val="0033DF"/>
              </a:solidFill>
              <a:latin typeface="Times New Roman" pitchFamily="18" charset="0"/>
            </a:endParaRPr>
          </a:p>
          <a:p>
            <a:pPr algn="just">
              <a:buClr>
                <a:srgbClr val="7FD13B"/>
              </a:buClr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1. 3 место - Городская  научно - практическая конференция "Открытия  юных - 2015" ,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Виссарионов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Данила, 6а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кл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;</a:t>
            </a:r>
            <a:endParaRPr lang="ru-RU" sz="1800" dirty="0" smtClean="0">
              <a:solidFill>
                <a:srgbClr val="0033DF"/>
              </a:solidFill>
              <a:latin typeface="Times New Roman" pitchFamily="18" charset="0"/>
            </a:endParaRPr>
          </a:p>
          <a:p>
            <a:pPr algn="just">
              <a:buClr>
                <a:srgbClr val="7FD13B"/>
              </a:buClr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  2.  2 место  -  Республиканская  научно - практическая конференция "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Excelsior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- 2015",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Виссарионов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Данила, 6 а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кл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;</a:t>
            </a:r>
            <a:endParaRPr lang="ru-RU" sz="1800" dirty="0" smtClean="0">
              <a:solidFill>
                <a:srgbClr val="0033DF"/>
              </a:solidFill>
              <a:latin typeface="Times New Roman" pitchFamily="18" charset="0"/>
            </a:endParaRPr>
          </a:p>
          <a:p>
            <a:pPr algn="just">
              <a:buClr>
                <a:srgbClr val="7FD13B"/>
              </a:buClr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3.  2 место  - Всероссийская  студенческая  научно - практическая конференция,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Виссарионов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Данила, 6а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кл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;</a:t>
            </a:r>
            <a:endParaRPr lang="ru-RU" sz="1800" dirty="0" smtClean="0">
              <a:solidFill>
                <a:srgbClr val="0033DF"/>
              </a:solidFill>
              <a:latin typeface="Times New Roman" pitchFamily="18" charset="0"/>
            </a:endParaRPr>
          </a:p>
          <a:p>
            <a:pPr algn="ctr">
              <a:buClr>
                <a:srgbClr val="7FD13B"/>
              </a:buClr>
            </a:pPr>
            <a:endParaRPr lang="ru-RU" sz="1400" dirty="0" smtClean="0">
              <a:solidFill>
                <a:srgbClr val="4E5B6F"/>
              </a:solidFill>
            </a:endParaRPr>
          </a:p>
          <a:p>
            <a:pPr algn="just"/>
            <a:r>
              <a:rPr lang="ru-RU" sz="1800" dirty="0" err="1" smtClean="0">
                <a:solidFill>
                  <a:srgbClr val="0033DF"/>
                </a:solidFill>
                <a:latin typeface="Times New Roman" pitchFamily="18" charset="0"/>
              </a:rPr>
              <a:t>Виссарионов</a:t>
            </a:r>
            <a:r>
              <a:rPr lang="ru-RU" sz="1800" dirty="0" smtClean="0">
                <a:solidFill>
                  <a:srgbClr val="0033DF"/>
                </a:solidFill>
                <a:latin typeface="Times New Roman" pitchFamily="18" charset="0"/>
              </a:rPr>
              <a:t> Данила, ученик 6а класса. Тема исследовательской работы:" В поисках утраченного ... (сравнительно - сопоставительный анализ чувашских и русских охранительных обрядов)»</a:t>
            </a:r>
            <a:endParaRPr lang="ru-RU" sz="1800" dirty="0" smtClean="0"/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15" y="4719906"/>
            <a:ext cx="2320403" cy="14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42" y="5413913"/>
            <a:ext cx="825500" cy="99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78" y="5383951"/>
            <a:ext cx="935892" cy="102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38" y="5300662"/>
            <a:ext cx="774700" cy="100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Достижения  учащихся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Научно – практические конференции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2015 - 2016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674" y="1815737"/>
            <a:ext cx="1781427" cy="2730884"/>
          </a:xfrm>
        </p:spPr>
      </p:pic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2832101" y="1773239"/>
            <a:ext cx="921596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1. Республиканский  этап Всероссийских  краеведческих  чтений юных туристов - краеведов  - 1 место;</a:t>
            </a:r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2. Всероссийские  краеведческие  чтения юных туристов - краеведов "Мое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</a:rPr>
              <a:t>Отечество"г.Москва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  - 2 место;</a:t>
            </a:r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3. Лауреат конкурса художественных программ на Всероссийских краеведческих чтениях юных краеведов "Мое Отечество" - 1 место;</a:t>
            </a:r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4. Ежегодная  школьная научно - практическая конференция  - 1 место;</a:t>
            </a:r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5. XIV Открытая  научно - практическая конференция "Достижени -Я - 2016" - 1 место.</a:t>
            </a:r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6.. Городская научно - практическая  конференция "Открытия  юных - 2016" -  1 место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7. Студенческая  научно - практическая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</a:rPr>
              <a:t>конференция«Студенческая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 наука –                                                 первый шаг в академическую науку» в ЧГСХА  - 1 место.</a:t>
            </a:r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8. Республиканская конференция - фестиваль творчества обучающихся   "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</a:rPr>
              <a:t>Excelsior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 - 2016"  - 1 место</a:t>
            </a:r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 9.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</a:rPr>
              <a:t>XIVвнутритехникумовская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 научно - практическая конференция  студентов "Первые шаги в науку"</a:t>
            </a:r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( Политехнический  техникум  города  Новочебоксарска)-  1место.                                                         </a:t>
            </a:r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10. Всероссийская    50-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</a:rPr>
              <a:t>ая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 научная студенческая  конференция по техническим, гуманитарным и естественным наукам, посвященной Году человека труда в Чувашии. - 3 место.</a:t>
            </a:r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11.VI Республиканский конкурс научных работ учащихся "История и культура России и Чувашии" - </a:t>
            </a:r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1 место.</a:t>
            </a:r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12.Республиканский  конкурс  образовательных проектов "Обычаи  и традиции  моего  народа"  -  1 место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ru-RU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АЛЕКСЕЕВА  ЕКАТЕРИНА  -  СТИПЕНДИАНТ  ГЛАВЫ ЧУВАШСКОЙ РЕСПУБЛИКИ  ЗА  2017  - 2018  УЧЕБНЫЙ  ГОД,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ОБЛАДАТЕЛЬ  ЗОЛОТОЙ МЕДАЛИ  «ЮНЫЙ   ИССЛЕДОВАТЕЛЬ  1 СТЕПЕНИ» Г.МОСКВА, 2017 Г.  НАГРАЖДЕНА  ПУТЕВКОЙ  В «АРТЕК»  В ПРОФИЛЬНУЮ СМЕНУ  ДЛЯ  ЮНЫХ  ИССЛЕДОВАТЕЛЕЙ.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1200" dirty="0">
              <a:solidFill>
                <a:srgbClr val="0033DF"/>
              </a:solidFill>
              <a:latin typeface="Times New Roman" pitchFamily="18" charset="0"/>
            </a:endParaRPr>
          </a:p>
          <a:p>
            <a:r>
              <a:rPr lang="ru-RU" sz="1200" dirty="0">
                <a:solidFill>
                  <a:srgbClr val="0033DF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927463" y="4797425"/>
            <a:ext cx="19046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ru-RU" dirty="0"/>
              <a:t>А</a:t>
            </a:r>
            <a:r>
              <a:rPr lang="ru-RU" sz="1200" dirty="0"/>
              <a:t>лексеева  Екатерина – ученица  </a:t>
            </a:r>
            <a:r>
              <a:rPr lang="ru-RU" sz="1200" dirty="0" smtClean="0"/>
              <a:t>10а </a:t>
            </a:r>
            <a:r>
              <a:rPr lang="ru-RU" sz="1200" dirty="0"/>
              <a:t>класса</a:t>
            </a:r>
            <a:endParaRPr lang="ru-RU" dirty="0"/>
          </a:p>
        </p:txBody>
      </p:sp>
      <p:pic>
        <p:nvPicPr>
          <p:cNvPr id="1536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5" y="5778500"/>
            <a:ext cx="82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17" y="5778500"/>
            <a:ext cx="81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18" y="5499100"/>
            <a:ext cx="82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85" y="5440363"/>
            <a:ext cx="82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7" y="5499100"/>
            <a:ext cx="82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1" y="5499100"/>
            <a:ext cx="82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67" y="5499100"/>
            <a:ext cx="82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34" y="5499100"/>
            <a:ext cx="82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67" y="5499100"/>
            <a:ext cx="82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1" y="5529263"/>
            <a:ext cx="82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1" y="5499100"/>
            <a:ext cx="82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Рисунок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734" y="5499100"/>
            <a:ext cx="82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Рисунок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130" y="992799"/>
            <a:ext cx="895625" cy="101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8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34863" y="350208"/>
            <a:ext cx="8628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Достижения  учащихся</a:t>
            </a:r>
            <a:br>
              <a:rPr lang="ru-RU" sz="3200" b="1" dirty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</a:br>
            <a:r>
              <a:rPr lang="ru-RU" sz="3200" b="1" dirty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Научно – практические конференции</a:t>
            </a:r>
            <a:br>
              <a:rPr lang="ru-RU" sz="3200" b="1" dirty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2016 </a:t>
            </a:r>
            <a:r>
              <a:rPr lang="ru-RU" sz="3200" b="1" dirty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- </a:t>
            </a:r>
            <a:r>
              <a:rPr lang="ru-RU" sz="3200" b="1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2017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9" y="1349574"/>
            <a:ext cx="2362200" cy="17716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40034" y="1828800"/>
            <a:ext cx="8046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XX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школьная  научно – практическая конференция «Наука. Творчество. Развитие  -2017» – 1 место.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Ежегодная  Открытая  научно – практическая  конференция «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Достижени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– Я – 2017» - 2 место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</a:t>
            </a:r>
            <a:r>
              <a:rPr lang="ru-RU" dirty="0">
                <a:ea typeface="Calibri"/>
                <a:cs typeface="Times New Roman"/>
              </a:rPr>
              <a:t> </a:t>
            </a:r>
            <a:r>
              <a:rPr lang="ru-RU" dirty="0" smtClean="0">
                <a:ea typeface="Calibri"/>
                <a:cs typeface="Times New Roman"/>
              </a:rPr>
              <a:t>Городская  научно  - практическая  конференция «Открытие юных» – 1 место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ts val="1575"/>
              </a:lnSpc>
            </a:pPr>
            <a:r>
              <a:rPr lang="ru-RU" sz="2000" dirty="0" smtClean="0">
                <a:ea typeface="Calibri"/>
                <a:cs typeface="Times New Roman"/>
              </a:rPr>
              <a:t>4. Всероссийская  студенческая научно – практическая  конференция с участием  школьников  «Студенческая наука – первый шаг в академическую  науку»  -  1 место</a:t>
            </a:r>
          </a:p>
          <a:p>
            <a:pPr>
              <a:lnSpc>
                <a:spcPts val="1575"/>
              </a:lnSpc>
            </a:pPr>
            <a:endParaRPr lang="ru-RU" sz="2000" dirty="0" smtClean="0">
              <a:ea typeface="Calibri"/>
              <a:cs typeface="Times New Roman"/>
            </a:endParaRPr>
          </a:p>
          <a:p>
            <a:pPr>
              <a:lnSpc>
                <a:spcPts val="1575"/>
              </a:lnSpc>
            </a:pPr>
            <a:r>
              <a:rPr lang="ru-RU" sz="2000" dirty="0" smtClean="0">
                <a:ea typeface="Calibri"/>
                <a:cs typeface="Times New Roman"/>
              </a:rPr>
              <a:t>5.Республиканский  этап  Всероссийского конкурса  краеведческих работ  «Мое Отечество» - 3 место</a:t>
            </a:r>
          </a:p>
          <a:p>
            <a:pPr>
              <a:lnSpc>
                <a:spcPts val="1575"/>
              </a:lnSpc>
            </a:pPr>
            <a:endParaRPr lang="ru-RU" sz="2000" dirty="0" smtClean="0">
              <a:ea typeface="Calibri"/>
              <a:cs typeface="Times New Roman"/>
            </a:endParaRPr>
          </a:p>
          <a:p>
            <a:pPr>
              <a:lnSpc>
                <a:spcPts val="1575"/>
              </a:lnSpc>
            </a:pPr>
            <a:r>
              <a:rPr lang="ru-RU" sz="2000" dirty="0" smtClean="0">
                <a:ea typeface="Calibri"/>
                <a:cs typeface="Times New Roman"/>
              </a:rPr>
              <a:t>6.Городской  конкурс  исследовательских  работ  « Мое Отечество» - 2 место.</a:t>
            </a:r>
          </a:p>
          <a:p>
            <a:pPr>
              <a:lnSpc>
                <a:spcPts val="1575"/>
              </a:lnSpc>
            </a:pPr>
            <a:endParaRPr lang="ru-RU" sz="2000" dirty="0" smtClean="0">
              <a:ea typeface="Calibri"/>
              <a:cs typeface="Times New Roman"/>
            </a:endParaRPr>
          </a:p>
          <a:p>
            <a:pPr>
              <a:lnSpc>
                <a:spcPts val="1575"/>
              </a:lnSpc>
            </a:pPr>
            <a:r>
              <a:rPr lang="ru-RU" sz="2000" dirty="0" smtClean="0">
                <a:ea typeface="Calibri"/>
                <a:cs typeface="Times New Roman"/>
              </a:rPr>
              <a:t>7.</a:t>
            </a:r>
            <a:r>
              <a:rPr lang="en-US" sz="2000" dirty="0" smtClean="0">
                <a:ea typeface="Calibri"/>
                <a:cs typeface="Times New Roman"/>
              </a:rPr>
              <a:t>VII</a:t>
            </a:r>
            <a:r>
              <a:rPr lang="ru-RU" sz="2000" dirty="0" smtClean="0">
                <a:ea typeface="Calibri"/>
                <a:cs typeface="Times New Roman"/>
              </a:rPr>
              <a:t>  Республиканский  конкурс научных  работ «История  и культура России и Чувашии» – 2 место</a:t>
            </a:r>
          </a:p>
          <a:p>
            <a:pPr>
              <a:lnSpc>
                <a:spcPts val="1575"/>
              </a:lnSpc>
            </a:pPr>
            <a:r>
              <a:rPr lang="ru-RU" sz="2000" dirty="0" smtClean="0">
                <a:ea typeface="Calibri"/>
                <a:cs typeface="Times New Roman"/>
              </a:rPr>
              <a:t> 8. Всероссийский  конкурс  краеведческих проектов  «Мой  край родной» – 1 место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3200" dirty="0" smtClean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981" y="3657600"/>
            <a:ext cx="24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Филонова  Софья, </a:t>
            </a:r>
          </a:p>
          <a:p>
            <a:r>
              <a:rPr lang="ru-RU" dirty="0" smtClean="0"/>
              <a:t>Егорова  Дарья,  9а </a:t>
            </a:r>
            <a:r>
              <a:rPr lang="ru-RU" dirty="0" err="1" smtClean="0"/>
              <a:t>кл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871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11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Достижения  учащихся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Научно – практические конференции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2017- 2018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1600" b="1" dirty="0" smtClean="0"/>
              <a:t>Республиканский этап Всероссийского конкурса  генеалогических исследований «Моя родословная» – 2 место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b="1" dirty="0" smtClean="0"/>
              <a:t>Республиканский  этап Всероссийских  краеведческих чтений  - 1 место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b="1" dirty="0" smtClean="0"/>
              <a:t>Республиканский конкурс  фестиваль научно – исследовательских и творческих работ «Великие сыны России – Человек и общество»- 3 место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b="1" dirty="0" smtClean="0"/>
              <a:t>Региональный этап </a:t>
            </a:r>
            <a:r>
              <a:rPr lang="en-US" sz="1600" b="1" dirty="0" smtClean="0"/>
              <a:t>XIV</a:t>
            </a:r>
            <a:r>
              <a:rPr lang="ru-RU" sz="1600" b="1" dirty="0" smtClean="0"/>
              <a:t> Всероссийского конкурса  научно – исследовательских работ обучающихся  общеобразовательных учреждений </a:t>
            </a:r>
            <a:r>
              <a:rPr lang="ru-RU" sz="1600" b="1" dirty="0" err="1" smtClean="0"/>
              <a:t>им.Д.И</a:t>
            </a:r>
            <a:r>
              <a:rPr lang="ru-RU" sz="1600" b="1" dirty="0" smtClean="0"/>
              <a:t>. Менделеева – 2 место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/>
              <a:t>XVI  </a:t>
            </a:r>
            <a:r>
              <a:rPr lang="ru-RU" sz="1600" b="1" dirty="0" smtClean="0"/>
              <a:t>научно – практическая конференция «Достижени –Я – 2018» – 1 место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/>
              <a:t>XII </a:t>
            </a:r>
            <a:r>
              <a:rPr lang="ru-RU" sz="1600" b="1" dirty="0" smtClean="0"/>
              <a:t>Открытая  международная  научно – исследовательская  конференция  молодых  исследователей «Образование. Наука. Профессия» – 1,2 место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/>
              <a:t>XVII </a:t>
            </a:r>
            <a:r>
              <a:rPr lang="ru-RU" sz="1600" b="1" dirty="0" smtClean="0"/>
              <a:t>Республиканская техническая  научно – практическая конференция «Дорожно – транспортный комплекс: состояние , проблемы и перспективы развития» -  1,2,3 место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/>
              <a:t>XI </a:t>
            </a:r>
            <a:r>
              <a:rPr lang="ru-RU" sz="1600" b="1" dirty="0" smtClean="0"/>
              <a:t>Региональная  научно – практическая  конференция учащейся молодежи «Региональные аспекты управления</a:t>
            </a:r>
          </a:p>
          <a:p>
            <a:pPr marL="0" indent="0">
              <a:buNone/>
            </a:pPr>
            <a:r>
              <a:rPr lang="ru-RU" sz="1600" b="1" dirty="0" smtClean="0"/>
              <a:t>Социально – экономическими процессами – 2 место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514350" indent="-514350">
              <a:buFont typeface="+mj-lt"/>
              <a:buAutoNum type="arabicPeriod"/>
            </a:pPr>
            <a:endParaRPr lang="ru-RU" sz="1600" b="1" dirty="0" smtClean="0"/>
          </a:p>
          <a:p>
            <a:pPr marL="514350" indent="-514350">
              <a:buFont typeface="+mj-lt"/>
              <a:buAutoNum type="arabicPeriod"/>
            </a:pPr>
            <a:endParaRPr lang="ru-RU" sz="1600" b="1" dirty="0" smtClean="0"/>
          </a:p>
          <a:p>
            <a:pPr marL="514350" indent="-514350">
              <a:buFont typeface="+mj-lt"/>
              <a:buAutoNum type="arabicPeriod"/>
            </a:pPr>
            <a:endParaRPr lang="ru-RU" sz="16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a typeface="Calibri"/>
                <a:cs typeface="Times New Roman"/>
              </a:rPr>
              <a:t>Итого: </a:t>
            </a:r>
            <a:r>
              <a:rPr lang="ru-RU" b="1" dirty="0" smtClean="0">
                <a:ea typeface="Calibri"/>
                <a:cs typeface="Times New Roman"/>
              </a:rPr>
              <a:t>62 победы </a:t>
            </a:r>
            <a:r>
              <a:rPr lang="ru-RU" b="1" dirty="0">
                <a:ea typeface="Calibri"/>
                <a:cs typeface="Times New Roman"/>
              </a:rPr>
              <a:t>на мероприятиях различного уровня: </a:t>
            </a:r>
            <a:endParaRPr lang="ru-RU" b="1" dirty="0" smtClean="0">
              <a:ea typeface="Calibri"/>
              <a:cs typeface="Times New Roman"/>
            </a:endParaRPr>
          </a:p>
          <a:p>
            <a:r>
              <a:rPr lang="ru-RU" b="1" dirty="0" smtClean="0">
                <a:ea typeface="Calibri"/>
                <a:cs typeface="Times New Roman"/>
              </a:rPr>
              <a:t>город </a:t>
            </a:r>
            <a:r>
              <a:rPr lang="ru-RU" b="1" dirty="0">
                <a:ea typeface="Calibri"/>
                <a:cs typeface="Times New Roman"/>
              </a:rPr>
              <a:t>- </a:t>
            </a:r>
            <a:r>
              <a:rPr lang="ru-RU" b="1" dirty="0" smtClean="0">
                <a:ea typeface="Calibri"/>
                <a:cs typeface="Times New Roman"/>
              </a:rPr>
              <a:t>14, </a:t>
            </a:r>
          </a:p>
          <a:p>
            <a:r>
              <a:rPr lang="ru-RU" b="1" dirty="0">
                <a:ea typeface="Calibri"/>
                <a:cs typeface="Times New Roman"/>
              </a:rPr>
              <a:t>Р</a:t>
            </a:r>
            <a:r>
              <a:rPr lang="ru-RU" b="1" dirty="0" smtClean="0">
                <a:ea typeface="Calibri"/>
                <a:cs typeface="Times New Roman"/>
              </a:rPr>
              <a:t>еспублика </a:t>
            </a:r>
            <a:r>
              <a:rPr lang="ru-RU" b="1" dirty="0">
                <a:ea typeface="Calibri"/>
                <a:cs typeface="Times New Roman"/>
              </a:rPr>
              <a:t>– </a:t>
            </a:r>
            <a:r>
              <a:rPr lang="ru-RU" b="1" dirty="0" smtClean="0">
                <a:ea typeface="Calibri"/>
                <a:cs typeface="Times New Roman"/>
              </a:rPr>
              <a:t>30 </a:t>
            </a:r>
          </a:p>
          <a:p>
            <a:r>
              <a:rPr lang="ru-RU" b="1" dirty="0" smtClean="0">
                <a:ea typeface="Calibri"/>
                <a:cs typeface="Times New Roman"/>
              </a:rPr>
              <a:t>всероссийский </a:t>
            </a:r>
            <a:r>
              <a:rPr lang="ru-RU" b="1" dirty="0">
                <a:ea typeface="Calibri"/>
                <a:cs typeface="Times New Roman"/>
              </a:rPr>
              <a:t>– </a:t>
            </a:r>
            <a:r>
              <a:rPr lang="ru-RU" b="1" dirty="0" smtClean="0">
                <a:ea typeface="Calibri"/>
                <a:cs typeface="Times New Roman"/>
              </a:rPr>
              <a:t>20, </a:t>
            </a:r>
          </a:p>
          <a:p>
            <a:r>
              <a:rPr lang="ru-RU" b="1" dirty="0" smtClean="0">
                <a:ea typeface="Calibri"/>
                <a:cs typeface="Times New Roman"/>
              </a:rPr>
              <a:t>международный </a:t>
            </a:r>
            <a:r>
              <a:rPr lang="ru-RU" b="1" dirty="0">
                <a:ea typeface="Calibri"/>
                <a:cs typeface="Times New Roman"/>
              </a:rPr>
              <a:t>– </a:t>
            </a:r>
            <a:r>
              <a:rPr lang="ru-RU" b="1" dirty="0" smtClean="0">
                <a:ea typeface="Calibri"/>
                <a:cs typeface="Times New Roman"/>
              </a:rPr>
              <a:t>15.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4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4" y="1137423"/>
            <a:ext cx="10095571" cy="4966437"/>
          </a:xfrm>
        </p:spPr>
      </p:pic>
    </p:spTree>
    <p:extLst>
      <p:ext uri="{BB962C8B-B14F-4D97-AF65-F5344CB8AC3E}">
        <p14:creationId xmlns:p14="http://schemas.microsoft.com/office/powerpoint/2010/main" val="3909247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Китайская мудрость</a:t>
            </a: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СКАЖИ МНЕ – И Я ЗАБУДУ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ПОКАЖИ МНЕ – И Я ЗАПОМНЮ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ДАЙ МНЕ ДЕЙСТВОВАТЬ САМОМУ – И Я НАУЧУСЬ.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«ПОСРЕДСТВЕННЫЙ  УЧИТЕЛЬ ИЗЛАГАЕТ.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ХОРОШИЙ  УЧИТЕЛЬ ОБЪЯСНЯЕТ.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ВЫДАЮЩИЙ УЧИТЕЛЬ ПОКАЗЫВАЕТ.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ВЕЛИКИЙ  УЧИТЕЛЬ ВДОХНОВЛЯЕТ»</a:t>
            </a: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УИЛЬЯМ  УОРД.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79" y="1170878"/>
            <a:ext cx="9813072" cy="4739268"/>
          </a:xfrm>
        </p:spPr>
      </p:pic>
    </p:spTree>
    <p:extLst>
      <p:ext uri="{BB962C8B-B14F-4D97-AF65-F5344CB8AC3E}">
        <p14:creationId xmlns:p14="http://schemas.microsoft.com/office/powerpoint/2010/main" val="23489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51" y="1293813"/>
            <a:ext cx="9077093" cy="4525963"/>
          </a:xfrm>
        </p:spPr>
      </p:pic>
    </p:spTree>
    <p:extLst>
      <p:ext uri="{BB962C8B-B14F-4D97-AF65-F5344CB8AC3E}">
        <p14:creationId xmlns:p14="http://schemas.microsoft.com/office/powerpoint/2010/main" val="18649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22" y="1145790"/>
            <a:ext cx="7683190" cy="44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25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112" y="1505415"/>
            <a:ext cx="9459728" cy="195021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ЭТНОГРАФИЯ </a:t>
            </a:r>
            <a:r>
              <a:rPr lang="ru-RU" b="1" dirty="0" smtClean="0">
                <a:solidFill>
                  <a:schemeClr val="tx1"/>
                </a:solidFill>
              </a:rPr>
              <a:t>– греч. слово «этнос» – племя, народ и «графо» - пишу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260089" y="4087368"/>
            <a:ext cx="3129034" cy="100996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История народа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Быт и культура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389122" y="4087368"/>
            <a:ext cx="3438143" cy="100996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Состав и Расселение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93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музеи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экспедиции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экскурсии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29" y="1405054"/>
            <a:ext cx="5236838" cy="22525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1" y="1405054"/>
            <a:ext cx="2288146" cy="2252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30" y="5368794"/>
            <a:ext cx="2724597" cy="1185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20" y="1405054"/>
            <a:ext cx="2457804" cy="22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67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70156"/>
            <a:ext cx="11143785" cy="881218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ВНЕУРОЧНАЯ  ДЕЯТЕЛЬНОСТЬ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77" y="1567888"/>
            <a:ext cx="2649344" cy="17662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49" y="1567887"/>
            <a:ext cx="2115290" cy="1766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54" y="1567886"/>
            <a:ext cx="2102934" cy="1766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77" y="3590692"/>
            <a:ext cx="2798957" cy="1865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02" y="5566624"/>
            <a:ext cx="1110473" cy="1115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92" y="3590692"/>
            <a:ext cx="2524826" cy="16832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0" y="1567886"/>
            <a:ext cx="2312161" cy="17662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69" y="3590692"/>
            <a:ext cx="2385892" cy="16832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4043" y="4027107"/>
            <a:ext cx="1829832" cy="10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721" y="643944"/>
            <a:ext cx="10972800" cy="85593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52D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ТЕМАТИКА  ИССЛЕДОВАНИЙ</a:t>
            </a:r>
            <a:endParaRPr lang="ru-RU" b="1" dirty="0">
              <a:ln w="11430"/>
              <a:solidFill>
                <a:srgbClr val="52D0D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0615"/>
            <a:ext cx="10972800" cy="51129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В ожидании чудо… (сравнительно – сопоставительный анализ чувашских и марийских родильных  обрядов)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Храни огонь  родного очага …(сравнительный анализ чувашских и русских строительных  обрядов)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В поисках  утраченного ( сравнительный анализ мордовских и чувашских охранительных  обрядов)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Старинный  обрядовый  праздник «Кукла» жителей  деревни Русские Атаи Красночетайского района  Чувашской Республики.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По зову предков и души… (языческие традиции и обычаи  жителей деревни </a:t>
            </a:r>
            <a:r>
              <a:rPr lang="ru-RU" b="1" dirty="0" err="1" smtClean="0"/>
              <a:t>Трехизб</a:t>
            </a:r>
            <a:r>
              <a:rPr lang="ru-RU" b="1" dirty="0" smtClean="0"/>
              <a:t> – Шемурша </a:t>
            </a:r>
            <a:r>
              <a:rPr lang="ru-RU" b="1" dirty="0" err="1" smtClean="0"/>
              <a:t>Шемуршинского</a:t>
            </a:r>
            <a:r>
              <a:rPr lang="ru-RU" b="1" dirty="0" smtClean="0"/>
              <a:t> района Чувашской Республики)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06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BCA5436-F0B2-444F-B599-222CE7F44C6C}" vid="{E7F7DE61-75C5-4698-94C0-1A323E2F4CA1}"/>
    </a:ext>
  </a:extLst>
</a:theme>
</file>

<file path=ppt/theme/theme2.xml><?xml version="1.0" encoding="utf-8"?>
<a:theme xmlns:a="http://schemas.openxmlformats.org/drawingml/2006/main" name="Decatur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catur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3C4393-ACDB-4BF1-8882-2EC82EBB4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5BB143-2D4C-4804-A2EE-7D28AD504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AB4484-BDF9-44A3-927A-0E8EDDB14416}">
  <ds:schemaRefs>
    <ds:schemaRef ds:uri="http://purl.org/dc/elements/1.1/"/>
    <ds:schemaRef ds:uri="6ee78bd2-4339-4042-adc0-bcc646419980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547570a-e5f4-4946-a4c3-82580e42479e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тремя вариантами ответа</Template>
  <TotalTime>0</TotalTime>
  <Words>628</Words>
  <Application>Microsoft Office PowerPoint</Application>
  <PresentationFormat>Широкоэкранный</PresentationFormat>
  <Paragraphs>145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Arial</vt:lpstr>
      <vt:lpstr>Bodoni MT Condensed</vt:lpstr>
      <vt:lpstr>Calibri</vt:lpstr>
      <vt:lpstr>Calibri Light</vt:lpstr>
      <vt:lpstr>Courier New</vt:lpstr>
      <vt:lpstr>Franklin Gothic Book</vt:lpstr>
      <vt:lpstr>Garamond</vt:lpstr>
      <vt:lpstr>Segoe UI</vt:lpstr>
      <vt:lpstr>Segoe UI Light</vt:lpstr>
      <vt:lpstr>Times New Roman</vt:lpstr>
      <vt:lpstr>Wingdings</vt:lpstr>
      <vt:lpstr>Тема1</vt:lpstr>
      <vt:lpstr>Decatur</vt:lpstr>
      <vt:lpstr>1_Decatur</vt:lpstr>
      <vt:lpstr>ИЗУЧЕНИЕ  ИСТОРИЧЕСКИХ  И КУЛЬТУРНО – НРАВСТВЕННЫХ  ЦЕННОСТЕЙ  НАРОДОВ ПОВОЛЖЬЯ  ЧЕРЕЗ ПРОЕКТНО - ИССЛЕДОВАТЕЛЬСКУЮ 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ЭТНОГРАФИЯ – греч. слово «этнос» – племя, народ и «графо» - пишу</vt:lpstr>
      <vt:lpstr>Презентация PowerPoint</vt:lpstr>
      <vt:lpstr>ВНЕУРОЧНАЯ  ДЕЯТЕЛЬНОСТЬ</vt:lpstr>
      <vt:lpstr>ТЕМАТИКА  ИССЛЕДОВАНИЙ</vt:lpstr>
      <vt:lpstr>ТЕМАТИКА ИССЛЕДОВАНИЙ</vt:lpstr>
      <vt:lpstr>   УРОВЕНЬ НАУЧНО – ПРАКТИЧЕСКИХ КОНФЕРЕНЦИЙ</vt:lpstr>
      <vt:lpstr>ДОСТИЖЕНИЯ  УЧАЩИХСЯ НАУЧНО – ПРАКТИЧЕСКИЕ  КОНФЕРЕНЦИИ 2011 – 2012  УЧЕБНЫЙ ГОД</vt:lpstr>
      <vt:lpstr>ДОСТИЖЕНИЯ  УЧАЩИХСЯ НАУЧНО – ПРАКТИЧЕСКИЕ  КОНФЕРЕНЦИИ 2012 – 2013  УЧЕБНЫЙ ГОД</vt:lpstr>
      <vt:lpstr>ДОСТИЖЕНИЯ УЧАЩИХСЯ НАУЧНО – ПРАКТИЧЕСКИЕ  КОНФЕРЕНЦИИ 2013 – 2014 УЧЕБНЫЙ  ГОД</vt:lpstr>
      <vt:lpstr>Достижения  учащихся научно – практические конференции 2014 – 2015 учебный год</vt:lpstr>
      <vt:lpstr>Достижения  учащихся Научно – практические конференции 2015 - 2016</vt:lpstr>
      <vt:lpstr>Презентация PowerPoint</vt:lpstr>
      <vt:lpstr>Достижения  учащихся Научно – практические конференции 2017- 2018 </vt:lpstr>
      <vt:lpstr>                       РЕЗУЛЬТАТЫ</vt:lpstr>
      <vt:lpstr>Китайская мудрость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2017-12-06T15:20:51Z</dcterms:created>
  <dcterms:modified xsi:type="dcterms:W3CDTF">2024-04-30T12:29:30Z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