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2" r:id="rId5"/>
    <p:sldId id="259" r:id="rId6"/>
    <p:sldId id="261" r:id="rId7"/>
    <p:sldId id="268" r:id="rId8"/>
    <p:sldId id="260" r:id="rId9"/>
    <p:sldId id="264" r:id="rId10"/>
    <p:sldId id="266" r:id="rId11"/>
    <p:sldId id="27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D6062-E253-44C7-9139-219AE65F6B9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77EC4149-40B6-4F8F-944A-596F5471DD6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?</a:t>
          </a:r>
        </a:p>
      </dgm:t>
    </dgm:pt>
    <dgm:pt modelId="{6CBCCC15-8A4C-4F47-991C-9EFF8A3E153E}" type="parTrans" cxnId="{1C2FBBE5-E5AD-410A-83DA-FCB8BFC622CE}">
      <dgm:prSet/>
      <dgm:spPr/>
      <dgm:t>
        <a:bodyPr/>
        <a:lstStyle/>
        <a:p>
          <a:endParaRPr lang="ru-RU"/>
        </a:p>
      </dgm:t>
    </dgm:pt>
    <dgm:pt modelId="{611AE585-C4AA-4FA8-AE79-D29C9059B299}" type="sibTrans" cxnId="{1C2FBBE5-E5AD-410A-83DA-FCB8BFC622CE}">
      <dgm:prSet/>
      <dgm:spPr/>
      <dgm:t>
        <a:bodyPr/>
        <a:lstStyle/>
        <a:p>
          <a:endParaRPr lang="ru-RU"/>
        </a:p>
      </dgm:t>
    </dgm:pt>
    <dgm:pt modelId="{08C3439B-625F-4033-B660-42E16BCB90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Быстрая мощная</a:t>
          </a:r>
        </a:p>
      </dgm:t>
    </dgm:pt>
    <dgm:pt modelId="{F0C55093-0004-4C67-8014-0628406ED91D}" type="parTrans" cxnId="{29295353-00FF-4DD0-A533-DAE590E19F85}">
      <dgm:prSet/>
      <dgm:spPr/>
      <dgm:t>
        <a:bodyPr/>
        <a:lstStyle/>
        <a:p>
          <a:endParaRPr lang="ru-RU"/>
        </a:p>
      </dgm:t>
    </dgm:pt>
    <dgm:pt modelId="{6FB5875E-BAED-4044-9245-7D31657EE52E}" type="sibTrans" cxnId="{29295353-00FF-4DD0-A533-DAE590E19F85}">
      <dgm:prSet/>
      <dgm:spPr/>
      <dgm:t>
        <a:bodyPr/>
        <a:lstStyle/>
        <a:p>
          <a:endParaRPr lang="ru-RU"/>
        </a:p>
      </dgm:t>
    </dgm:pt>
    <dgm:pt modelId="{23AC4A94-F401-430F-B116-2142D868E3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Едет обгоняет тормозит</a:t>
          </a:r>
        </a:p>
      </dgm:t>
    </dgm:pt>
    <dgm:pt modelId="{3ADF9CF5-2372-414F-84C3-6AA64E3B94D7}" type="parTrans" cxnId="{1D3FA897-46B8-4A02-BFD3-62E08C51334A}">
      <dgm:prSet/>
      <dgm:spPr/>
      <dgm:t>
        <a:bodyPr/>
        <a:lstStyle/>
        <a:p>
          <a:endParaRPr lang="ru-RU"/>
        </a:p>
      </dgm:t>
    </dgm:pt>
    <dgm:pt modelId="{4CA2C2EE-12EC-4F54-9A8A-BCE34BA4A37C}" type="sibTrans" cxnId="{1D3FA897-46B8-4A02-BFD3-62E08C51334A}">
      <dgm:prSet/>
      <dgm:spPr/>
      <dgm:t>
        <a:bodyPr/>
        <a:lstStyle/>
        <a:p>
          <a:endParaRPr lang="ru-RU"/>
        </a:p>
      </dgm:t>
    </dgm:pt>
    <dgm:pt modelId="{018354D6-5143-45CF-AD2E-BA6D69D3A91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Я люблю кататься по городу.</a:t>
          </a:r>
        </a:p>
      </dgm:t>
    </dgm:pt>
    <dgm:pt modelId="{FE61B36F-BD18-4477-8DB2-7FF91C738D5A}" type="parTrans" cxnId="{6EA14D1C-E3E3-4BA3-B2FA-BCBC38C1C8C7}">
      <dgm:prSet/>
      <dgm:spPr/>
      <dgm:t>
        <a:bodyPr/>
        <a:lstStyle/>
        <a:p>
          <a:endParaRPr lang="ru-RU"/>
        </a:p>
      </dgm:t>
    </dgm:pt>
    <dgm:pt modelId="{87A1BA14-0F93-4FD4-ADD4-2F59AFA5AEA9}" type="sibTrans" cxnId="{6EA14D1C-E3E3-4BA3-B2FA-BCBC38C1C8C7}">
      <dgm:prSet/>
      <dgm:spPr/>
      <dgm:t>
        <a:bodyPr/>
        <a:lstStyle/>
        <a:p>
          <a:endParaRPr lang="ru-RU"/>
        </a:p>
      </dgm:t>
    </dgm:pt>
    <dgm:pt modelId="{035EB49B-9269-44B4-9BC8-99C7711878A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rPr>
            <a:t>Транспорт</a:t>
          </a:r>
        </a:p>
      </dgm:t>
    </dgm:pt>
    <dgm:pt modelId="{ABB474D6-65BB-492D-8764-12D781C90C3E}" type="parTrans" cxnId="{AFA09590-7B67-41D8-A121-6A32913695A3}">
      <dgm:prSet/>
      <dgm:spPr/>
      <dgm:t>
        <a:bodyPr/>
        <a:lstStyle/>
        <a:p>
          <a:endParaRPr lang="ru-RU"/>
        </a:p>
      </dgm:t>
    </dgm:pt>
    <dgm:pt modelId="{6AB372A0-E761-4DDA-8A67-F61E119C8C8A}" type="sibTrans" cxnId="{AFA09590-7B67-41D8-A121-6A32913695A3}">
      <dgm:prSet/>
      <dgm:spPr/>
      <dgm:t>
        <a:bodyPr/>
        <a:lstStyle/>
        <a:p>
          <a:endParaRPr lang="ru-RU"/>
        </a:p>
      </dgm:t>
    </dgm:pt>
    <dgm:pt modelId="{60D7DF99-C2CE-4C0D-AF1A-711A2232639C}" type="pres">
      <dgm:prSet presAssocID="{B48D6062-E253-44C7-9139-219AE65F6B9E}" presName="Name0" presStyleCnt="0">
        <dgm:presLayoutVars>
          <dgm:dir/>
          <dgm:animLvl val="lvl"/>
          <dgm:resizeHandles val="exact"/>
        </dgm:presLayoutVars>
      </dgm:prSet>
      <dgm:spPr/>
    </dgm:pt>
    <dgm:pt modelId="{AA2282D6-B3AB-4057-BC4A-BA8CAA9288A5}" type="pres">
      <dgm:prSet presAssocID="{77EC4149-40B6-4F8F-944A-596F5471DD62}" presName="Name8" presStyleCnt="0"/>
      <dgm:spPr/>
    </dgm:pt>
    <dgm:pt modelId="{29BB4331-818C-4317-A411-9F39ED268EAA}" type="pres">
      <dgm:prSet presAssocID="{77EC4149-40B6-4F8F-944A-596F5471DD6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00A6D-D731-4F98-9D28-D101D7173C11}" type="pres">
      <dgm:prSet presAssocID="{77EC4149-40B6-4F8F-944A-596F5471DD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7DEFA-5AEF-40DC-A68C-D91D24870C58}" type="pres">
      <dgm:prSet presAssocID="{08C3439B-625F-4033-B660-42E16BCB905F}" presName="Name8" presStyleCnt="0"/>
      <dgm:spPr/>
    </dgm:pt>
    <dgm:pt modelId="{6C3C055C-E773-46F0-BFFB-21CB891EE2C9}" type="pres">
      <dgm:prSet presAssocID="{08C3439B-625F-4033-B660-42E16BCB905F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F655C-3090-40EF-8240-4C254CEEA662}" type="pres">
      <dgm:prSet presAssocID="{08C3439B-625F-4033-B660-42E16BCB90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0B056-1B78-4502-BFBF-BB1D6D172CC2}" type="pres">
      <dgm:prSet presAssocID="{23AC4A94-F401-430F-B116-2142D868E304}" presName="Name8" presStyleCnt="0"/>
      <dgm:spPr/>
    </dgm:pt>
    <dgm:pt modelId="{46B962CD-8784-4D6C-B2C1-64EC32CFE3E0}" type="pres">
      <dgm:prSet presAssocID="{23AC4A94-F401-430F-B116-2142D868E304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7E920-A9ED-43FD-AB07-2AEC64E97898}" type="pres">
      <dgm:prSet presAssocID="{23AC4A94-F401-430F-B116-2142D868E30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4A4D2-B305-4EB4-9818-536C66E2550E}" type="pres">
      <dgm:prSet presAssocID="{018354D6-5143-45CF-AD2E-BA6D69D3A917}" presName="Name8" presStyleCnt="0"/>
      <dgm:spPr/>
    </dgm:pt>
    <dgm:pt modelId="{5D872411-9949-4D82-A894-C0563A0D363C}" type="pres">
      <dgm:prSet presAssocID="{018354D6-5143-45CF-AD2E-BA6D69D3A91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41795-747B-4846-995F-E98D938C1124}" type="pres">
      <dgm:prSet presAssocID="{018354D6-5143-45CF-AD2E-BA6D69D3A9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B16B7-AEAF-4DF3-8641-474FE5B2873E}" type="pres">
      <dgm:prSet presAssocID="{035EB49B-9269-44B4-9BC8-99C7711878AE}" presName="Name8" presStyleCnt="0"/>
      <dgm:spPr/>
    </dgm:pt>
    <dgm:pt modelId="{B6E52AFB-5D6C-441F-A039-FC0CE37C2F1A}" type="pres">
      <dgm:prSet presAssocID="{035EB49B-9269-44B4-9BC8-99C7711878A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1EB52-CB81-4FC7-AF4A-7CBE989AB47E}" type="pres">
      <dgm:prSet presAssocID="{035EB49B-9269-44B4-9BC8-99C7711878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1D6CA-20FC-4501-9892-399AA80E973E}" type="presOf" srcId="{23AC4A94-F401-430F-B116-2142D868E304}" destId="{CCD7E920-A9ED-43FD-AB07-2AEC64E97898}" srcOrd="1" destOrd="0" presId="urn:microsoft.com/office/officeart/2005/8/layout/pyramid1"/>
    <dgm:cxn modelId="{09EA677B-6318-41E8-87E0-69F384335959}" type="presOf" srcId="{77EC4149-40B6-4F8F-944A-596F5471DD62}" destId="{29BB4331-818C-4317-A411-9F39ED268EAA}" srcOrd="0" destOrd="0" presId="urn:microsoft.com/office/officeart/2005/8/layout/pyramid1"/>
    <dgm:cxn modelId="{1D3FA897-46B8-4A02-BFD3-62E08C51334A}" srcId="{B48D6062-E253-44C7-9139-219AE65F6B9E}" destId="{23AC4A94-F401-430F-B116-2142D868E304}" srcOrd="2" destOrd="0" parTransId="{3ADF9CF5-2372-414F-84C3-6AA64E3B94D7}" sibTransId="{4CA2C2EE-12EC-4F54-9A8A-BCE34BA4A37C}"/>
    <dgm:cxn modelId="{C0243A0B-5838-4223-9CF1-A2CD8FE58998}" type="presOf" srcId="{035EB49B-9269-44B4-9BC8-99C7711878AE}" destId="{B6E52AFB-5D6C-441F-A039-FC0CE37C2F1A}" srcOrd="0" destOrd="0" presId="urn:microsoft.com/office/officeart/2005/8/layout/pyramid1"/>
    <dgm:cxn modelId="{29295353-00FF-4DD0-A533-DAE590E19F85}" srcId="{B48D6062-E253-44C7-9139-219AE65F6B9E}" destId="{08C3439B-625F-4033-B660-42E16BCB905F}" srcOrd="1" destOrd="0" parTransId="{F0C55093-0004-4C67-8014-0628406ED91D}" sibTransId="{6FB5875E-BAED-4044-9245-7D31657EE52E}"/>
    <dgm:cxn modelId="{13321739-7A0B-4360-948F-77FDD2B66E97}" type="presOf" srcId="{018354D6-5143-45CF-AD2E-BA6D69D3A917}" destId="{4AA41795-747B-4846-995F-E98D938C1124}" srcOrd="1" destOrd="0" presId="urn:microsoft.com/office/officeart/2005/8/layout/pyramid1"/>
    <dgm:cxn modelId="{FF99E4E1-6CC2-46D7-9816-7E516A2D6EAD}" type="presOf" srcId="{018354D6-5143-45CF-AD2E-BA6D69D3A917}" destId="{5D872411-9949-4D82-A894-C0563A0D363C}" srcOrd="0" destOrd="0" presId="urn:microsoft.com/office/officeart/2005/8/layout/pyramid1"/>
    <dgm:cxn modelId="{9C818F2F-E59A-4EEA-A523-411BAF079292}" type="presOf" srcId="{B48D6062-E253-44C7-9139-219AE65F6B9E}" destId="{60D7DF99-C2CE-4C0D-AF1A-711A2232639C}" srcOrd="0" destOrd="0" presId="urn:microsoft.com/office/officeart/2005/8/layout/pyramid1"/>
    <dgm:cxn modelId="{BF3B33FB-F0F2-4A30-8C28-EF8D5CCAA0C7}" type="presOf" srcId="{77EC4149-40B6-4F8F-944A-596F5471DD62}" destId="{31300A6D-D731-4F98-9D28-D101D7173C11}" srcOrd="1" destOrd="0" presId="urn:microsoft.com/office/officeart/2005/8/layout/pyramid1"/>
    <dgm:cxn modelId="{6EA14D1C-E3E3-4BA3-B2FA-BCBC38C1C8C7}" srcId="{B48D6062-E253-44C7-9139-219AE65F6B9E}" destId="{018354D6-5143-45CF-AD2E-BA6D69D3A917}" srcOrd="3" destOrd="0" parTransId="{FE61B36F-BD18-4477-8DB2-7FF91C738D5A}" sibTransId="{87A1BA14-0F93-4FD4-ADD4-2F59AFA5AEA9}"/>
    <dgm:cxn modelId="{8FB9FDD0-1F62-468D-8E53-4F0F24755248}" type="presOf" srcId="{08C3439B-625F-4033-B660-42E16BCB905F}" destId="{240F655C-3090-40EF-8240-4C254CEEA662}" srcOrd="1" destOrd="0" presId="urn:microsoft.com/office/officeart/2005/8/layout/pyramid1"/>
    <dgm:cxn modelId="{7F738D8B-675A-482E-A767-24119E99CDBC}" type="presOf" srcId="{23AC4A94-F401-430F-B116-2142D868E304}" destId="{46B962CD-8784-4D6C-B2C1-64EC32CFE3E0}" srcOrd="0" destOrd="0" presId="urn:microsoft.com/office/officeart/2005/8/layout/pyramid1"/>
    <dgm:cxn modelId="{AFA09590-7B67-41D8-A121-6A32913695A3}" srcId="{B48D6062-E253-44C7-9139-219AE65F6B9E}" destId="{035EB49B-9269-44B4-9BC8-99C7711878AE}" srcOrd="4" destOrd="0" parTransId="{ABB474D6-65BB-492D-8764-12D781C90C3E}" sibTransId="{6AB372A0-E761-4DDA-8A67-F61E119C8C8A}"/>
    <dgm:cxn modelId="{0BA10CBC-985F-4885-A16C-38C0C060C797}" type="presOf" srcId="{035EB49B-9269-44B4-9BC8-99C7711878AE}" destId="{63F1EB52-CB81-4FC7-AF4A-7CBE989AB47E}" srcOrd="1" destOrd="0" presId="urn:microsoft.com/office/officeart/2005/8/layout/pyramid1"/>
    <dgm:cxn modelId="{1C2FBBE5-E5AD-410A-83DA-FCB8BFC622CE}" srcId="{B48D6062-E253-44C7-9139-219AE65F6B9E}" destId="{77EC4149-40B6-4F8F-944A-596F5471DD62}" srcOrd="0" destOrd="0" parTransId="{6CBCCC15-8A4C-4F47-991C-9EFF8A3E153E}" sibTransId="{611AE585-C4AA-4FA8-AE79-D29C9059B299}"/>
    <dgm:cxn modelId="{055DC715-F61C-4D7B-8A0C-877397CE2BF5}" type="presOf" srcId="{08C3439B-625F-4033-B660-42E16BCB905F}" destId="{6C3C055C-E773-46F0-BFFB-21CB891EE2C9}" srcOrd="0" destOrd="0" presId="urn:microsoft.com/office/officeart/2005/8/layout/pyramid1"/>
    <dgm:cxn modelId="{7DC456ED-26F1-4414-8D15-A4BEDA996F79}" type="presParOf" srcId="{60D7DF99-C2CE-4C0D-AF1A-711A2232639C}" destId="{AA2282D6-B3AB-4057-BC4A-BA8CAA9288A5}" srcOrd="0" destOrd="0" presId="urn:microsoft.com/office/officeart/2005/8/layout/pyramid1"/>
    <dgm:cxn modelId="{784317EA-2862-47FA-A61B-B190ABA77FFC}" type="presParOf" srcId="{AA2282D6-B3AB-4057-BC4A-BA8CAA9288A5}" destId="{29BB4331-818C-4317-A411-9F39ED268EAA}" srcOrd="0" destOrd="0" presId="urn:microsoft.com/office/officeart/2005/8/layout/pyramid1"/>
    <dgm:cxn modelId="{3757A5F1-0252-4FED-A8B7-A8192C35EBCF}" type="presParOf" srcId="{AA2282D6-B3AB-4057-BC4A-BA8CAA9288A5}" destId="{31300A6D-D731-4F98-9D28-D101D7173C11}" srcOrd="1" destOrd="0" presId="urn:microsoft.com/office/officeart/2005/8/layout/pyramid1"/>
    <dgm:cxn modelId="{314F53CD-0B77-496A-984E-56AC335E47FC}" type="presParOf" srcId="{60D7DF99-C2CE-4C0D-AF1A-711A2232639C}" destId="{24C7DEFA-5AEF-40DC-A68C-D91D24870C58}" srcOrd="1" destOrd="0" presId="urn:microsoft.com/office/officeart/2005/8/layout/pyramid1"/>
    <dgm:cxn modelId="{FD6873FE-2A49-4F6F-865A-8BBF45BB632C}" type="presParOf" srcId="{24C7DEFA-5AEF-40DC-A68C-D91D24870C58}" destId="{6C3C055C-E773-46F0-BFFB-21CB891EE2C9}" srcOrd="0" destOrd="0" presId="urn:microsoft.com/office/officeart/2005/8/layout/pyramid1"/>
    <dgm:cxn modelId="{D20F13AD-ABC9-460D-BDFE-5532B6E314D2}" type="presParOf" srcId="{24C7DEFA-5AEF-40DC-A68C-D91D24870C58}" destId="{240F655C-3090-40EF-8240-4C254CEEA662}" srcOrd="1" destOrd="0" presId="urn:microsoft.com/office/officeart/2005/8/layout/pyramid1"/>
    <dgm:cxn modelId="{CAB546D5-8878-45A2-9A5F-33B490ECFBB1}" type="presParOf" srcId="{60D7DF99-C2CE-4C0D-AF1A-711A2232639C}" destId="{E0B0B056-1B78-4502-BFBF-BB1D6D172CC2}" srcOrd="2" destOrd="0" presId="urn:microsoft.com/office/officeart/2005/8/layout/pyramid1"/>
    <dgm:cxn modelId="{06CC4631-F658-4A8C-A816-DB87DAC5A989}" type="presParOf" srcId="{E0B0B056-1B78-4502-BFBF-BB1D6D172CC2}" destId="{46B962CD-8784-4D6C-B2C1-64EC32CFE3E0}" srcOrd="0" destOrd="0" presId="urn:microsoft.com/office/officeart/2005/8/layout/pyramid1"/>
    <dgm:cxn modelId="{CD04DA39-97B4-4BF7-BFB0-21EDBEA47C81}" type="presParOf" srcId="{E0B0B056-1B78-4502-BFBF-BB1D6D172CC2}" destId="{CCD7E920-A9ED-43FD-AB07-2AEC64E97898}" srcOrd="1" destOrd="0" presId="urn:microsoft.com/office/officeart/2005/8/layout/pyramid1"/>
    <dgm:cxn modelId="{B10C5979-3472-42E7-801D-D96362D5E271}" type="presParOf" srcId="{60D7DF99-C2CE-4C0D-AF1A-711A2232639C}" destId="{C944A4D2-B305-4EB4-9818-536C66E2550E}" srcOrd="3" destOrd="0" presId="urn:microsoft.com/office/officeart/2005/8/layout/pyramid1"/>
    <dgm:cxn modelId="{9C52507B-7E59-4E62-8703-7C2314487EE9}" type="presParOf" srcId="{C944A4D2-B305-4EB4-9818-536C66E2550E}" destId="{5D872411-9949-4D82-A894-C0563A0D363C}" srcOrd="0" destOrd="0" presId="urn:microsoft.com/office/officeart/2005/8/layout/pyramid1"/>
    <dgm:cxn modelId="{891E173B-6120-4F9F-B98D-5EFF342F9C11}" type="presParOf" srcId="{C944A4D2-B305-4EB4-9818-536C66E2550E}" destId="{4AA41795-747B-4846-995F-E98D938C1124}" srcOrd="1" destOrd="0" presId="urn:microsoft.com/office/officeart/2005/8/layout/pyramid1"/>
    <dgm:cxn modelId="{ECED4D6E-39D0-4B19-A5EE-4F3448EB7001}" type="presParOf" srcId="{60D7DF99-C2CE-4C0D-AF1A-711A2232639C}" destId="{D41B16B7-AEAF-4DF3-8641-474FE5B2873E}" srcOrd="4" destOrd="0" presId="urn:microsoft.com/office/officeart/2005/8/layout/pyramid1"/>
    <dgm:cxn modelId="{FE3D6F5D-A2DE-4375-8F76-8FA81A0BBC6E}" type="presParOf" srcId="{D41B16B7-AEAF-4DF3-8641-474FE5B2873E}" destId="{B6E52AFB-5D6C-441F-A039-FC0CE37C2F1A}" srcOrd="0" destOrd="0" presId="urn:microsoft.com/office/officeart/2005/8/layout/pyramid1"/>
    <dgm:cxn modelId="{C2199E43-3BBE-46E2-B046-A488DE106653}" type="presParOf" srcId="{D41B16B7-AEAF-4DF3-8641-474FE5B2873E}" destId="{63F1EB52-CB81-4FC7-AF4A-7CBE989AB47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89700-E3CE-43B1-A5CD-6A4107E1475C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4600-9D89-40B1-9ECB-718B5B5E11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-fotki.yandex.ru/get/6420/37366204.c6/0_9313c_962f3e0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84189"/>
            <a:ext cx="6408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«Синквейн - </a:t>
            </a:r>
            <a:r>
              <a:rPr lang="ru-RU" sz="4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эффективное средство работы с детьми с тяжелыми нарушениями речи»</a:t>
            </a:r>
            <a:endParaRPr lang="ru-RU" sz="4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ова - Ольга Васильевна Смирно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66"/>
            <a:ext cx="2357454" cy="22193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08104" y="4797152"/>
            <a:ext cx="3475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Подготовила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учитель-логопед: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Гребенюк Н.А.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9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первые домашние уро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7158" y="2816487"/>
            <a:ext cx="3139012" cy="22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 descr="1.png">
            <a:extLst>
              <a:ext uri="{FF2B5EF4-FFF2-40B4-BE49-F238E27FC236}">
                <a16:creationId xmlns:a16="http://schemas.microsoft.com/office/drawing/2014/main" xmlns="" id="{B4F00FA4-FE4D-4E9A-98E5-C730FC1A7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5184"/>
            <a:ext cx="7772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38D787-F7E7-4AD3-9A1E-E07C89468C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2" y="853043"/>
            <a:ext cx="3005326" cy="3978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25ADEAD-DC6D-4A8B-AC91-B2E3F14BEE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12201" b="13250"/>
          <a:stretch/>
        </p:blipFill>
        <p:spPr>
          <a:xfrm>
            <a:off x="5440144" y="835219"/>
            <a:ext cx="3313329" cy="3962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969" y="0"/>
            <a:ext cx="9295656" cy="69870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351" y="176659"/>
            <a:ext cx="665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Составить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</a:rPr>
              <a:t>синквейн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</a:rPr>
              <a:t> по теме «ЖИЗНЬ»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4300" y="4280864"/>
            <a:ext cx="461058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indent="-533400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1. Слово-предмет</a:t>
            </a:r>
          </a:p>
          <a:p>
            <a:pPr marL="533400" indent="-533400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2. Слова – признаки(2)</a:t>
            </a:r>
          </a:p>
          <a:p>
            <a:pPr marL="533400" indent="-533400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3.  Слова-действия (3)</a:t>
            </a:r>
          </a:p>
          <a:p>
            <a:pPr marL="533400" indent="-533400" algn="ctr">
              <a:buAutoNum type="arabicPeriod" startAt="4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Предложение по теме</a:t>
            </a:r>
          </a:p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  5.  Одно слово,      ассоциация</a:t>
            </a:r>
            <a:r>
              <a:rPr lang="ru-RU" sz="2400" dirty="0">
                <a:latin typeface="Arial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555" y="699878"/>
            <a:ext cx="5564599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+mj-lt"/>
              </a:rPr>
              <a:t>ЖИЗНЬ!</a:t>
            </a:r>
            <a:br>
              <a:rPr lang="ru-RU" sz="2800" b="1" dirty="0">
                <a:solidFill>
                  <a:schemeClr val="tx2"/>
                </a:solidFill>
                <a:latin typeface="+mj-lt"/>
              </a:rPr>
            </a:br>
            <a:r>
              <a:rPr lang="ru-RU" sz="2800" b="1" dirty="0">
                <a:solidFill>
                  <a:schemeClr val="tx2"/>
                </a:solidFill>
                <a:latin typeface="+mj-lt"/>
              </a:rPr>
              <a:t>ИНТЕРЕСНАЯ, ДЛИННАЯ.</a:t>
            </a:r>
            <a:br>
              <a:rPr lang="ru-RU" sz="2800" b="1" dirty="0">
                <a:solidFill>
                  <a:schemeClr val="tx2"/>
                </a:solidFill>
                <a:latin typeface="+mj-lt"/>
              </a:rPr>
            </a:br>
            <a:r>
              <a:rPr lang="ru-RU" sz="2800" b="1" dirty="0">
                <a:solidFill>
                  <a:schemeClr val="tx2"/>
                </a:solidFill>
                <a:latin typeface="+mj-lt"/>
              </a:rPr>
              <a:t>МЧИТЬСЯ,ИДЕТ, БЕЖИТ.</a:t>
            </a:r>
            <a:br>
              <a:rPr lang="ru-RU" sz="2800" b="1" dirty="0">
                <a:solidFill>
                  <a:schemeClr val="tx2"/>
                </a:solidFill>
                <a:latin typeface="+mj-lt"/>
              </a:rPr>
            </a:br>
            <a:r>
              <a:rPr lang="ru-RU" sz="2800" b="1" dirty="0">
                <a:solidFill>
                  <a:schemeClr val="tx2"/>
                </a:solidFill>
                <a:latin typeface="+mj-lt"/>
              </a:rPr>
              <a:t>ЖИЗНЬ ДАНА НА ДОБРЫЕ ДЕЛА.</a:t>
            </a:r>
            <a:br>
              <a:rPr lang="ru-RU" sz="2800" b="1" dirty="0">
                <a:solidFill>
                  <a:schemeClr val="tx2"/>
                </a:solidFill>
                <a:latin typeface="+mj-lt"/>
              </a:rPr>
            </a:br>
            <a:r>
              <a:rPr lang="ru-RU" sz="2800" b="1" dirty="0">
                <a:solidFill>
                  <a:schemeClr val="tx2"/>
                </a:solidFill>
                <a:latin typeface="+mj-lt"/>
              </a:rPr>
              <a:t>ДЕТИ.</a:t>
            </a:r>
            <a:br>
              <a:rPr lang="ru-RU" sz="2800" b="1" dirty="0">
                <a:solidFill>
                  <a:schemeClr val="tx2"/>
                </a:solidFill>
                <a:latin typeface="+mj-lt"/>
              </a:rPr>
            </a:br>
            <a:endParaRPr lang="ru-RU" sz="28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Рисунок 8" descr="первые домашние уро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9015" y="2958768"/>
            <a:ext cx="2105025" cy="12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Статусы про смерть и жизнь">
            <a:extLst>
              <a:ext uri="{FF2B5EF4-FFF2-40B4-BE49-F238E27FC236}">
                <a16:creationId xmlns:a16="http://schemas.microsoft.com/office/drawing/2014/main" xmlns="" id="{3126F33B-6960-4939-BBFF-CB176434C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" y="3747173"/>
            <a:ext cx="3399698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ЖИВИ! Счастье - это ЖИТЬ! Цитаты про жизнь и важность жизни. Цитаты,  вдохновляющие на жизнь.">
            <a:extLst>
              <a:ext uri="{FF2B5EF4-FFF2-40B4-BE49-F238E27FC236}">
                <a16:creationId xmlns:a16="http://schemas.microsoft.com/office/drawing/2014/main" xmlns="" id="{64CB2AC2-F0E7-4991-99C6-5E6C7B16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37" y="699879"/>
            <a:ext cx="2755814" cy="28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06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976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214290"/>
            <a:ext cx="8501122" cy="57061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i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wo" panose="03000500000000020003" pitchFamily="66" charset="0"/>
              </a:rPr>
              <a:t>Педагогическая ценность</a:t>
            </a:r>
          </a:p>
          <a:p>
            <a:pPr algn="ctr">
              <a:lnSpc>
                <a:spcPct val="80000"/>
              </a:lnSpc>
            </a:pPr>
            <a:endParaRPr lang="ru-RU" sz="2400" b="1" i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exandra Zeferino Two" panose="03000500000000020003" pitchFamily="66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chemeClr val="tx2"/>
                </a:solidFill>
                <a:latin typeface="Anfisa Grotesk" panose="02000606020000020003" pitchFamily="2" charset="0"/>
              </a:rPr>
              <a:t>Обогащает словарный запас.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i="1" dirty="0">
                <a:solidFill>
                  <a:schemeClr val="tx2"/>
                </a:solidFill>
                <a:latin typeface="Anfisa Grotesk" panose="02000606020000020003" pitchFamily="2" charset="0"/>
              </a:rPr>
              <a:t>Учит формулировать идею (ключевую фразу).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i="1" dirty="0">
                <a:solidFill>
                  <a:schemeClr val="tx2"/>
                </a:solidFill>
                <a:latin typeface="Anfisa Grotesk" panose="02000606020000020003" pitchFamily="2" charset="0"/>
              </a:rPr>
              <a:t>Позволяет почувствовать себя хоть на мгновение творцом.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i="1" dirty="0">
                <a:solidFill>
                  <a:schemeClr val="tx2"/>
                </a:solidFill>
                <a:latin typeface="Anfisa Grotesk" panose="02000606020000020003" pitchFamily="2" charset="0"/>
              </a:rPr>
              <a:t>Получается у всех.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ru-RU" sz="2400" b="1" i="1" dirty="0">
                <a:solidFill>
                  <a:schemeClr val="tx2"/>
                </a:solidFill>
                <a:latin typeface="Anfisa Grotesk" panose="02000606020000020003" pitchFamily="2" charset="0"/>
              </a:rPr>
              <a:t>Активизирует  и развивает мыслительную деятельность.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200" b="1" i="1" dirty="0">
                <a:latin typeface="Times New Roman" pitchFamily="18" charset="0"/>
              </a:rPr>
              <a:t>Составление </a:t>
            </a:r>
            <a:r>
              <a:rPr lang="ru-RU" sz="2200" b="1" i="1" dirty="0" err="1">
                <a:latin typeface="Times New Roman" pitchFamily="18" charset="0"/>
              </a:rPr>
              <a:t>синквейна</a:t>
            </a:r>
            <a:r>
              <a:rPr lang="ru-RU" sz="2200" b="1" i="1" dirty="0">
                <a:latin typeface="Times New Roman" pitchFamily="18" charset="0"/>
              </a:rPr>
              <a:t> похоже на игру, ведь сочинять весело, полезно и легко!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200" b="1" i="1" dirty="0">
                <a:latin typeface="Times New Roman" pitchFamily="18" charset="0"/>
              </a:rPr>
              <a:t>Совет: Сделайте с детьми копилку </a:t>
            </a:r>
            <a:r>
              <a:rPr lang="ru-RU" sz="2200" b="1" i="1" dirty="0" err="1">
                <a:latin typeface="Times New Roman" pitchFamily="18" charset="0"/>
              </a:rPr>
              <a:t>синквейнов</a:t>
            </a:r>
            <a:r>
              <a:rPr lang="ru-RU" sz="2200" b="1" i="1" dirty="0">
                <a:latin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200" b="1" i="1" dirty="0">
                <a:latin typeface="Times New Roman" pitchFamily="18" charset="0"/>
              </a:rPr>
              <a:t> По стихотворениям, мультфильмам, прочитанным рассказам и сказкам, ситуациям из жизни</a:t>
            </a:r>
            <a:r>
              <a:rPr lang="ru-RU" sz="2200" i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976" cy="6858000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BEAF57-2C4D-4AE3-9894-C48503AA6DB3}"/>
              </a:ext>
            </a:extLst>
          </p:cNvPr>
          <p:cNvSpPr/>
          <p:nvPr/>
        </p:nvSpPr>
        <p:spPr>
          <a:xfrm rot="2075120">
            <a:off x="262649" y="3581969"/>
            <a:ext cx="9937104" cy="849463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7" name="Рисунок 6" descr="Сова - Ольга Васильевна Смирнова">
            <a:extLst>
              <a:ext uri="{FF2B5EF4-FFF2-40B4-BE49-F238E27FC236}">
                <a16:creationId xmlns:a16="http://schemas.microsoft.com/office/drawing/2014/main" xmlns="" id="{04430EBC-3B13-4000-B9A8-1E9208FC5B2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548680"/>
            <a:ext cx="2357454" cy="2219328"/>
          </a:xfrm>
          <a:prstGeom prst="rect">
            <a:avLst/>
          </a:prstGeom>
          <a:noFill/>
        </p:spPr>
      </p:pic>
      <p:pic>
        <p:nvPicPr>
          <p:cNvPr id="10" name="Рисунок 5" descr="2.png">
            <a:extLst>
              <a:ext uri="{FF2B5EF4-FFF2-40B4-BE49-F238E27FC236}">
                <a16:creationId xmlns:a16="http://schemas.microsoft.com/office/drawing/2014/main" xmlns="" id="{90E19CFE-8C09-43A1-A6E9-1ECCE0722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4" y="4038600"/>
            <a:ext cx="52212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461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9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89056" y="289555"/>
            <a:ext cx="9502088" cy="1994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anose="02000606020000020003" pitchFamily="2" charset="0"/>
                <a:cs typeface="Times New Roman" pitchFamily="18" charset="0"/>
              </a:rPr>
              <a:t>СИНКВЕЙН</a:t>
            </a:r>
          </a:p>
          <a:p>
            <a:pPr lvl="0" algn="ctr">
              <a:lnSpc>
                <a:spcPct val="80000"/>
              </a:lnSpc>
            </a:pPr>
            <a:r>
              <a:rPr lang="ru-RU" sz="2400" b="1" dirty="0">
                <a:ln w="1905"/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/>
            </a:r>
            <a:br>
              <a:rPr lang="ru-RU" sz="2400" b="1" dirty="0">
                <a:ln w="1905"/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</a:br>
            <a:r>
              <a:rPr lang="ru-RU" sz="2400" b="1" dirty="0">
                <a:ln w="1905"/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>               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Речь - великая сила: она убеждает, обращает, принуждает»</a:t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8E0000"/>
                </a:solidFill>
                <a:latin typeface="Garamond" pitchFamily="18" charset="0"/>
              </a:rPr>
              <a:t>Р. Эмерсон</a:t>
            </a:r>
            <a:r>
              <a:rPr lang="ru-RU" sz="2400" b="1" dirty="0">
                <a:ln w="1905"/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/>
            </a:r>
            <a:br>
              <a:rPr lang="ru-RU" sz="2400" b="1" dirty="0">
                <a:ln w="1905"/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</a:br>
            <a:endParaRPr lang="ru-RU" sz="2400" i="1" dirty="0">
              <a:solidFill>
                <a:prstClr val="black"/>
              </a:solidFill>
              <a:latin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864" y="1621649"/>
            <a:ext cx="8510272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8E0000"/>
                </a:solidFill>
                <a:latin typeface="Anfisa Grotesk" panose="02000606020000020003" pitchFamily="2" charset="0"/>
                <a:cs typeface="Times New Roman" pitchFamily="18" charset="0"/>
              </a:rPr>
              <a:t>Психологи и практикующие педагоги отмечают, что у старших дошкольников часто имеются нарушения речи, бедный словарный запас.  Дети не умеют составлять рассказ по картинке, пересказать прочитанное, им трудно выучить наизусть стихотворение. </a:t>
            </a:r>
          </a:p>
          <a:p>
            <a:pPr algn="just">
              <a:defRPr/>
            </a:pPr>
            <a:r>
              <a:rPr lang="ru-RU" sz="2000" dirty="0">
                <a:solidFill>
                  <a:srgbClr val="002060"/>
                </a:solidFill>
                <a:latin typeface="Anfisa Grotesk" panose="02000606020000020003" pitchFamily="2" charset="0"/>
                <a:cs typeface="Times New Roman" pitchFamily="18" charset="0"/>
              </a:rPr>
              <a:t>Необходимо научить детей связно, последовательно, грамматически правильно излагать свои мысли, рассказывать о различных событиях из окружающей жизни, соблюдая при этом, чтобы процесс обучения был для них интересным, занимательным, развивающим.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nfisa Grotesk" panose="02000606020000020003" pitchFamily="2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>
                <a:solidFill>
                  <a:srgbClr val="0070C0"/>
                </a:solidFill>
                <a:latin typeface="Anfisa Grotesk" panose="02000606020000020003" pitchFamily="2" charset="0"/>
                <a:cs typeface="Times New Roman" pitchFamily="18" charset="0"/>
              </a:rPr>
              <a:t>Составление синквейна </a:t>
            </a:r>
            <a:r>
              <a:rPr lang="ru-RU" sz="2000" dirty="0">
                <a:solidFill>
                  <a:srgbClr val="0070C0"/>
                </a:solidFill>
                <a:latin typeface="Anfisa Grotesk" panose="02000606020000020003" pitchFamily="2" charset="0"/>
                <a:cs typeface="Times New Roman" pitchFamily="18" charset="0"/>
              </a:rPr>
              <a:t>– один из способов частичного решения этих проблем. </a:t>
            </a:r>
          </a:p>
        </p:txBody>
      </p:sp>
      <p:pic>
        <p:nvPicPr>
          <p:cNvPr id="10" name="Рисунок 9" descr="первые домашние уроки">
            <a:extLst>
              <a:ext uri="{FF2B5EF4-FFF2-40B4-BE49-F238E27FC236}">
                <a16:creationId xmlns:a16="http://schemas.microsoft.com/office/drawing/2014/main" xmlns="" id="{1F844CE9-EC15-4C2C-BF17-DD8EFF0D4DB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4797152"/>
            <a:ext cx="3288458" cy="24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9090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-fotki.yandex.ru/get/6420/37366204.c6/0_9313c_962f3e00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88641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французского слова «пять» и означает «стихотворение пяти строк».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нерифмованная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пятистрочная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стихотворная форма,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написанное в соответствии с определёнными правилами.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</a:b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ова - Ольга Васильевна Смирно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1505" y="97457"/>
            <a:ext cx="2357454" cy="22193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521495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0934A21-493B-4572-BD24-DCDD54E881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6" b="11759"/>
          <a:stretch/>
        </p:blipFill>
        <p:spPr>
          <a:xfrm>
            <a:off x="251520" y="2397095"/>
            <a:ext cx="3679832" cy="446090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D9613A2-048F-4A62-A132-B340AEB384ED}"/>
              </a:ext>
            </a:extLst>
          </p:cNvPr>
          <p:cNvSpPr/>
          <p:nvPr/>
        </p:nvSpPr>
        <p:spPr>
          <a:xfrm>
            <a:off x="4247528" y="2581293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В начале 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века, форму </a:t>
            </a:r>
            <a:r>
              <a:rPr lang="ru-RU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синквейна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разработала американская поэтесса Аделаида </a:t>
            </a:r>
            <a:r>
              <a:rPr lang="ru-RU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Крепси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, опиравшаяся на знакомство с японскими миниатюрами хайку и танка . </a:t>
            </a:r>
            <a:r>
              <a:rPr lang="ru-RU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Синквейны</a:t>
            </a:r>
            <a:r>
              <a:rPr lang="ru-RU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вошли в её посмертное собрание стихотворений,  изданное в 1914 году.</a:t>
            </a:r>
          </a:p>
        </p:txBody>
      </p:sp>
      <p:pic>
        <p:nvPicPr>
          <p:cNvPr id="11" name="Рисунок 10" descr="Сова - Ольга Васильевна Смирнова">
            <a:extLst>
              <a:ext uri="{FF2B5EF4-FFF2-40B4-BE49-F238E27FC236}">
                <a16:creationId xmlns:a16="http://schemas.microsoft.com/office/drawing/2014/main" xmlns="" id="{1DE35DEC-DE7E-4574-BCF8-8505A9E24AC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1505" y="132068"/>
            <a:ext cx="2357454" cy="2219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468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2" y="0"/>
            <a:ext cx="91239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4572008"/>
            <a:ext cx="728667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</a:rPr>
              <a:t>1. Предмет (тема) –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одно</a:t>
            </a:r>
            <a:r>
              <a:rPr lang="ru-RU" sz="2400" b="1" dirty="0">
                <a:latin typeface="Times New Roman" pitchFamily="18" charset="0"/>
              </a:rPr>
              <a:t> слово-существительное.</a:t>
            </a:r>
          </a:p>
          <a:p>
            <a:pPr algn="ctr">
              <a:tabLst>
                <a:tab pos="457200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2.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Два</a:t>
            </a:r>
            <a:r>
              <a:rPr lang="ru-RU" sz="2400" b="1" dirty="0">
                <a:latin typeface="Times New Roman" pitchFamily="18" charset="0"/>
              </a:rPr>
              <a:t> прилагательных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3.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Три</a:t>
            </a:r>
            <a:r>
              <a:rPr lang="ru-RU" sz="2400" b="1" dirty="0">
                <a:latin typeface="Times New Roman" pitchFamily="18" charset="0"/>
              </a:rPr>
              <a:t> глагола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</a:rPr>
              <a:t>4. Предложение из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четырех</a:t>
            </a:r>
            <a:r>
              <a:rPr lang="ru-RU" sz="2400" b="1" dirty="0">
                <a:latin typeface="Times New Roman" pitchFamily="18" charset="0"/>
              </a:rPr>
              <a:t> слов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b="1" dirty="0">
                <a:latin typeface="Times New Roman" pitchFamily="18" charset="0"/>
              </a:rPr>
              <a:t>5. Ассоциация по теме: одно слово-предмет</a:t>
            </a:r>
            <a:r>
              <a:rPr lang="ru-RU" b="1" dirty="0">
                <a:latin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14290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Алгоритм составления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</a:rPr>
              <a:t>синквейна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</a:rPr>
              <a:t>Модель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</a:rPr>
              <a:t>синквейна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http://teremok2.caduk.ru/images/917874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214346" y="714356"/>
            <a:ext cx="29289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дем в школу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337894" y="651468"/>
            <a:ext cx="27860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C8EA61A-0046-4D89-8471-F01AAE19B3E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6" t="26929" r="5542" b="14592"/>
          <a:stretch/>
        </p:blipFill>
        <p:spPr bwMode="auto">
          <a:xfrm>
            <a:off x="3000364" y="1291508"/>
            <a:ext cx="2928958" cy="32176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9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500438"/>
            <a:ext cx="8678768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строка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</a:p>
          <a:p>
            <a:pPr marL="342900" lvl="0" indent="-342900" algn="ctr"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заголовок, тема, состоящие из одного слова (обычно существительное, означающее предмет или действие, о котором идёт речь).</a:t>
            </a:r>
          </a:p>
          <a:p>
            <a:pPr marL="342900" lvl="0" indent="-342900" algn="ctr"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tabLst>
                <a:tab pos="4572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ctr">
              <a:tabLst>
                <a:tab pos="4572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itchFamily="18" charset="0"/>
              </a:rPr>
              <a:t>Кто это? - Ежик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85725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Lucida Console" pitchFamily="49" charset="0"/>
              </a:rPr>
              <a:t>  Алгоритм обучения </a:t>
            </a:r>
            <a:r>
              <a:rPr lang="ru-RU" sz="3600" b="1" dirty="0" err="1">
                <a:solidFill>
                  <a:srgbClr val="FF0000"/>
                </a:solidFill>
                <a:latin typeface="Lucida Console" pitchFamily="49" charset="0"/>
              </a:rPr>
              <a:t>синквейну</a:t>
            </a:r>
            <a:r>
              <a:rPr lang="ru-RU" sz="3600" b="1" dirty="0">
                <a:solidFill>
                  <a:srgbClr val="FF0000"/>
                </a:solidFill>
                <a:latin typeface="Lucida Console" pitchFamily="49" charset="0"/>
              </a:rPr>
              <a:t>.</a:t>
            </a: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Здравствуйте, ребята! Отгадайте, кто к нам пришел в гости?</a:t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Ночью ходит, днем он спит,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Если сердится – ворчит.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Он живет в лесу дремучем,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Сам он круглый и колючий.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Угадайте, это кто же?</a:t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Ну, конечно, это – Ежик</a:t>
            </a:r>
            <a:r>
              <a:rPr lang="ru-RU" sz="2000" dirty="0">
                <a:latin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Рисунок 7" descr="http://nachalo4ka.ru/wp-content/uploads/2014/08/03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86577" y="1357298"/>
            <a:ext cx="23574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>
            <a:off x="4094752" y="502393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12" y="0"/>
            <a:ext cx="91239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1"/>
            <a:ext cx="8501122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 dirty="0">
                <a:latin typeface="Times New Roman" pitchFamily="18" charset="0"/>
              </a:rPr>
              <a:t>2 строка  “Слово-признак”</a:t>
            </a:r>
            <a:r>
              <a:rPr lang="ru-RU" sz="2400" dirty="0">
                <a:latin typeface="Times New Roman" pitchFamily="18" charset="0"/>
              </a:rPr>
              <a:t>, предъявляется модель-прилагательное описание предмета.</a:t>
            </a:r>
            <a:endParaRPr lang="ru-RU" sz="2400" i="1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i="1" dirty="0">
                <a:latin typeface="Times New Roman" pitchFamily="18" charset="0"/>
              </a:rPr>
              <a:t>( </a:t>
            </a:r>
            <a:r>
              <a:rPr lang="ru-RU" sz="2400" b="1" i="1" dirty="0">
                <a:latin typeface="Times New Roman" pitchFamily="18" charset="0"/>
              </a:rPr>
              <a:t>признак предмета)</a:t>
            </a:r>
          </a:p>
          <a:p>
            <a:pPr algn="ctr">
              <a:buFont typeface="Arial" charset="0"/>
              <a:buNone/>
            </a:pPr>
            <a:endParaRPr lang="ru-RU" sz="2400" i="1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400" i="1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2400" i="1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i="1" dirty="0">
                <a:latin typeface="Times New Roman" pitchFamily="18" charset="0"/>
              </a:rPr>
              <a:t>                         </a:t>
            </a:r>
            <a:endParaRPr lang="ru-RU" sz="2400" dirty="0">
              <a:latin typeface="Times New Roman" pitchFamily="18" charset="0"/>
            </a:endParaRPr>
          </a:p>
          <a:p>
            <a:pPr algn="ctr"/>
            <a:r>
              <a:rPr lang="ru-RU" sz="2400" i="1" dirty="0">
                <a:latin typeface="Times New Roman" pitchFamily="18" charset="0"/>
              </a:rPr>
              <a:t>    Ежик какой?</a:t>
            </a:r>
          </a:p>
          <a:p>
            <a:pPr algn="ctr">
              <a:buFont typeface="Arial" charset="0"/>
              <a:buNone/>
            </a:pPr>
            <a:r>
              <a:rPr lang="ru-RU" sz="2400" dirty="0">
                <a:latin typeface="Times New Roman" pitchFamily="18" charset="0"/>
              </a:rPr>
              <a:t>  Колючий, дикий.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929066"/>
            <a:ext cx="8643998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400" b="1" dirty="0">
                <a:latin typeface="Times New Roman" pitchFamily="18" charset="0"/>
              </a:rPr>
              <a:t>3 строка </a:t>
            </a:r>
            <a:r>
              <a:rPr lang="ru-RU" sz="2400" dirty="0">
                <a:latin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</a:rPr>
              <a:t>“Слово-действие”</a:t>
            </a:r>
            <a:r>
              <a:rPr lang="ru-RU" sz="2400" dirty="0">
                <a:latin typeface="Times New Roman" pitchFamily="18" charset="0"/>
              </a:rPr>
              <a:t>, предъявляется </a:t>
            </a:r>
          </a:p>
          <a:p>
            <a:pPr algn="ctr">
              <a:buFont typeface="Arial" charset="0"/>
              <a:buNone/>
            </a:pPr>
            <a:r>
              <a:rPr lang="ru-RU" sz="2400" dirty="0">
                <a:latin typeface="Times New Roman" pitchFamily="18" charset="0"/>
              </a:rPr>
              <a:t>Модель - глагол, актуализируется  лексика.</a:t>
            </a:r>
            <a:endParaRPr lang="ru-RU" sz="2400" i="1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i="1" dirty="0">
                <a:latin typeface="Times New Roman" pitchFamily="18" charset="0"/>
              </a:rPr>
              <a:t>Предъявляется модель - </a:t>
            </a:r>
            <a:r>
              <a:rPr lang="ru-RU" sz="2400" b="1" i="1" dirty="0">
                <a:latin typeface="Times New Roman" pitchFamily="18" charset="0"/>
              </a:rPr>
              <a:t>действие предмета</a:t>
            </a:r>
          </a:p>
          <a:p>
            <a:pPr>
              <a:buFont typeface="Arial" charset="0"/>
              <a:buNone/>
            </a:pPr>
            <a:endParaRPr lang="ru-RU" sz="2400" i="1" dirty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400" i="1" dirty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400" i="1" dirty="0">
                <a:latin typeface="Times New Roman" pitchFamily="18" charset="0"/>
              </a:rPr>
              <a:t>                                           Ежик что делает?</a:t>
            </a:r>
          </a:p>
          <a:p>
            <a:pPr>
              <a:buFont typeface="Arial" charset="0"/>
              <a:buNone/>
            </a:pPr>
            <a:r>
              <a:rPr lang="ru-RU" sz="2400" dirty="0">
                <a:latin typeface="Times New Roman" pitchFamily="18" charset="0"/>
              </a:rPr>
              <a:t>                                  Фыркает, сворачивается, ловит.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1187624" y="1916832"/>
            <a:ext cx="2123550" cy="376255"/>
          </a:xfrm>
          <a:custGeom>
            <a:avLst/>
            <a:gdLst>
              <a:gd name="connsiteX0" fmla="*/ 1925782 w 1969776"/>
              <a:gd name="connsiteY0" fmla="*/ 208009 h 374310"/>
              <a:gd name="connsiteX1" fmla="*/ 1925782 w 1969776"/>
              <a:gd name="connsiteY1" fmla="*/ 263427 h 374310"/>
              <a:gd name="connsiteX2" fmla="*/ 1468582 w 1969776"/>
              <a:gd name="connsiteY2" fmla="*/ 69464 h 374310"/>
              <a:gd name="connsiteX3" fmla="*/ 1357746 w 1969776"/>
              <a:gd name="connsiteY3" fmla="*/ 304991 h 374310"/>
              <a:gd name="connsiteX4" fmla="*/ 969818 w 1969776"/>
              <a:gd name="connsiteY4" fmla="*/ 27900 h 374310"/>
              <a:gd name="connsiteX5" fmla="*/ 651164 w 1969776"/>
              <a:gd name="connsiteY5" fmla="*/ 374264 h 374310"/>
              <a:gd name="connsiteX6" fmla="*/ 235527 w 1969776"/>
              <a:gd name="connsiteY6" fmla="*/ 191 h 374310"/>
              <a:gd name="connsiteX7" fmla="*/ 0 w 1969776"/>
              <a:gd name="connsiteY7" fmla="*/ 318846 h 374310"/>
              <a:gd name="connsiteX8" fmla="*/ 0 w 1969776"/>
              <a:gd name="connsiteY8" fmla="*/ 318846 h 37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9776" h="374310">
                <a:moveTo>
                  <a:pt x="1925782" y="208009"/>
                </a:moveTo>
                <a:cubicBezTo>
                  <a:pt x="1963882" y="247263"/>
                  <a:pt x="2001982" y="286518"/>
                  <a:pt x="1925782" y="263427"/>
                </a:cubicBezTo>
                <a:cubicBezTo>
                  <a:pt x="1849582" y="240336"/>
                  <a:pt x="1563255" y="62537"/>
                  <a:pt x="1468582" y="69464"/>
                </a:cubicBezTo>
                <a:cubicBezTo>
                  <a:pt x="1373909" y="76391"/>
                  <a:pt x="1440873" y="311918"/>
                  <a:pt x="1357746" y="304991"/>
                </a:cubicBezTo>
                <a:cubicBezTo>
                  <a:pt x="1274619" y="298064"/>
                  <a:pt x="1087582" y="16355"/>
                  <a:pt x="969818" y="27900"/>
                </a:cubicBezTo>
                <a:cubicBezTo>
                  <a:pt x="852054" y="39445"/>
                  <a:pt x="773546" y="378882"/>
                  <a:pt x="651164" y="374264"/>
                </a:cubicBezTo>
                <a:cubicBezTo>
                  <a:pt x="528782" y="369646"/>
                  <a:pt x="344054" y="9427"/>
                  <a:pt x="235527" y="191"/>
                </a:cubicBezTo>
                <a:cubicBezTo>
                  <a:pt x="127000" y="-9045"/>
                  <a:pt x="0" y="318846"/>
                  <a:pt x="0" y="318846"/>
                </a:cubicBezTo>
                <a:lnTo>
                  <a:pt x="0" y="3188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sp>
        <p:nvSpPr>
          <p:cNvPr id="23" name="Полилиния 22"/>
          <p:cNvSpPr/>
          <p:nvPr/>
        </p:nvSpPr>
        <p:spPr>
          <a:xfrm>
            <a:off x="3925458" y="1916832"/>
            <a:ext cx="2123550" cy="376255"/>
          </a:xfrm>
          <a:custGeom>
            <a:avLst/>
            <a:gdLst>
              <a:gd name="connsiteX0" fmla="*/ 1925782 w 1969776"/>
              <a:gd name="connsiteY0" fmla="*/ 208009 h 374310"/>
              <a:gd name="connsiteX1" fmla="*/ 1925782 w 1969776"/>
              <a:gd name="connsiteY1" fmla="*/ 263427 h 374310"/>
              <a:gd name="connsiteX2" fmla="*/ 1468582 w 1969776"/>
              <a:gd name="connsiteY2" fmla="*/ 69464 h 374310"/>
              <a:gd name="connsiteX3" fmla="*/ 1357746 w 1969776"/>
              <a:gd name="connsiteY3" fmla="*/ 304991 h 374310"/>
              <a:gd name="connsiteX4" fmla="*/ 969818 w 1969776"/>
              <a:gd name="connsiteY4" fmla="*/ 27900 h 374310"/>
              <a:gd name="connsiteX5" fmla="*/ 651164 w 1969776"/>
              <a:gd name="connsiteY5" fmla="*/ 374264 h 374310"/>
              <a:gd name="connsiteX6" fmla="*/ 235527 w 1969776"/>
              <a:gd name="connsiteY6" fmla="*/ 191 h 374310"/>
              <a:gd name="connsiteX7" fmla="*/ 0 w 1969776"/>
              <a:gd name="connsiteY7" fmla="*/ 318846 h 374310"/>
              <a:gd name="connsiteX8" fmla="*/ 0 w 1969776"/>
              <a:gd name="connsiteY8" fmla="*/ 318846 h 37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9776" h="374310">
                <a:moveTo>
                  <a:pt x="1925782" y="208009"/>
                </a:moveTo>
                <a:cubicBezTo>
                  <a:pt x="1963882" y="247263"/>
                  <a:pt x="2001982" y="286518"/>
                  <a:pt x="1925782" y="263427"/>
                </a:cubicBezTo>
                <a:cubicBezTo>
                  <a:pt x="1849582" y="240336"/>
                  <a:pt x="1563255" y="62537"/>
                  <a:pt x="1468582" y="69464"/>
                </a:cubicBezTo>
                <a:cubicBezTo>
                  <a:pt x="1373909" y="76391"/>
                  <a:pt x="1440873" y="311918"/>
                  <a:pt x="1357746" y="304991"/>
                </a:cubicBezTo>
                <a:cubicBezTo>
                  <a:pt x="1274619" y="298064"/>
                  <a:pt x="1087582" y="16355"/>
                  <a:pt x="969818" y="27900"/>
                </a:cubicBezTo>
                <a:cubicBezTo>
                  <a:pt x="852054" y="39445"/>
                  <a:pt x="773546" y="378882"/>
                  <a:pt x="651164" y="374264"/>
                </a:cubicBezTo>
                <a:cubicBezTo>
                  <a:pt x="528782" y="369646"/>
                  <a:pt x="344054" y="9427"/>
                  <a:pt x="235527" y="191"/>
                </a:cubicBezTo>
                <a:cubicBezTo>
                  <a:pt x="127000" y="-9045"/>
                  <a:pt x="0" y="318846"/>
                  <a:pt x="0" y="318846"/>
                </a:cubicBezTo>
                <a:lnTo>
                  <a:pt x="0" y="31884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584" y="5301208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27584" y="5517232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00192" y="5517232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491880" y="5517232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91880" y="5301208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300192" y="5282271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 descr="http://nachalo4ka.ru/wp-content/uploads/2014/08/03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29439" y="2055512"/>
            <a:ext cx="23574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4" y="0"/>
            <a:ext cx="91239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43848"/>
            <a:ext cx="857256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словосочетание или предложение, состоящее из нескольких слов, которые отражают личное отношение автора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тому, о чем говорится в тексте.</a:t>
            </a:r>
          </a:p>
          <a:p>
            <a:pPr lvl="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ru-RU" sz="2400" i="1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i="1" dirty="0">
                <a:latin typeface="Times New Roman" pitchFamily="18" charset="0"/>
              </a:rPr>
              <a:t>                                                                                    </a:t>
            </a:r>
            <a:endParaRPr lang="ru-RU" sz="2400" dirty="0">
              <a:latin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</a:rPr>
              <a:t>    </a:t>
            </a:r>
            <a:r>
              <a:rPr lang="ru-RU" sz="2400" i="1" dirty="0">
                <a:latin typeface="Times New Roman" pitchFamily="18" charset="0"/>
              </a:rPr>
              <a:t>Ежик живет в дремучем лесу.</a:t>
            </a:r>
            <a:endParaRPr lang="ru-RU" i="1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965352"/>
            <a:ext cx="8643998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строка – </a:t>
            </a:r>
          </a:p>
          <a:p>
            <a:pPr marL="342900" lvl="0" indent="-342900">
              <a:tabLst>
                <a:tab pos="457200" algn="l"/>
              </a:tabLs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 слово – существительное для выражения своих чувств, ассоциаций, связанных с предметом, о котором говорится 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синквейне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 есть это личное выражение автора к теме или повторение сути, синоним.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endParaRPr lang="ru-RU" sz="2400" i="1" dirty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400" i="1" dirty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400" i="1" dirty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400" i="1" dirty="0">
                <a:latin typeface="Times New Roman" pitchFamily="18" charset="0"/>
              </a:rPr>
              <a:t>Животное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87624" y="2060848"/>
            <a:ext cx="122413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179240" y="1332384"/>
            <a:ext cx="8384" cy="72846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436096" y="2060848"/>
            <a:ext cx="122413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69944" y="2065575"/>
            <a:ext cx="122413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555776" y="2060848"/>
            <a:ext cx="122413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>
            <a:off x="3969944" y="4983058"/>
            <a:ext cx="1224136" cy="104682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img-fotki.yandex.ru/get/6310/83813999.5d6/0_9cfe2_7d4893c5_XL">
            <a:extLst>
              <a:ext uri="{FF2B5EF4-FFF2-40B4-BE49-F238E27FC236}">
                <a16:creationId xmlns:a16="http://schemas.microsoft.com/office/drawing/2014/main" xmlns="" id="{4408CEA9-AE29-4946-8520-AFA8869A09A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33354" y="1196752"/>
            <a:ext cx="1977418" cy="267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C47FE23D-9A02-49EF-A617-83097B1949EF}"/>
              </a:ext>
            </a:extLst>
          </p:cNvPr>
          <p:cNvSpPr/>
          <p:nvPr/>
        </p:nvSpPr>
        <p:spPr>
          <a:xfrm>
            <a:off x="6902248" y="2015129"/>
            <a:ext cx="6221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39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714356"/>
            <a:ext cx="750099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</a:rPr>
              <a:t>- Когда же начинать знакомство с этим приёмом? </a:t>
            </a:r>
          </a:p>
          <a:p>
            <a:pPr algn="ctr">
              <a:buFontTx/>
              <a:buChar char="-"/>
            </a:pPr>
            <a:r>
              <a:rPr lang="ru-RU" sz="2800" dirty="0">
                <a:latin typeface="Times New Roman" pitchFamily="18" charset="0"/>
              </a:rPr>
              <a:t>  В старшем дошкольном возрасте!</a:t>
            </a:r>
            <a:r>
              <a:rPr lang="ru-RU" sz="2800" u="sng" dirty="0">
                <a:latin typeface="Times New Roman" pitchFamily="18" charset="0"/>
              </a:rPr>
              <a:t/>
            </a:r>
            <a:br>
              <a:rPr lang="ru-RU" sz="2800" u="sng" dirty="0">
                <a:latin typeface="Times New Roman" pitchFamily="18" charset="0"/>
              </a:rPr>
            </a:br>
            <a:r>
              <a:rPr lang="ru-RU" sz="2800" dirty="0">
                <a:latin typeface="Times New Roman" pitchFamily="18" charset="0"/>
              </a:rPr>
              <a:t>Целесообразно вначале предлагать детям для прослушивания готовые  </a:t>
            </a:r>
            <a:r>
              <a:rPr lang="ru-RU" sz="2800" dirty="0" err="1">
                <a:latin typeface="Times New Roman" pitchFamily="18" charset="0"/>
              </a:rPr>
              <a:t>синквейны</a:t>
            </a:r>
            <a:r>
              <a:rPr lang="ru-RU" sz="2800" dirty="0">
                <a:latin typeface="Times New Roman" pitchFamily="18" charset="0"/>
              </a:rPr>
              <a:t>, </a:t>
            </a:r>
          </a:p>
          <a:p>
            <a:pPr algn="ctr"/>
            <a:r>
              <a:rPr lang="ru-RU" sz="2800" dirty="0">
                <a:latin typeface="Times New Roman" pitchFamily="18" charset="0"/>
              </a:rPr>
              <a:t>например:</a:t>
            </a:r>
          </a:p>
        </p:txBody>
      </p:sp>
      <p:pic>
        <p:nvPicPr>
          <p:cNvPr id="5" name="Рисунок 4" descr="1 - Ольга Васильевна Смирнов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357562"/>
            <a:ext cx="4214810" cy="3500438"/>
          </a:xfrm>
          <a:prstGeom prst="rect">
            <a:avLst/>
          </a:prstGeom>
          <a:noFill/>
        </p:spPr>
      </p:pic>
      <p:pic>
        <p:nvPicPr>
          <p:cNvPr id="6" name="Рисунок 5" descr="http://nachalo4ka.ru/wp-content/uploads/2014/08/0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7167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4000504"/>
            <a:ext cx="457203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Lucida Console" pitchFamily="49" charset="0"/>
              </a:rPr>
              <a:t>Осень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</a:rPr>
              <a:t>Солнечная, тёплая.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Дарит, светится, радует.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 парке осыпаются листья.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Красота</a:t>
            </a:r>
            <a:endParaRPr lang="ru-RU" sz="2800" b="1" dirty="0"/>
          </a:p>
        </p:txBody>
      </p:sp>
      <p:pic>
        <p:nvPicPr>
          <p:cNvPr id="8" name="Рисунок 7" descr="http://nachalo4ka.ru/wp-content/uploads/2014/08/011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14686"/>
            <a:ext cx="1623560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img-fotki.yandex.ru/get/6522/50543732.216/0_84929_77756ba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24" y="0"/>
            <a:ext cx="9123976" cy="6858000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0" y="928670"/>
          <a:ext cx="8964613" cy="573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2976" y="285728"/>
            <a:ext cx="7387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Синквейн-загадка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(воспитатель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читает)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7275" y="1277272"/>
            <a:ext cx="2217173" cy="135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achalo4ka.ru/wp-content/uploads/2014/08/95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0" y="1071546"/>
            <a:ext cx="27146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472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Rcomp2019@outlook.com</cp:lastModifiedBy>
  <cp:revision>80</cp:revision>
  <dcterms:created xsi:type="dcterms:W3CDTF">2015-03-16T17:14:42Z</dcterms:created>
  <dcterms:modified xsi:type="dcterms:W3CDTF">2022-11-28T11:23:06Z</dcterms:modified>
</cp:coreProperties>
</file>