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7" r:id="rId2"/>
    <p:sldId id="258" r:id="rId3"/>
    <p:sldId id="260" r:id="rId4"/>
    <p:sldId id="268" r:id="rId5"/>
    <p:sldId id="282" r:id="rId6"/>
    <p:sldId id="269" r:id="rId7"/>
    <p:sldId id="270" r:id="rId8"/>
    <p:sldId id="265" r:id="rId9"/>
    <p:sldId id="271" r:id="rId10"/>
    <p:sldId id="283" r:id="rId11"/>
    <p:sldId id="261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3" autoAdjust="0"/>
    <p:restoredTop sz="94926" autoAdjust="0"/>
  </p:normalViewPr>
  <p:slideViewPr>
    <p:cSldViewPr snapToGrid="0">
      <p:cViewPr varScale="1">
        <p:scale>
          <a:sx n="77" d="100"/>
          <a:sy n="77" d="100"/>
        </p:scale>
        <p:origin x="45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174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E6513-DE74-41F0-B928-352BEEC42093}" type="datetimeFigureOut">
              <a:rPr lang="ru-RU" smtClean="0"/>
              <a:t>29.10.2022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601566-1AEC-48A5-8369-3E4A83041E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873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01566-1AEC-48A5-8369-3E4A83041E5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642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601566-1AEC-48A5-8369-3E4A83041E5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8052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AC5D-661B-48C6-A00F-B9349BFD96F9}" type="datetimeFigureOut">
              <a:rPr lang="ru-RU" smtClean="0"/>
              <a:t>29.10.2022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062A-3D36-4F16-A548-FC9AD64E4C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05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AC5D-661B-48C6-A00F-B9349BFD96F9}" type="datetimeFigureOut">
              <a:rPr lang="ru-RU" smtClean="0"/>
              <a:t>29.10.2022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062A-3D36-4F16-A548-FC9AD64E4C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84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AC5D-661B-48C6-A00F-B9349BFD96F9}" type="datetimeFigureOut">
              <a:rPr lang="ru-RU" smtClean="0"/>
              <a:t>29.10.2022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062A-3D36-4F16-A548-FC9AD64E4C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92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AC5D-661B-48C6-A00F-B9349BFD96F9}" type="datetimeFigureOut">
              <a:rPr lang="ru-RU" smtClean="0"/>
              <a:t>29.10.2022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062A-3D36-4F16-A548-FC9AD64E4C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37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AC5D-661B-48C6-A00F-B9349BFD96F9}" type="datetimeFigureOut">
              <a:rPr lang="ru-RU" smtClean="0"/>
              <a:t>29.10.2022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062A-3D36-4F16-A548-FC9AD64E4C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045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AC5D-661B-48C6-A00F-B9349BFD96F9}" type="datetimeFigureOut">
              <a:rPr lang="ru-RU" smtClean="0"/>
              <a:t>29.10.2022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062A-3D36-4F16-A548-FC9AD64E4C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223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AC5D-661B-48C6-A00F-B9349BFD96F9}" type="datetimeFigureOut">
              <a:rPr lang="ru-RU" smtClean="0"/>
              <a:t>29.10.2022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062A-3D36-4F16-A548-FC9AD64E4C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099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AC5D-661B-48C6-A00F-B9349BFD96F9}" type="datetimeFigureOut">
              <a:rPr lang="ru-RU" smtClean="0"/>
              <a:t>29.10.2022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062A-3D36-4F16-A548-FC9AD64E4C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93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AC5D-661B-48C6-A00F-B9349BFD96F9}" type="datetimeFigureOut">
              <a:rPr lang="ru-RU" smtClean="0"/>
              <a:t>29.10.2022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062A-3D36-4F16-A548-FC9AD64E4C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45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AC5D-661B-48C6-A00F-B9349BFD96F9}" type="datetimeFigureOut">
              <a:rPr lang="ru-RU" smtClean="0"/>
              <a:t>29.10.2022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062A-3D36-4F16-A548-FC9AD64E4C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088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AC5D-661B-48C6-A00F-B9349BFD96F9}" type="datetimeFigureOut">
              <a:rPr lang="ru-RU" smtClean="0"/>
              <a:t>29.10.2022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062A-3D36-4F16-A548-FC9AD64E4C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17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29000">
              <a:schemeClr val="bg1">
                <a:lumMod val="99000"/>
              </a:schemeClr>
            </a:gs>
            <a:gs pos="7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2AC5D-661B-48C6-A00F-B9349BFD96F9}" type="datetimeFigureOut">
              <a:rPr lang="ru-RU" smtClean="0"/>
              <a:t>29.10.2022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5062A-3D36-4F16-A548-FC9AD64E4C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935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5218" y="136478"/>
            <a:ext cx="11218460" cy="137842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altLang="ru-RU" sz="2400" b="1" dirty="0">
                <a:latin typeface="Times New Roman" panose="02020603050405020304" pitchFamily="18" charset="0"/>
              </a:rPr>
              <a:t>Государственное бюджетное общеобразовательное учреждение средняя общеобразовательная школа №</a:t>
            </a:r>
            <a:r>
              <a:rPr lang="ru-RU" altLang="ru-RU" sz="2400" b="1" dirty="0" smtClean="0">
                <a:latin typeface="Times New Roman" panose="02020603050405020304" pitchFamily="18" charset="0"/>
              </a:rPr>
              <a:t>358   Московского </a:t>
            </a:r>
            <a:r>
              <a:rPr lang="ru-RU" altLang="ru-RU" sz="2400" b="1" dirty="0">
                <a:latin typeface="Times New Roman" panose="02020603050405020304" pitchFamily="18" charset="0"/>
              </a:rPr>
              <a:t>района    </a:t>
            </a:r>
            <a:r>
              <a:rPr lang="ru-RU" altLang="ru-RU" sz="2400" b="1" dirty="0" smtClean="0">
                <a:latin typeface="Times New Roman" panose="02020603050405020304" pitchFamily="18" charset="0"/>
              </a:rPr>
              <a:t/>
            </a:r>
            <a:br>
              <a:rPr lang="ru-RU" altLang="ru-RU" sz="2400" b="1" dirty="0" smtClean="0">
                <a:latin typeface="Times New Roman" panose="02020603050405020304" pitchFamily="18" charset="0"/>
              </a:rPr>
            </a:br>
            <a:r>
              <a:rPr lang="ru-RU" altLang="ru-RU" sz="2400" b="1" dirty="0" smtClean="0">
                <a:latin typeface="Times New Roman" panose="02020603050405020304" pitchFamily="18" charset="0"/>
              </a:rPr>
              <a:t>Санкт-Петербурга</a:t>
            </a:r>
            <a:endParaRPr lang="ru-RU" alt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805219" y="2483893"/>
            <a:ext cx="11027390" cy="1160059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Приёмы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смыслового чтения и работа с текстом на уроках русского языка во внеурочной деятельности. 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40740" y="4398496"/>
            <a:ext cx="67829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русского языка и литературы </a:t>
            </a:r>
          </a:p>
          <a:p>
            <a:pPr>
              <a:spcBef>
                <a:spcPct val="0"/>
              </a:spcBef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Сидорова Ольга Юрьевна</a:t>
            </a:r>
          </a:p>
        </p:txBody>
      </p:sp>
      <p:pic>
        <p:nvPicPr>
          <p:cNvPr id="5" name="Picture 7" descr="BOOK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798" y="5723680"/>
            <a:ext cx="166211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QUILLP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09" y="4798167"/>
            <a:ext cx="1152525" cy="174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4802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9244" y="1753644"/>
            <a:ext cx="10847540" cy="2133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Таким образом, приемы смыслового чтения сегодня актуальны и </a:t>
            </a:r>
            <a:endParaRPr lang="ru-RU" sz="2400" b="1" dirty="0" smtClean="0">
              <a:solidFill>
                <a:srgbClr val="181818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endParaRPr lang="ru-RU" sz="2400" b="1" dirty="0">
              <a:solidFill>
                <a:srgbClr val="181818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endParaRPr lang="ru-RU" sz="2400" b="1" dirty="0" smtClean="0">
              <a:solidFill>
                <a:srgbClr val="181818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востребованы</a:t>
            </a:r>
            <a:r>
              <a:rPr lang="ru-RU" sz="2400" b="1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smtClean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 </a:t>
            </a:r>
            <a:r>
              <a:rPr lang="ru-RU" sz="2400" b="1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соответствуют основным требованиям модернизации </a:t>
            </a:r>
            <a:endParaRPr lang="ru-RU" sz="2400" b="1" dirty="0" smtClean="0">
              <a:solidFill>
                <a:srgbClr val="181818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endParaRPr lang="ru-RU" sz="2400" b="1" dirty="0">
              <a:solidFill>
                <a:srgbClr val="181818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endParaRPr lang="ru-RU" sz="2400" b="1" dirty="0" smtClean="0">
              <a:solidFill>
                <a:srgbClr val="181818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образования.</a:t>
            </a:r>
          </a:p>
          <a:p>
            <a:pPr>
              <a:lnSpc>
                <a:spcPts val="1200"/>
              </a:lnSpc>
              <a:spcAft>
                <a:spcPts val="0"/>
              </a:spcAft>
            </a:pPr>
            <a:endParaRPr lang="ru-RU" sz="2400" b="1" dirty="0">
              <a:solidFill>
                <a:srgbClr val="181818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endParaRPr lang="ru-RU" sz="2400" b="1" dirty="0" smtClean="0">
              <a:solidFill>
                <a:srgbClr val="181818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смыслового чтения требует применения традиционных и </a:t>
            </a:r>
            <a:endParaRPr lang="ru-R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endParaRPr lang="ru-RU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endParaRPr lang="ru-R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инновационных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методов и приемов.</a:t>
            </a:r>
            <a:endParaRPr lang="ru-RU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013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25663" y="3044280"/>
            <a:ext cx="574067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0" cap="all" spc="0" normalizeH="0" baseline="0" noProof="0" dirty="0" smtClean="0">
                <a:ln>
                  <a:noFill/>
                </a:ln>
                <a:solidFill>
                  <a:srgbClr val="346492">
                    <a:lumMod val="75000"/>
                  </a:srgbClr>
                </a:solidFill>
                <a:effectLst/>
                <a:uLnTx/>
                <a:uFillTx/>
                <a:latin typeface="Impact" panose="020B0806030902050204"/>
                <a:ea typeface="+mj-ea"/>
                <a:cs typeface="+mj-cs"/>
              </a:rPr>
              <a:t>СПАСИБО ЗА ВНИМАНИЕ!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738663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QUILLP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09" y="4798167"/>
            <a:ext cx="1152525" cy="174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63782" y="429492"/>
            <a:ext cx="7980218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500" b="1" u="none" strike="noStrike" kern="0" cap="small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 этапа работы с текстом:</a:t>
            </a:r>
            <a:br>
              <a:rPr kumimoji="0" lang="ru-RU" altLang="ru-RU" sz="3500" b="1" u="none" strike="noStrike" kern="0" cap="small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ru-RU" sz="1800" b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14400" y="1939636"/>
            <a:ext cx="822960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ts val="600"/>
              </a:spcBef>
              <a:buClr>
                <a:srgbClr val="FE8637"/>
              </a:buClr>
              <a:buSzPct val="70000"/>
              <a:defRPr/>
            </a:pPr>
            <a:r>
              <a:rPr lang="ru-RU" alt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Работа с текстом до чтения </a:t>
            </a:r>
          </a:p>
          <a:p>
            <a:pPr marL="274320" lvl="0" indent="-274320">
              <a:spcBef>
                <a:spcPts val="600"/>
              </a:spcBef>
              <a:buClr>
                <a:srgbClr val="FE8637"/>
              </a:buClr>
              <a:buSzPct val="70000"/>
              <a:defRPr/>
            </a:pPr>
            <a:r>
              <a:rPr lang="ru-RU" alt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Работа с текстом во время чтения </a:t>
            </a:r>
          </a:p>
          <a:p>
            <a:pPr marL="274320" lvl="0" indent="-274320">
              <a:spcBef>
                <a:spcPts val="600"/>
              </a:spcBef>
              <a:buClr>
                <a:srgbClr val="FE8637"/>
              </a:buClr>
              <a:buSzPct val="70000"/>
              <a:defRPr/>
            </a:pPr>
            <a:r>
              <a:rPr lang="ru-RU" alt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Работа с текстом после чтения</a:t>
            </a:r>
            <a:endParaRPr lang="ru-RU" altLang="ru-RU" sz="36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119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401782"/>
            <a:ext cx="1115290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Внеурочная деятельность предполагает расширение образовательного пространства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способствует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школьников.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7" descr="BOOK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034" y="5413323"/>
            <a:ext cx="166211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6" descr="QUILLP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771" y="4354822"/>
            <a:ext cx="1152525" cy="174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2474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5218" y="404164"/>
            <a:ext cx="11218460" cy="1632453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ru-RU" sz="2000" b="1" cap="al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 «Ассоциативный куст». </a:t>
            </a:r>
            <a:br>
              <a:rPr lang="ru-RU" sz="2000" b="1" cap="al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cap="all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текстом   до чтения.</a:t>
            </a:r>
            <a:br>
              <a:rPr lang="ru-RU" sz="2000" b="1" cap="all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cap="all" dirty="0">
                <a:solidFill>
                  <a:srgbClr val="75A2C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cap="all" dirty="0">
                <a:solidFill>
                  <a:srgbClr val="75A2C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cap="all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притчи «Книга» </a:t>
            </a:r>
            <a:br>
              <a:rPr lang="ru-RU" sz="2000" b="1" cap="all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cap="all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все возможные ассоциации с этим словом.</a:t>
            </a:r>
            <a:endParaRPr lang="ru-RU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805219" y="2483893"/>
            <a:ext cx="11027390" cy="1160059"/>
          </a:xfrm>
        </p:spPr>
        <p:txBody>
          <a:bodyPr>
            <a:noAutofit/>
          </a:bodyPr>
          <a:lstStyle/>
          <a:p>
            <a:pPr lvl="0" eaLnBrk="0" fontAlgn="base" hangingPunct="0">
              <a:lnSpc>
                <a:spcPct val="120000"/>
              </a:lnSpc>
              <a:spcAft>
                <a:spcPct val="0"/>
              </a:spcAft>
              <a:buClr>
                <a:srgbClr val="75A2CE"/>
              </a:buClr>
              <a:buSzPct val="160000"/>
              <a:defRPr/>
            </a:pPr>
            <a:r>
              <a:rPr lang="ru-RU" sz="2800" b="1" cap="all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Книга</a:t>
            </a:r>
          </a:p>
          <a:p>
            <a:pPr lvl="0" algn="l" eaLnBrk="0" fontAlgn="base" hangingPunct="0">
              <a:lnSpc>
                <a:spcPct val="120000"/>
              </a:lnSpc>
              <a:spcAft>
                <a:spcPct val="0"/>
              </a:spcAft>
              <a:buClr>
                <a:srgbClr val="75A2CE"/>
              </a:buClr>
              <a:buSzPct val="160000"/>
              <a:defRPr/>
            </a:pPr>
            <a:r>
              <a:rPr lang="ru-RU" sz="2000" b="1" cap="all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мудрость, помощник, библиотека, читатель, литература, фолиант</a:t>
            </a:r>
          </a:p>
          <a:p>
            <a:pPr lvl="0" algn="l" eaLnBrk="0" fontAlgn="base" hangingPunct="0">
              <a:lnSpc>
                <a:spcPct val="120000"/>
              </a:lnSpc>
              <a:spcAft>
                <a:spcPct val="0"/>
              </a:spcAft>
              <a:buClr>
                <a:srgbClr val="75A2CE"/>
              </a:buClr>
              <a:buSzPct val="160000"/>
              <a:defRPr/>
            </a:pPr>
            <a:endParaRPr lang="ru-RU" sz="2000" b="1" cap="all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20000"/>
              </a:lnSpc>
              <a:spcAft>
                <a:spcPct val="0"/>
              </a:spcAft>
              <a:buClr>
                <a:srgbClr val="75A2CE"/>
              </a:buClr>
              <a:buSzPct val="160000"/>
              <a:defRPr/>
            </a:pPr>
            <a:r>
              <a:rPr lang="ru-RU" sz="2000" b="1" cap="all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духовная пища</a:t>
            </a:r>
          </a:p>
          <a:p>
            <a:pPr marL="0" indent="0" algn="ctr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7" descr="BOOK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798" y="5723680"/>
            <a:ext cx="166211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QUILLP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09" y="4798167"/>
            <a:ext cx="1152525" cy="174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QUILLP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09" y="4950567"/>
            <a:ext cx="1152525" cy="174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8827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Притча «Книга»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спросил старца: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-Зачем ты каждый день читаешь книгу? Ведь ты уже читал её?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Спросил и старец: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 зачем ты сегодня ел? Ведь ты же ел вчера?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-Для того, чтобы жить. Без пищи я умру, - пожал плечами ученик.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Вот и я каждый день читаю, чтобы духовно не умереть, - ответил старец.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2497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1782" y="283080"/>
            <a:ext cx="11319163" cy="6574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066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073" y="401782"/>
            <a:ext cx="10979727" cy="5775181"/>
          </a:xfrm>
        </p:spPr>
        <p:txBody>
          <a:bodyPr>
            <a:noAutofit/>
          </a:bodyPr>
          <a:lstStyle/>
          <a:p>
            <a:pPr marL="0" lvl="0" indent="0" eaLnBrk="0" fontAlgn="base" hangingPunct="0">
              <a:lnSpc>
                <a:spcPct val="100000"/>
              </a:lnSpc>
              <a:spcAft>
                <a:spcPct val="0"/>
              </a:spcAft>
              <a:buClr>
                <a:srgbClr val="75A2CE"/>
              </a:buClr>
              <a:buSzPct val="160000"/>
              <a:buNone/>
              <a:defRPr/>
            </a:pPr>
            <a:r>
              <a:rPr lang="ru-RU" altLang="ru-RU" sz="2000" b="1" dirty="0">
                <a:solidFill>
                  <a:srgbClr val="377E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 «ВЕРНЫЕ И НЕВЕРНЫЕ УТВЕРЖДЕНИЯ» </a:t>
            </a:r>
            <a:endParaRPr lang="ru-RU" altLang="ru-RU" sz="2000" b="1" dirty="0" smtClean="0">
              <a:solidFill>
                <a:srgbClr val="377EB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Aft>
                <a:spcPct val="0"/>
              </a:spcAft>
              <a:buClr>
                <a:srgbClr val="75A2CE"/>
              </a:buClr>
              <a:buSzPct val="160000"/>
              <a:buNone/>
              <a:defRPr/>
            </a:pPr>
            <a:endParaRPr lang="ru-RU" altLang="ru-RU" sz="2000" b="1" dirty="0">
              <a:solidFill>
                <a:srgbClr val="377EB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87000"/>
              </a:lnSpc>
              <a:spcAft>
                <a:spcPct val="0"/>
              </a:spcAft>
              <a:buClr>
                <a:srgbClr val="75A2CE"/>
              </a:buClr>
              <a:buSzPct val="160000"/>
              <a:buNone/>
              <a:defRPr/>
            </a:pPr>
            <a:r>
              <a:rPr lang="ru-RU" altLang="ru-RU" sz="2000" b="1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В ТОТ ДАЛЕКИЙ ОСЕННИЙ ВЕЧЕР  В СЕМЬЕ УКРАШАЛИ ЁЛКУ? (НЕТ)</a:t>
            </a:r>
            <a:endParaRPr lang="ru-RU" altLang="ru-RU" sz="2000" b="1" dirty="0">
              <a:solidFill>
                <a:srgbClr val="0D0D0D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87000"/>
              </a:lnSpc>
              <a:spcAft>
                <a:spcPct val="0"/>
              </a:spcAft>
              <a:buClr>
                <a:srgbClr val="75A2CE"/>
              </a:buClr>
              <a:buSzPct val="160000"/>
              <a:buNone/>
              <a:defRPr/>
            </a:pPr>
            <a:r>
              <a:rPr lang="ru-RU" altLang="ru-RU" sz="2000" b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У РАССКАЗЧИКА ЗАМИРАЛО СЕРДЦЕ, ПОТОМУ ЧТО ТАКОЙ  ОСОБЕННЫЙ ДЕНЬ НУЖНО БЫЛО ЖДАТЬ ЕЩЁ 100 ЛЕТ. (ДА)</a:t>
            </a:r>
            <a:endParaRPr lang="ru-RU" altLang="ru-RU" sz="2000" b="1" dirty="0">
              <a:solidFill>
                <a:srgbClr val="0D0D0D"/>
              </a:solidFill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eaLnBrk="0" fontAlgn="base" hangingPunct="0">
              <a:lnSpc>
                <a:spcPct val="87000"/>
              </a:lnSpc>
              <a:spcAft>
                <a:spcPct val="0"/>
              </a:spcAft>
              <a:buClr>
                <a:srgbClr val="75A2CE"/>
              </a:buClr>
              <a:buSzPct val="160000"/>
              <a:buNone/>
              <a:defRPr/>
            </a:pPr>
            <a:r>
              <a:rPr lang="ru-RU" altLang="ru-RU" sz="2000" b="1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ЁЛКУ НАРЯЖАЛИ СТЕКЛЯННЫМИ ИГРУШКАМИ И БЕЛЫМИ ЦВЕТАМИ. НЕТ</a:t>
            </a:r>
            <a:endParaRPr lang="ru-RU" altLang="ru-RU" sz="2000" b="1" dirty="0">
              <a:solidFill>
                <a:srgbClr val="0D0D0D"/>
              </a:solidFill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eaLnBrk="0" fontAlgn="base" hangingPunct="0">
              <a:lnSpc>
                <a:spcPct val="87000"/>
              </a:lnSpc>
              <a:spcAft>
                <a:spcPct val="0"/>
              </a:spcAft>
              <a:buClr>
                <a:srgbClr val="75A2CE"/>
              </a:buClr>
              <a:buSzPct val="160000"/>
              <a:buNone/>
              <a:defRPr/>
            </a:pPr>
            <a:r>
              <a:rPr lang="ru-RU" altLang="ru-RU" sz="2000" b="1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СОБЫТИЯ, ОПИСАННЫЕ В ТЕКСТЕ, ПРОИСХОДИЛИ В ГОРОДЕ. (ДА.)</a:t>
            </a:r>
            <a:endParaRPr lang="ru-RU" altLang="ru-RU" sz="2000" b="1" dirty="0">
              <a:solidFill>
                <a:srgbClr val="0D0D0D"/>
              </a:solidFill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eaLnBrk="0" fontAlgn="base" hangingPunct="0">
              <a:lnSpc>
                <a:spcPct val="87000"/>
              </a:lnSpc>
              <a:spcAft>
                <a:spcPct val="0"/>
              </a:spcAft>
              <a:buClr>
                <a:srgbClr val="75A2CE"/>
              </a:buClr>
              <a:buSzPct val="160000"/>
              <a:buNone/>
              <a:defRPr/>
            </a:pPr>
            <a:r>
              <a:rPr lang="ru-RU" altLang="ru-RU" sz="2000" b="1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КНИГА ЗАИНТЕРЕСОВАЛА РАССКАЗЧИКА: ЯРКИМ ОФОРМЛЕНИЕМ, СОДЕРЖАНИЕМ, ЦВЕТНЫМИ КАРТИНКАМИ, МНОЖЕСТВОМ СКАЗОК. (ДА.)</a:t>
            </a:r>
            <a:endParaRPr lang="ru-RU" altLang="ru-RU" sz="2000" b="1" dirty="0">
              <a:solidFill>
                <a:srgbClr val="0D0D0D"/>
              </a:solidFill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eaLnBrk="0" fontAlgn="base" hangingPunct="0">
              <a:lnSpc>
                <a:spcPct val="87000"/>
              </a:lnSpc>
              <a:spcAft>
                <a:spcPct val="0"/>
              </a:spcAft>
              <a:buClr>
                <a:srgbClr val="75A2CE"/>
              </a:buClr>
              <a:buSzPct val="160000"/>
              <a:buNone/>
              <a:defRPr/>
            </a:pPr>
            <a:r>
              <a:rPr lang="ru-RU" altLang="ru-RU" sz="2000" b="1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6.РАССКАЗЧИК «НА НАРЯДНУЮ ЁЛКУ ПОЧТИ НЕ ОБРАТИЛ ВНИМА­НИЯ»?( ДА.)</a:t>
            </a:r>
            <a:endParaRPr lang="ru-RU" altLang="ru-RU" sz="2000" b="1" dirty="0">
              <a:solidFill>
                <a:srgbClr val="0D0D0D"/>
              </a:solidFill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eaLnBrk="0" fontAlgn="base" hangingPunct="0">
              <a:lnSpc>
                <a:spcPct val="87000"/>
              </a:lnSpc>
              <a:spcAft>
                <a:spcPct val="0"/>
              </a:spcAft>
              <a:buClr>
                <a:srgbClr val="75A2CE"/>
              </a:buClr>
              <a:buSzPct val="160000"/>
              <a:buNone/>
              <a:defRPr/>
            </a:pPr>
            <a:r>
              <a:rPr lang="ru-RU" altLang="ru-RU" sz="2000" b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7. </a:t>
            </a:r>
            <a:r>
              <a:rPr lang="ru-RU" altLang="ru-RU" sz="2000" b="1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УДИВИТЕЛЬНАЯ ЧЕЛОВЕЧЕСКАЯ ДОБРОТА ИСХОДИЛА ОТ СТРАНИЦ КНИГИ. (ДА)</a:t>
            </a:r>
            <a:endParaRPr lang="ru-RU" altLang="ru-RU" sz="2000" b="1" dirty="0">
              <a:solidFill>
                <a:srgbClr val="0D0D0D"/>
              </a:solidFill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eaLnBrk="0" fontAlgn="base" hangingPunct="0">
              <a:lnSpc>
                <a:spcPct val="87000"/>
              </a:lnSpc>
              <a:spcAft>
                <a:spcPct val="0"/>
              </a:spcAft>
              <a:buClr>
                <a:srgbClr val="75A2CE"/>
              </a:buClr>
              <a:buSzPct val="160000"/>
              <a:buNone/>
              <a:defRPr/>
            </a:pPr>
            <a:r>
              <a:rPr lang="ru-RU" altLang="ru-RU" sz="2000" b="1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8. ДОБРОТА БЫЛА ДУШИСТАЯ, ПОХОЖАЯ НА ДЫХАНИЕ ЦВЕТОВ?( ДА.)</a:t>
            </a:r>
            <a:endParaRPr lang="ru-RU" altLang="ru-RU" sz="2000" b="1" dirty="0">
              <a:solidFill>
                <a:srgbClr val="0D0D0D"/>
              </a:solidFill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eaLnBrk="0" fontAlgn="base" hangingPunct="0">
              <a:lnSpc>
                <a:spcPct val="87000"/>
              </a:lnSpc>
              <a:spcAft>
                <a:spcPct val="0"/>
              </a:spcAft>
              <a:buClr>
                <a:srgbClr val="75A2CE"/>
              </a:buClr>
              <a:buSzPct val="160000"/>
              <a:buNone/>
              <a:defRPr/>
            </a:pPr>
            <a:r>
              <a:rPr lang="ru-RU" altLang="ru-RU" sz="2000" b="1" dirty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9.ПОДАРОК ОТ МАМЫ-ЭТО БЫЛИ СКАЗКИ ГАНСА ХРИСТИАНА АНДЕРСЕНА. (ДА</a:t>
            </a:r>
            <a:r>
              <a:rPr lang="ru-RU" altLang="ru-RU" sz="2000" b="1" dirty="0" smtClean="0">
                <a:solidFill>
                  <a:srgbClr val="0D0D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altLang="ru-RU" sz="2000" b="1" dirty="0">
              <a:solidFill>
                <a:srgbClr val="0D0D0D"/>
              </a:solidFill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64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5127" y="166255"/>
            <a:ext cx="829887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«Тайм-аут»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45127" y="1246909"/>
            <a:ext cx="1123603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реализации приема: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первой части текста. Работа в парах.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Задают друг другу вопросы уточняющего характера. Отвечают на них. Если нет уверенности в правильности ответа, выносятся вопросы на обсуждение всей группы после завершения работы с текстом.</a:t>
            </a:r>
          </a:p>
        </p:txBody>
      </p:sp>
    </p:spTree>
    <p:extLst>
      <p:ext uri="{BB962C8B-B14F-4D97-AF65-F5344CB8AC3E}">
        <p14:creationId xmlns:p14="http://schemas.microsoft.com/office/powerpoint/2010/main" val="3035228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 fontScale="90000"/>
          </a:bodyPr>
          <a:lstStyle/>
          <a:p>
            <a:r>
              <a:rPr lang="ru-RU" sz="2400" b="1" cap="al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 «Ключевые слова».</a:t>
            </a:r>
            <a:r>
              <a:rPr lang="ru-RU" sz="2400" cap="al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cap="al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 Вопросный план. Тезисный план.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066801"/>
            <a:ext cx="10619509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185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</TotalTime>
  <Words>396</Words>
  <Application>Microsoft Office PowerPoint</Application>
  <PresentationFormat>Широкоэкранный</PresentationFormat>
  <Paragraphs>53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Impact</vt:lpstr>
      <vt:lpstr>Times New Roman</vt:lpstr>
      <vt:lpstr>Тема Office</vt:lpstr>
      <vt:lpstr>Государственное бюджетное общеобразовательное учреждение средняя общеобразовательная школа №358   Московского района     Санкт-Петербурга</vt:lpstr>
      <vt:lpstr>Презентация PowerPoint</vt:lpstr>
      <vt:lpstr>Презентация PowerPoint</vt:lpstr>
      <vt:lpstr>Приём «Ассоциативный куст».  Работа с текстом   до чтения.  Название притчи «Книга»  назовите все возможные ассоциации с этим словом.</vt:lpstr>
      <vt:lpstr>Притча «Книга»</vt:lpstr>
      <vt:lpstr>Презентация PowerPoint</vt:lpstr>
      <vt:lpstr>Презентация PowerPoint</vt:lpstr>
      <vt:lpstr>Презентация PowerPoint</vt:lpstr>
      <vt:lpstr>Приём «Ключевые слова». Приём Вопросный план. Тезисный план.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</dc:creator>
  <cp:lastModifiedBy>Windows</cp:lastModifiedBy>
  <cp:revision>48</cp:revision>
  <dcterms:created xsi:type="dcterms:W3CDTF">2022-10-19T19:54:54Z</dcterms:created>
  <dcterms:modified xsi:type="dcterms:W3CDTF">2022-10-29T13:34:10Z</dcterms:modified>
</cp:coreProperties>
</file>