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1" r:id="rId2"/>
    <p:sldMasterId id="2147483773" r:id="rId3"/>
    <p:sldMasterId id="2147483785" r:id="rId4"/>
  </p:sldMasterIdLst>
  <p:sldIdLst>
    <p:sldId id="278" r:id="rId5"/>
    <p:sldId id="256" r:id="rId6"/>
    <p:sldId id="259" r:id="rId7"/>
    <p:sldId id="258" r:id="rId8"/>
    <p:sldId id="260" r:id="rId9"/>
    <p:sldId id="262" r:id="rId10"/>
    <p:sldId id="275" r:id="rId11"/>
    <p:sldId id="272" r:id="rId12"/>
    <p:sldId id="263" r:id="rId13"/>
    <p:sldId id="265" r:id="rId14"/>
    <p:sldId id="266" r:id="rId15"/>
    <p:sldId id="267" r:id="rId16"/>
    <p:sldId id="269" r:id="rId17"/>
    <p:sldId id="270" r:id="rId18"/>
    <p:sldId id="271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4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8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5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55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4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2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8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A587-E1F6-45A8-81FE-D92F4DBFC3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33CD-CE9D-4FC2-957F-3FDE4C39D1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6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1D5C-B20B-4031-B70D-51F23CBBC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D572-31EF-4605-A74D-A8F2EF2166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6E20-12A6-427D-8747-0FF3F42EAE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A433-DE6A-4A98-A097-3B3A04ED8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01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C8B0-FA15-414D-86F7-777B3C866D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8871-80BD-44C1-A031-946AE546EE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1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41F4-8F2C-4A5B-9A2A-4BE89054D0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B35C-7303-4367-B658-E7B792592A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3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EC10-39CA-4C13-815C-4E2BDD7CF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5A12-53C4-4973-AD92-84CF18342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2A9A-E5B6-4173-891C-CD7DED86DE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B552-C1F8-4DCB-BBBA-B7C62DE9DA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7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FCD6-AAA0-4B1D-9659-FCB7A11733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013F-6BCC-4865-8A02-C4AFE0E2CE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9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48D3-FB87-42A3-94DA-6463872C75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0F3F-E2A5-44FD-ACC4-C92932E77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50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6671-12AA-452F-8B53-D5D8040B69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770F-6242-4CF0-8D7B-65AAF430B8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44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8534-DF2F-46DE-9CD0-CF04714D42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BCA7-DC5F-4561-A964-BA87D4F405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02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A587-E1F6-45A8-81FE-D92F4DBFC3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33CD-CE9D-4FC2-957F-3FDE4C39D1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8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1D5C-B20B-4031-B70D-51F23CBBC4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D572-31EF-4605-A74D-A8F2EF2166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7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9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6E20-12A6-427D-8747-0FF3F42EAE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A433-DE6A-4A98-A097-3B3A04ED8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12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C8B0-FA15-414D-86F7-777B3C866D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8871-80BD-44C1-A031-946AE546EE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41F4-8F2C-4A5B-9A2A-4BE89054D0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B35C-7303-4367-B658-E7B792592A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51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EC10-39CA-4C13-815C-4E2BDD7CF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5A12-53C4-4973-AD92-84CF18342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1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2A9A-E5B6-4173-891C-CD7DED86DE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B552-C1F8-4DCB-BBBA-B7C62DE9DA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14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FCD6-AAA0-4B1D-9659-FCB7A11733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013F-6BCC-4865-8A02-C4AFE0E2CE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2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48D3-FB87-42A3-94DA-6463872C75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0F3F-E2A5-44FD-ACC4-C92932E77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10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6671-12AA-452F-8B53-D5D8040B69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770F-6242-4CF0-8D7B-65AAF430B8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50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8534-DF2F-46DE-9CD0-CF04714D42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BCA7-DC5F-4561-A964-BA87D4F405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0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DE34-A216-4FCB-8BF1-FEAD38A294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94D89-B87F-4CEE-A78D-764622A974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72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68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362C-C994-4378-9AD0-E1A31118D4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C0EC4-55FB-4C2F-9686-588ACB734A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012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B242-01CC-4EBE-AF68-792EDCCBAB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5B95D-0210-4D19-8605-170982D33C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896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E3F9-FD24-4C6A-B338-383743D7AC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AAF00-E5CD-4944-A63B-943A14043C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258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66CC-EAA4-4711-B596-E0BFF7096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3FEB-54D2-4673-BA71-349AF5E9D9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520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0EB5-0C07-42E4-9842-B7B4F96222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B847-3CBC-4011-9C0F-B61E2B9837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786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A93C-095F-4611-8CD7-FAFE18F89F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03067-84F5-4B27-B6FD-CC3E2F59BC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020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1034-1168-4904-BABA-9B38485172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3F65F-49C6-42BC-90D0-7CDFDDBDF6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29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63E1-6993-4466-B0B3-E6ED0BFE0A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67652-928A-4AE8-AE4D-73ABBFE89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817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A428-9D02-4E89-A6A3-BD3BC6ACC1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E6E72-FF06-4476-B98C-026F6A2898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87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4F47-E643-4798-846C-77567D42E9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6B66-A067-4BEF-B686-DCABE9258F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35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2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7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6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1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F584-8F57-422D-A561-168FAAC2BFB6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70F01F-B2B3-45C9-9D2E-82FA706F6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9329C-88E7-4B39-89E6-E8D8268361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0DD8B3-1F26-448B-8073-821577E7E1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9329C-88E7-4B39-89E6-E8D8268361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0DD8B3-1F26-448B-8073-821577E7E1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3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C14AC7-F9EC-4335-B037-CF7C16DF95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EE2876-F8CC-4E11-9E58-2A36D58FB58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7gy.ru/images/n-shkola/ostrouxov-zolotaya-osen.jpg" TargetMode="Externa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rt-assorty.ru/uploads/posts/2011-08/1312271176_zolotaya-osen.jpg" TargetMode="Externa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______Microsoft_PowerPoint2.sl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package" Target="../embeddings/______Microsoft_PowerPoint3.sld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.sld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Русский язык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«Школа 2100»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3 класс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Учитель : </a:t>
            </a:r>
            <a:r>
              <a:rPr lang="ru-RU" sz="3600" dirty="0" err="1" smtClean="0">
                <a:solidFill>
                  <a:srgbClr val="FF0000"/>
                </a:solidFill>
              </a:rPr>
              <a:t>Королюк</a:t>
            </a:r>
            <a:r>
              <a:rPr lang="ru-RU" sz="3600" dirty="0" smtClean="0">
                <a:solidFill>
                  <a:srgbClr val="FF0000"/>
                </a:solidFill>
              </a:rPr>
              <a:t> Т.В.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 descr="картинки презентация 1 - 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484439"/>
            <a:ext cx="350043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738813" y="3429000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524626" y="4500563"/>
            <a:ext cx="3762375" cy="1928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457200" indent="-457200">
              <a:spcBef>
                <a:spcPts val="450"/>
              </a:spcBef>
              <a:tabLst>
                <a:tab pos="354013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                                                              </a:t>
            </a:r>
          </a:p>
          <a:p>
            <a:pPr marL="457200" indent="-457200">
              <a:spcBef>
                <a:spcPts val="450"/>
              </a:spcBef>
              <a:tabLst>
                <a:tab pos="354013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ru-RU" sz="24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24034" y="357167"/>
            <a:ext cx="8215370" cy="1000132"/>
          </a:xfrm>
        </p:spPr>
        <p:txBody>
          <a:bodyPr/>
          <a:lstStyle/>
          <a:p>
            <a:r>
              <a:rPr lang="ru-RU" sz="4000" dirty="0"/>
              <a:t>Правописание букв безударных гласных в приставках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5111750"/>
            <a:ext cx="8001000" cy="1441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fontAlgn="base">
              <a:spcBef>
                <a:spcPts val="45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dirty="0">
              <a:solidFill>
                <a:srgbClr val="000000"/>
              </a:solidFill>
              <a:latin typeface="Arial" pitchFamily="34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52689" y="428626"/>
            <a:ext cx="7786687" cy="455613"/>
          </a:xfrm>
          <a:prstGeom prst="rect">
            <a:avLst/>
          </a:prstGeom>
          <a:solidFill>
            <a:srgbClr val="FFDA8F"/>
          </a:solidFill>
          <a:ln w="9360" cap="sq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>
                <a:solidFill>
                  <a:srgbClr val="000000"/>
                </a:solidFill>
                <a:ea typeface="Microsoft YaHei"/>
                <a:cs typeface="Microsoft YaHei"/>
              </a:rPr>
              <a:t>Сравниваем свой вывод с авторским</a:t>
            </a:r>
          </a:p>
        </p:txBody>
      </p:sp>
      <p:pic>
        <p:nvPicPr>
          <p:cNvPr id="6" name="Рисунок 7" descr="значки - сравниваем с авторо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6" y="214313"/>
            <a:ext cx="8112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09786" y="4714885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</a:rPr>
              <a:t>Обязательно ли слова с безударным и ударным гласным в одной и той же приставке должны быть однокоренными?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881158" y="1142984"/>
            <a:ext cx="8572560" cy="2928958"/>
            <a:chOff x="357158" y="1142984"/>
            <a:chExt cx="8572560" cy="292895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57158" y="1142984"/>
              <a:ext cx="8572560" cy="2928958"/>
            </a:xfrm>
            <a:prstGeom prst="roundRect">
              <a:avLst/>
            </a:prstGeom>
            <a:solidFill>
              <a:srgbClr val="FFE6B3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472" y="1357298"/>
              <a:ext cx="821537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prstClr val="black"/>
                  </a:solidFill>
                </a:rPr>
                <a:t>В приставках </a:t>
              </a:r>
              <a:r>
                <a:rPr lang="ru-RU" sz="2400" b="1" dirty="0">
                  <a:solidFill>
                    <a:prstClr val="black"/>
                  </a:solidFill>
                </a:rPr>
                <a:t>до-,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о-,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об-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(обо-), от-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(ото-), по-,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под-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(подо-), про-, со- </a:t>
              </a:r>
              <a:r>
                <a:rPr lang="ru-RU" sz="2400" dirty="0">
                  <a:solidFill>
                    <a:prstClr val="black"/>
                  </a:solidFill>
                </a:rPr>
                <a:t>пишется буква </a:t>
              </a:r>
              <a:r>
                <a:rPr lang="ru-RU" sz="2400" b="1" dirty="0">
                  <a:solidFill>
                    <a:prstClr val="black"/>
                  </a:solidFill>
                </a:rPr>
                <a:t>о.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prstClr val="black"/>
                  </a:solidFill>
                </a:rPr>
                <a:t>В приставках </a:t>
              </a:r>
              <a:r>
                <a:rPr lang="ru-RU" sz="2400" b="1" dirty="0">
                  <a:solidFill>
                    <a:prstClr val="black"/>
                  </a:solidFill>
                </a:rPr>
                <a:t>за-, на-, над-, </a:t>
              </a:r>
              <a:r>
                <a:rPr lang="ru-RU" sz="2400" b="1" dirty="0" err="1">
                  <a:solidFill>
                    <a:prstClr val="black"/>
                  </a:solidFill>
                </a:rPr>
                <a:t>пра</a:t>
              </a:r>
              <a:r>
                <a:rPr lang="ru-RU" sz="2400" b="1" dirty="0">
                  <a:solidFill>
                    <a:prstClr val="black"/>
                  </a:solidFill>
                </a:rPr>
                <a:t>- </a:t>
              </a:r>
              <a:r>
                <a:rPr lang="ru-RU" sz="2400" dirty="0">
                  <a:solidFill>
                    <a:prstClr val="black"/>
                  </a:solidFill>
                </a:rPr>
                <a:t>пишется буква </a:t>
              </a:r>
              <a:r>
                <a:rPr lang="ru-RU" sz="2400" b="1" dirty="0">
                  <a:solidFill>
                    <a:prstClr val="black"/>
                  </a:solidFill>
                </a:rPr>
                <a:t>а.</a:t>
              </a:r>
              <a:r>
                <a:rPr lang="ru-RU" sz="2400" dirty="0">
                  <a:solidFill>
                    <a:prstClr val="black"/>
                  </a:solidFill>
                </a:rPr>
                <a:t>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prstClr val="black"/>
                  </a:solidFill>
                </a:rPr>
                <a:t>Это нужно запомнить или использовать в качестве проверочных слов</a:t>
              </a:r>
              <a:r>
                <a:rPr lang="en-US" sz="2400" dirty="0">
                  <a:solidFill>
                    <a:prstClr val="black"/>
                  </a:solidFill>
                </a:rPr>
                <a:t>á</a:t>
              </a:r>
              <a:r>
                <a:rPr lang="ru-RU" sz="2400" dirty="0">
                  <a:solidFill>
                    <a:prstClr val="black"/>
                  </a:solidFill>
                </a:rPr>
                <a:t>, где гласные звуки в приставках находятся под ударением. Доехал – досыта, заболел – заговор.</a:t>
              </a:r>
            </a:p>
          </p:txBody>
        </p:sp>
        <p:grpSp>
          <p:nvGrpSpPr>
            <p:cNvPr id="56" name="Группа 55"/>
            <p:cNvGrpSpPr/>
            <p:nvPr/>
          </p:nvGrpSpPr>
          <p:grpSpPr>
            <a:xfrm>
              <a:off x="7286644" y="3357562"/>
              <a:ext cx="285752" cy="71438"/>
              <a:chOff x="2786050" y="1571612"/>
              <a:chExt cx="357190" cy="142876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2786050" y="1571612"/>
                <a:ext cx="35719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3071802" y="1643050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58"/>
            <p:cNvGrpSpPr/>
            <p:nvPr/>
          </p:nvGrpSpPr>
          <p:grpSpPr>
            <a:xfrm>
              <a:off x="6143636" y="3357562"/>
              <a:ext cx="285752" cy="71438"/>
              <a:chOff x="2786050" y="1571612"/>
              <a:chExt cx="357190" cy="142876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2786050" y="1571612"/>
                <a:ext cx="35719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3071802" y="1643050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61"/>
            <p:cNvGrpSpPr/>
            <p:nvPr/>
          </p:nvGrpSpPr>
          <p:grpSpPr>
            <a:xfrm>
              <a:off x="4643438" y="3286124"/>
              <a:ext cx="285752" cy="142876"/>
              <a:chOff x="2786050" y="1428736"/>
              <a:chExt cx="357190" cy="142876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2786050" y="1428736"/>
                <a:ext cx="35719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3071802" y="1500174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Группа 64"/>
            <p:cNvGrpSpPr/>
            <p:nvPr/>
          </p:nvGrpSpPr>
          <p:grpSpPr>
            <a:xfrm>
              <a:off x="642910" y="3714752"/>
              <a:ext cx="285752" cy="71438"/>
              <a:chOff x="2786050" y="1571612"/>
              <a:chExt cx="357190" cy="14287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786050" y="1571612"/>
                <a:ext cx="35719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3071802" y="1643050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5072066" y="3214686"/>
              <a:ext cx="71438" cy="714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6357950" y="3214686"/>
              <a:ext cx="71438" cy="714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8143900" y="3286124"/>
              <a:ext cx="71438" cy="714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857224" y="3571876"/>
              <a:ext cx="71438" cy="714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786314" y="3571876"/>
              <a:ext cx="1428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7429520" y="3571876"/>
              <a:ext cx="1428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/>
            <p:cNvGrpSpPr/>
            <p:nvPr/>
          </p:nvGrpSpPr>
          <p:grpSpPr>
            <a:xfrm>
              <a:off x="785786" y="3929066"/>
              <a:ext cx="142876" cy="71438"/>
              <a:chOff x="3929058" y="4071942"/>
              <a:chExt cx="142876" cy="71438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3929058" y="4071942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3929058" y="4143380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Группа 79"/>
            <p:cNvGrpSpPr/>
            <p:nvPr/>
          </p:nvGrpSpPr>
          <p:grpSpPr>
            <a:xfrm>
              <a:off x="6215074" y="3571876"/>
              <a:ext cx="142876" cy="71438"/>
              <a:chOff x="4081458" y="4224342"/>
              <a:chExt cx="142876" cy="71438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4081458" y="4224342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4081458" y="4295780"/>
                <a:ext cx="1428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28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6/751356/slide_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915"/>
              </a:spcAft>
            </a:pPr>
            <a:r>
              <a:rPr lang="ru-RU" sz="36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Илья Семёнович Остроухов « Золотая осень»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3" name="Рисунок 2" descr="Сочинение по картине И.С. Остроухова Золотая осень 2, 3 класс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3" y="986971"/>
            <a:ext cx="8374743" cy="5762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3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Исаак Ильич Левитан « Золотая осень»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art-assorty.ru/uploads/posts/2011-08/thumbs/1312271176_zolotaya-ose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1577339"/>
            <a:ext cx="9463314" cy="5280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4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981"/>
            <a:ext cx="109728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https://fs00.infourok.ru/images/doc/282/288159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74638"/>
            <a:ext cx="11190514" cy="644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9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2460621" y="2353871"/>
            <a:ext cx="67677117" cy="140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317583"/>
              </p:ext>
            </p:extLst>
          </p:nvPr>
        </p:nvGraphicFramePr>
        <p:xfrm>
          <a:off x="1603948" y="485384"/>
          <a:ext cx="8759252" cy="6230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Слайд" r:id="rId4" imgW="2999260" imgH="2249493" progId="PowerPoint.Slide.12">
                  <p:embed/>
                </p:oleObj>
              </mc:Choice>
              <mc:Fallback>
                <p:oleObj name="Слайд" r:id="rId4" imgW="2999260" imgH="22494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948" y="485384"/>
                        <a:ext cx="8759252" cy="6230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3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130426"/>
            <a:ext cx="66509809" cy="68436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78246834" cy="212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17904"/>
              </p:ext>
            </p:extLst>
          </p:nvPr>
        </p:nvGraphicFramePr>
        <p:xfrm>
          <a:off x="1509486" y="0"/>
          <a:ext cx="8853714" cy="665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Слайд" r:id="rId4" imgW="3762868" imgH="2821025" progId="PowerPoint.Slide.12">
                  <p:embed/>
                </p:oleObj>
              </mc:Choice>
              <mc:Fallback>
                <p:oleObj name="Слайд" r:id="rId4" imgW="3762868" imgH="282102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486" y="0"/>
                        <a:ext cx="8853714" cy="6653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5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11994"/>
              </p:ext>
            </p:extLst>
          </p:nvPr>
        </p:nvGraphicFramePr>
        <p:xfrm>
          <a:off x="653143" y="116115"/>
          <a:ext cx="8360229" cy="642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Слайд" r:id="rId4" imgW="4570530" imgH="3427333" progId="PowerPoint.Slide.12">
                  <p:embed/>
                </p:oleObj>
              </mc:Choice>
              <mc:Fallback>
                <p:oleObj name="Слайд" r:id="rId4" imgW="4570530" imgH="3427333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43" y="116115"/>
                        <a:ext cx="8360229" cy="6429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8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Безударные</a:t>
            </a:r>
            <a:br>
              <a:rPr lang="ru-RU" sz="8000" dirty="0" smtClean="0"/>
            </a:br>
            <a:r>
              <a:rPr lang="ru-RU" sz="8000" dirty="0" smtClean="0"/>
              <a:t>Согласные</a:t>
            </a:r>
            <a:br>
              <a:rPr lang="ru-RU" sz="8000" dirty="0" smtClean="0"/>
            </a:br>
            <a:r>
              <a:rPr lang="ru-RU" sz="8000" dirty="0" smtClean="0"/>
              <a:t>Удвоенные</a:t>
            </a:r>
            <a:br>
              <a:rPr lang="ru-RU" sz="8000" dirty="0" smtClean="0"/>
            </a:br>
            <a:r>
              <a:rPr lang="ru-RU" sz="8000" dirty="0" smtClean="0"/>
              <a:t>Непроизносимые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5327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609600"/>
            <a:ext cx="9608457" cy="4470400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Лёдчик,прорупь,моркофка,</a:t>
            </a:r>
            <a:r>
              <a:rPr lang="ru-RU" sz="4000" dirty="0" err="1" smtClean="0"/>
              <a:t>глаткий</a:t>
            </a:r>
            <a:r>
              <a:rPr lang="ru-RU" sz="4400" dirty="0" smtClean="0"/>
              <a:t>,</a:t>
            </a:r>
            <a:br>
              <a:rPr lang="ru-RU" sz="4400" dirty="0" smtClean="0"/>
            </a:br>
            <a:r>
              <a:rPr lang="ru-RU" sz="4400" dirty="0" err="1" smtClean="0"/>
              <a:t>трафка,булафка,здороф,зарятка,</a:t>
            </a:r>
            <a:r>
              <a:rPr lang="ru-RU" sz="4000" dirty="0" err="1" smtClean="0"/>
              <a:t>лафка</a:t>
            </a:r>
            <a:r>
              <a:rPr lang="ru-RU" sz="4400" dirty="0" err="1" smtClean="0"/>
              <a:t>,дрозт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782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611809" cy="4702629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Солнце</a:t>
            </a:r>
            <a:r>
              <a:rPr lang="ru-RU" sz="6700" smtClean="0"/>
              <a:t>, осина,звёздный,трава,вестник,чувство,кра-сный,яростный,сердце,праздник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9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796">
            <a:off x="7391400" y="765175"/>
            <a:ext cx="22415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0" r="67525"/>
          <a:stretch>
            <a:fillRect/>
          </a:stretch>
        </p:blipFill>
        <p:spPr bwMode="auto">
          <a:xfrm rot="-1002962">
            <a:off x="1919288" y="476251"/>
            <a:ext cx="20129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r="48421" b="59853"/>
          <a:stretch>
            <a:fillRect/>
          </a:stretch>
        </p:blipFill>
        <p:spPr bwMode="auto">
          <a:xfrm rot="9734968">
            <a:off x="5232400" y="1557339"/>
            <a:ext cx="15573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>
            <a:off x="2351089" y="2636839"/>
            <a:ext cx="173037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4" r="24525" b="61806"/>
          <a:stretch>
            <a:fillRect/>
          </a:stretch>
        </p:blipFill>
        <p:spPr bwMode="auto">
          <a:xfrm rot="-9562484">
            <a:off x="7967663" y="3644900"/>
            <a:ext cx="1663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 b="59853"/>
          <a:stretch>
            <a:fillRect/>
          </a:stretch>
        </p:blipFill>
        <p:spPr bwMode="auto">
          <a:xfrm rot="9262612">
            <a:off x="5232401" y="4365626"/>
            <a:ext cx="12414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8256589" y="1196975"/>
            <a:ext cx="17287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4151314" y="4724400"/>
            <a:ext cx="17287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3648075" y="333375"/>
            <a:ext cx="17287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5664200" y="2420939"/>
            <a:ext cx="172878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5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astminutegroup-view.thron.com/api/xcontents/resources/delivery/getThumbnail/lastminutegroup/0x0/89bf7c95-6e05-4abc-bc5e-746ad53c33c1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768">
            <a:off x="290286" y="391886"/>
            <a:ext cx="4426857" cy="34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www.artfund.org/assets/what-to-see/museums-and-galleries/n-p/national-portrait-gallery/npg-room-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807">
            <a:off x="4949371" y="391887"/>
            <a:ext cx="7155542" cy="40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3-eu-west-1.amazonaws.com/media.agentika.com/user/2b013848-e59d-46e4-b287-ff49171694e0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14" y="3599542"/>
            <a:ext cx="4673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1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Крепкий подберёзовик вырос под берёзой.</a:t>
            </a:r>
            <a:br>
              <a:rPr lang="ru-RU" sz="4400" dirty="0" smtClean="0"/>
            </a:br>
            <a:r>
              <a:rPr lang="ru-RU" sz="4400" dirty="0" smtClean="0"/>
              <a:t>Какая промасленная шляпка у маслёнка!</a:t>
            </a:r>
            <a:br>
              <a:rPr lang="ru-RU" sz="4400" dirty="0" smtClean="0"/>
            </a:br>
            <a:r>
              <a:rPr lang="ru-RU" sz="4400" dirty="0" smtClean="0"/>
              <a:t>Ваня пулей пробежал по беговой дорожке.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748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134</Words>
  <Application>Microsoft Office PowerPoint</Application>
  <PresentationFormat>Широкоэкранный</PresentationFormat>
  <Paragraphs>16</Paragraphs>
  <Slides>19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Microsoft YaHei</vt:lpstr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Тема Office</vt:lpstr>
      <vt:lpstr>1_Тема Office</vt:lpstr>
      <vt:lpstr>2_Тема Office</vt:lpstr>
      <vt:lpstr>Слайд</vt:lpstr>
      <vt:lpstr>Русский язык «Школа 2100» 3 класс</vt:lpstr>
      <vt:lpstr>Презентация PowerPoint</vt:lpstr>
      <vt:lpstr>Безударные Согласные Удвоенные Непроизносимые</vt:lpstr>
      <vt:lpstr>Презентация PowerPoint</vt:lpstr>
      <vt:lpstr>Лёдчик,прорупь,моркофка,глаткий, трафка,булафка,здороф,зарятка,лафка,дрозт.</vt:lpstr>
      <vt:lpstr>Солнце, осина,звёздный,трава,вестник,чувство,кра-сный,яростный,сердце,праздник.</vt:lpstr>
      <vt:lpstr>Презентация PowerPoint</vt:lpstr>
      <vt:lpstr>Презентация PowerPoint</vt:lpstr>
      <vt:lpstr>Крепкий подберёзовик вырос под берёзой. Какая промасленная шляпка у маслёнка! Ваня пулей пробежал по беговой дорожке.</vt:lpstr>
      <vt:lpstr>Правописание букв безударных гласных в приставках</vt:lpstr>
      <vt:lpstr>Презентация PowerPoint</vt:lpstr>
      <vt:lpstr>Презентация PowerPoint</vt:lpstr>
      <vt:lpstr>Илья Семёнович Остроухов « Золотая осень» </vt:lpstr>
      <vt:lpstr>Исаак Ильич Левитан « Золотая осень»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2018-10-23T12:06:21Z</dcterms:created>
  <dcterms:modified xsi:type="dcterms:W3CDTF">2018-11-11T05:49:47Z</dcterms:modified>
</cp:coreProperties>
</file>