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9" r:id="rId3"/>
    <p:sldId id="260" r:id="rId4"/>
    <p:sldId id="261" r:id="rId5"/>
    <p:sldId id="262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64" r:id="rId16"/>
    <p:sldId id="277" r:id="rId17"/>
    <p:sldId id="265" r:id="rId18"/>
    <p:sldId id="266" r:id="rId19"/>
    <p:sldId id="263" r:id="rId20"/>
    <p:sldId id="278" r:id="rId21"/>
    <p:sldId id="279" r:id="rId22"/>
    <p:sldId id="28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dirty="0" smtClean="0"/>
              <a:t>Шаблоны «Детские»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357290" y="4786322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Автор: Зобнина Ирина Евгеньевна,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школы – лицея № 101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Караганды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C9C7-E44F-4A67-9D54-33E8F99C10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115D9-45B4-4186-96CE-03CB99E5C3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07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C9C7-E44F-4A67-9D54-33E8F99C10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115D9-45B4-4186-96CE-03CB99E5C3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617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C9C7-E44F-4A67-9D54-33E8F99C10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115D9-45B4-4186-96CE-03CB99E5C3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6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C9C7-E44F-4A67-9D54-33E8F99C10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115D9-45B4-4186-96CE-03CB99E5C3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975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C9C7-E44F-4A67-9D54-33E8F99C10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115D9-45B4-4186-96CE-03CB99E5C3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07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C9C7-E44F-4A67-9D54-33E8F99C10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115D9-45B4-4186-96CE-03CB99E5C3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70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C9C7-E44F-4A67-9D54-33E8F99C10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115D9-45B4-4186-96CE-03CB99E5C3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817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C9C7-E44F-4A67-9D54-33E8F99C10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115D9-45B4-4186-96CE-03CB99E5C3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38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C9C7-E44F-4A67-9D54-33E8F99C10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115D9-45B4-4186-96CE-03CB99E5C3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34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C9C7-E44F-4A67-9D54-33E8F99C10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115D9-45B4-4186-96CE-03CB99E5C3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285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C9C7-E44F-4A67-9D54-33E8F99C10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115D9-45B4-4186-96CE-03CB99E5C3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12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8C9C7-E44F-4A67-9D54-33E8F99C10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115D9-45B4-4186-96CE-03CB99E5C3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9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772400" cy="2115666"/>
          </a:xfrm>
        </p:spPr>
        <p:txBody>
          <a:bodyPr>
            <a:normAutofit fontScale="90000"/>
          </a:bodyPr>
          <a:lstStyle/>
          <a:p>
            <a:pPr fontAlgn="base">
              <a:lnSpc>
                <a:spcPct val="115000"/>
              </a:lnSpc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ПРОЕКТ</a:t>
            </a:r>
            <a:r>
              <a:rPr lang="ru-RU" b="1" kern="1800" dirty="0" smtClean="0">
                <a:latin typeface="inherit"/>
                <a:ea typeface="Times New Roman"/>
                <a:cs typeface="Arial"/>
              </a:rPr>
              <a:t/>
            </a:r>
            <a:br>
              <a:rPr lang="ru-RU" b="1" kern="1800" dirty="0" smtClean="0">
                <a:latin typeface="inherit"/>
                <a:ea typeface="Times New Roman"/>
                <a:cs typeface="Arial"/>
              </a:rPr>
            </a:br>
            <a:r>
              <a:rPr lang="ru-RU" b="1" kern="1800" dirty="0" smtClean="0">
                <a:latin typeface="inherit"/>
                <a:ea typeface="Times New Roman"/>
                <a:cs typeface="Arial"/>
              </a:rPr>
              <a:t>"</a:t>
            </a:r>
            <a:r>
              <a:rPr lang="ru-RU" b="1" kern="1800" dirty="0">
                <a:latin typeface="inherit"/>
                <a:ea typeface="Times New Roman"/>
                <a:cs typeface="Arial"/>
              </a:rPr>
              <a:t>Играя в игру, я быстрее заговорю"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Автор: Корхова Татьяна Сергеевна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 1 младшей группы «Земляничка»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№ 19 «Шустрик»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Бердска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54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12486"/>
            <a:ext cx="3332659" cy="2964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85" y="795667"/>
            <a:ext cx="3537788" cy="2997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55764"/>
            <a:ext cx="4777861" cy="2283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41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3688" y="836712"/>
            <a:ext cx="6048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Подбор иллюстраций к сказкам</a:t>
            </a:r>
          </a:p>
        </p:txBody>
      </p:sp>
      <p:pic>
        <p:nvPicPr>
          <p:cNvPr id="4" name="Рисунок 3" descr="E:\DCIM\102MSDCF\DSC0169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59932"/>
            <a:ext cx="6480720" cy="4445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642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92036" y="819046"/>
            <a:ext cx="472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Картотека подвижных игр</a:t>
            </a:r>
            <a:endParaRPr lang="ru-RU" sz="28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6" name="Рисунок 5" descr="E:\DCIM\102MSDCF\DSC0171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9" t="11752" r="10074" b="7051"/>
          <a:stretch/>
        </p:blipFill>
        <p:spPr bwMode="auto">
          <a:xfrm rot="1087935">
            <a:off x="4188385" y="2089787"/>
            <a:ext cx="3944601" cy="3254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E:\DCIM\102MSDCF\DSC0172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2137" r="4466" b="11966"/>
          <a:stretch/>
        </p:blipFill>
        <p:spPr bwMode="auto">
          <a:xfrm rot="20976519">
            <a:off x="809477" y="1790466"/>
            <a:ext cx="3786758" cy="3050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2181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DCIM\102MSDCF\DSC017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r="8313" b="16880"/>
          <a:stretch/>
        </p:blipFill>
        <p:spPr bwMode="auto">
          <a:xfrm>
            <a:off x="683568" y="1890580"/>
            <a:ext cx="3759324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E:\DCIM\102MSDCF\DSC0170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t="2992" b="5342"/>
          <a:stretch/>
        </p:blipFill>
        <p:spPr bwMode="auto">
          <a:xfrm>
            <a:off x="3946167" y="2492896"/>
            <a:ext cx="4032448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0089" y="692696"/>
            <a:ext cx="72728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Картотека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пальчиковых игр, артикуляционных упражнений</a:t>
            </a:r>
            <a:endParaRPr lang="ru-RU" sz="28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740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764704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Изготовление и подборка дидактических игр</a:t>
            </a:r>
            <a:endParaRPr lang="ru-RU" sz="28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87923"/>
            <a:ext cx="3352031" cy="2511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8299"/>
            <a:ext cx="3399970" cy="2543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E:\DCIM\102MSDCF\DSC0168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3284984"/>
            <a:ext cx="3528391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863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Танюша\Desktop\ДЛЯ ПР\DSC0157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545">
            <a:off x="652347" y="1763059"/>
            <a:ext cx="3664080" cy="3331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827584" y="548680"/>
            <a:ext cx="756084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Основной  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этап</a:t>
            </a:r>
          </a:p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Развитие мелкой моторики в продуктивных видах деятельности</a:t>
            </a:r>
            <a:endParaRPr lang="ru-RU" sz="24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0" name="Рисунок 9" descr="E:\DCIM\102MSDCF\DSC0151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7" b="11870"/>
          <a:stretch/>
        </p:blipFill>
        <p:spPr bwMode="auto">
          <a:xfrm rot="179686">
            <a:off x="4623258" y="1830417"/>
            <a:ext cx="3895382" cy="2677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Танюша\Desktop\ДЛЯ ПР\20180220_16525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29637" y="4095299"/>
            <a:ext cx="3178109" cy="1845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695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3378"/>
            <a:ext cx="4220116" cy="3165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90469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Пальчиковые игры</a:t>
            </a:r>
            <a:endParaRPr lang="ru-RU" sz="24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" name="Рисунок 1" descr="E:\DCIM\102MSDCF\DSC0159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35676"/>
            <a:ext cx="3960440" cy="2797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061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8436" y="859714"/>
            <a:ext cx="6923112" cy="409046"/>
          </a:xfrm>
        </p:spPr>
        <p:txBody>
          <a:bodyPr>
            <a:prstTxWarp prst="textChevron">
              <a:avLst/>
            </a:prstTxWarp>
            <a:normAutofit fontScale="90000"/>
          </a:bodyPr>
          <a:lstStyle/>
          <a:p>
            <a:r>
              <a:rPr lang="ru-RU" sz="4000" b="1" cap="all" dirty="0" smtClean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Дидактические игры</a:t>
            </a:r>
            <a:endParaRPr lang="ru-RU" dirty="0"/>
          </a:p>
        </p:txBody>
      </p:sp>
      <p:pic>
        <p:nvPicPr>
          <p:cNvPr id="4" name="Рисунок 3" descr="C:\Users\Танюша\Desktop\ДЛЯ ПР\DSC0162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6"/>
          <a:stretch/>
        </p:blipFill>
        <p:spPr bwMode="auto">
          <a:xfrm>
            <a:off x="683568" y="1300776"/>
            <a:ext cx="3816424" cy="3139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E:\DCIM\102MSDCF\DSC0159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" t="8975" r="4625"/>
          <a:stretch/>
        </p:blipFill>
        <p:spPr bwMode="auto">
          <a:xfrm>
            <a:off x="4499992" y="1300776"/>
            <a:ext cx="3672408" cy="2811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Танюша\Desktop\ДЛЯ ПР\DSC015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2729">
            <a:off x="1079611" y="4077072"/>
            <a:ext cx="3420381" cy="2442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E:\DCIM\102MSDCF\DSC0171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731">
            <a:off x="4327605" y="3574107"/>
            <a:ext cx="3618500" cy="290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78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764704"/>
            <a:ext cx="5328592" cy="504056"/>
          </a:xfrm>
        </p:spPr>
        <p:txBody>
          <a:bodyPr>
            <a:prstTxWarp prst="textChevron">
              <a:avLst/>
            </a:prstTxWarp>
            <a:normAutofit fontScale="90000"/>
          </a:bodyPr>
          <a:lstStyle/>
          <a:p>
            <a:r>
              <a:rPr lang="ru-RU" sz="4000" b="1" cap="all" dirty="0" smtClean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Играем в сказку</a:t>
            </a:r>
            <a:endParaRPr lang="ru-RU" dirty="0"/>
          </a:p>
        </p:txBody>
      </p:sp>
      <p:pic>
        <p:nvPicPr>
          <p:cNvPr id="4" name="Рисунок 3" descr="C:\Users\Танюша\Desktop\ДЛЯ ПР\DSC0161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" r="5653"/>
          <a:stretch/>
        </p:blipFill>
        <p:spPr bwMode="auto">
          <a:xfrm>
            <a:off x="4674988" y="1356823"/>
            <a:ext cx="3836596" cy="3065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Танюша\Desktop\фото18г\DSC0166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40" y="1253983"/>
            <a:ext cx="3968647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Танюша\Desktop\фото18г\DSC0164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041" y="3861048"/>
            <a:ext cx="3412173" cy="2776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45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2501"/>
            <a:ext cx="3791205" cy="3117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44" y="700868"/>
            <a:ext cx="4311464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8" r="13460"/>
          <a:stretch/>
        </p:blipFill>
        <p:spPr bwMode="auto">
          <a:xfrm>
            <a:off x="1352394" y="3413153"/>
            <a:ext cx="2937164" cy="2895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E:\DCIM\102MSDCF\DSC0166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4" r="13922"/>
          <a:stretch/>
        </p:blipFill>
        <p:spPr bwMode="auto">
          <a:xfrm>
            <a:off x="4289558" y="3667651"/>
            <a:ext cx="3672408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5826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556792"/>
            <a:ext cx="6624736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Цель проекта: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2800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endParaRPr lang="ru-RU" sz="2000" dirty="0" smtClean="0">
              <a:latin typeface="Times New Roman"/>
              <a:ea typeface="Times New Roman"/>
              <a:cs typeface="Times New Roman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Развитие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речевой активности и коммуникативных способностей детей дошкольного возраста через игровую деятельность  в разные режимные моменты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494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DCIM\102MSDCF\DSC0164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8536">
            <a:off x="683568" y="1167439"/>
            <a:ext cx="3989466" cy="3352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E:\DCIM\102MSDCF\DSC016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834">
            <a:off x="4566429" y="1291066"/>
            <a:ext cx="3817486" cy="3352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043608" y="644219"/>
            <a:ext cx="71986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ea typeface="+mj-ea"/>
                <a:cs typeface="+mj-cs"/>
              </a:rPr>
              <a:t>Сюжетно-ролевые игры</a:t>
            </a:r>
            <a:endParaRPr lang="ru-RU" sz="2800" dirty="0"/>
          </a:p>
        </p:txBody>
      </p:sp>
      <p:pic>
        <p:nvPicPr>
          <p:cNvPr id="3" name="Рисунок 2" descr="C:\Users\Танюша\Desktop\для фильма\3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6" b="6888"/>
          <a:stretch/>
        </p:blipFill>
        <p:spPr bwMode="auto">
          <a:xfrm>
            <a:off x="3444316" y="2843624"/>
            <a:ext cx="2373880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814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9304" y="908720"/>
            <a:ext cx="3961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cap="all" dirty="0" smtClean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Работа с родителями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E:\DCIM\102MSDCF\DSC0169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4914" b="11752"/>
          <a:stretch/>
        </p:blipFill>
        <p:spPr bwMode="auto">
          <a:xfrm>
            <a:off x="781263" y="1674074"/>
            <a:ext cx="3358689" cy="2670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236" y="1674075"/>
            <a:ext cx="3902075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59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Танюша\Pictures\img01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79" r="1"/>
          <a:stretch/>
        </p:blipFill>
        <p:spPr bwMode="auto">
          <a:xfrm rot="10295258">
            <a:off x="1353745" y="1098342"/>
            <a:ext cx="2919905" cy="4454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Танюша\Pictures\img01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/>
          <a:stretch/>
        </p:blipFill>
        <p:spPr bwMode="auto">
          <a:xfrm rot="11192646">
            <a:off x="5333515" y="1197095"/>
            <a:ext cx="2386063" cy="4423913"/>
          </a:xfrm>
          <a:prstGeom prst="rect">
            <a:avLst/>
          </a:prstGeom>
          <a:noFill/>
          <a:ln w="3175">
            <a:solidFill>
              <a:srgbClr val="00589A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772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15895"/>
            <a:ext cx="7488832" cy="5082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  <a:spcAft>
                <a:spcPts val="0"/>
              </a:spcAft>
            </a:pPr>
            <a:endParaRPr lang="ru-RU" sz="28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Задачи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проекта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endParaRPr lang="ru-RU" sz="28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-228600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•         целенаправленно обогащать словарь детей;</a:t>
            </a:r>
            <a:endParaRPr lang="ru-RU" sz="1400" dirty="0">
              <a:ea typeface="Calibri"/>
              <a:cs typeface="Times New Roman"/>
            </a:endParaRPr>
          </a:p>
          <a:p>
            <a:pPr indent="-228600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•         развивать грамматический строй речи, связную речь;</a:t>
            </a:r>
            <a:endParaRPr lang="ru-RU" sz="1400" dirty="0">
              <a:ea typeface="Calibri"/>
              <a:cs typeface="Times New Roman"/>
            </a:endParaRPr>
          </a:p>
          <a:p>
            <a:pPr indent="-228600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•         развивать мелкую моторику рук с использованием пальчиковой</a:t>
            </a:r>
            <a:endParaRPr lang="ru-RU" sz="1400" dirty="0">
              <a:ea typeface="Calibri"/>
              <a:cs typeface="Times New Roman"/>
            </a:endParaRPr>
          </a:p>
          <a:p>
            <a:pPr indent="-228600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         гимнастики;</a:t>
            </a:r>
            <a:endParaRPr lang="ru-RU" sz="1400" dirty="0">
              <a:ea typeface="Calibri"/>
              <a:cs typeface="Times New Roman"/>
            </a:endParaRPr>
          </a:p>
          <a:p>
            <a:pPr indent="-228600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•         развивать воображение и творческие способности;</a:t>
            </a:r>
            <a:endParaRPr lang="ru-RU" sz="1400" dirty="0">
              <a:ea typeface="Calibri"/>
              <a:cs typeface="Times New Roman"/>
            </a:endParaRPr>
          </a:p>
          <a:p>
            <a:pPr indent="-228600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•   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     формировать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потребность детей в общении со взрослыми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и</a:t>
            </a:r>
          </a:p>
          <a:p>
            <a:pPr indent="-228600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        сверстниками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;</a:t>
            </a:r>
            <a:endParaRPr lang="ru-RU" sz="1400" dirty="0">
              <a:ea typeface="Calibri"/>
              <a:cs typeface="Times New Roman"/>
            </a:endParaRPr>
          </a:p>
          <a:p>
            <a:pPr indent="-228600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•        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воспитывать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желание чаще слушать произведения художественной</a:t>
            </a:r>
            <a:endParaRPr lang="ru-RU" sz="1400" dirty="0">
              <a:ea typeface="Calibri"/>
              <a:cs typeface="Times New Roman"/>
            </a:endParaRPr>
          </a:p>
          <a:p>
            <a:pPr indent="-228600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        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литературы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;</a:t>
            </a:r>
            <a:endParaRPr lang="ru-RU" sz="1400" dirty="0">
              <a:ea typeface="Calibri"/>
              <a:cs typeface="Times New Roman"/>
            </a:endParaRPr>
          </a:p>
          <a:p>
            <a:pPr indent="-228600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•         повышать компетентность родителей в вопросах речевого </a:t>
            </a: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indent="-228600"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        развития их</a:t>
            </a:r>
            <a:r>
              <a:rPr lang="ru-RU" sz="1400" dirty="0" smtClean="0">
                <a:ea typeface="Times New Roman"/>
                <a:cs typeface="Times New Roman"/>
              </a:rPr>
              <a:t> 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детей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;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042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836712"/>
            <a:ext cx="7776864" cy="4728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Актуальность проблемы: </a:t>
            </a:r>
            <a:endParaRPr lang="ru-RU" sz="2800" b="1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речь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помогает детям осознано воспринимать окружающий мир, и является средством общения. Дети, не получившие в младшем дошкольном возрасте соответствующее речевое развитие, с большим трудом наверстывают упущенное, а в будущем этот пробел в развитии речи влияет на их дальнейшее развитие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Игра – это благоприятное условия для развития </a:t>
            </a:r>
            <a:r>
              <a:rPr lang="ru-RU" dirty="0" smtClean="0">
                <a:latin typeface="Times New Roman"/>
                <a:ea typeface="Times New Roman"/>
              </a:rPr>
              <a:t>речи,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обогащение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словаря, знакомство с окружающим миром через образы, краски, звуки, которые способствуют развитию психических процессов, качеств и свойств личности – воображения, самостоятельности. Игра, наиболее доступный ребенку, интересный способ переработки выражения эмоций, переживаний. </a:t>
            </a: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  Чем      разнообразнее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впечатления детей об окружающей жизни,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тем </a:t>
            </a: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          богаче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воображение, чувство, способность мыслить.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4440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902668"/>
            <a:ext cx="7704856" cy="5254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Этапы проекта:</a:t>
            </a:r>
            <a:endParaRPr lang="ru-RU" b="1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u="sng" dirty="0" smtClean="0">
                <a:solidFill>
                  <a:srgbClr val="7030A0"/>
                </a:solidFill>
                <a:latin typeface="Times New Roman"/>
                <a:ea typeface="Times New Roman"/>
              </a:rPr>
              <a:t>Подготовительный </a:t>
            </a:r>
            <a:r>
              <a:rPr lang="ru-RU" b="1" u="sng" dirty="0">
                <a:solidFill>
                  <a:srgbClr val="7030A0"/>
                </a:solidFill>
                <a:latin typeface="Times New Roman"/>
                <a:ea typeface="Times New Roman"/>
              </a:rPr>
              <a:t>этап:</a:t>
            </a:r>
            <a:endParaRPr lang="ru-RU" sz="1600" u="sng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1) определение тематики и задач проекта;</a:t>
            </a:r>
            <a:endParaRPr lang="ru-RU" sz="1600" dirty="0">
              <a:latin typeface="Times New Roman"/>
              <a:ea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2)Обогащение книжного уголка в соответствии с возрастом.</a:t>
            </a:r>
            <a:endParaRPr lang="ru-RU" sz="1400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3)Обогащение театрального уголка (Настольный театр, пальчиковой театр).</a:t>
            </a:r>
            <a:endParaRPr lang="ru-RU" sz="1400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4)Подбор иллюстраций к сказкам.</a:t>
            </a:r>
            <a:endParaRPr lang="ru-RU" sz="1400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5)Подбор стихотворений,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потешек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для заучивания.</a:t>
            </a:r>
            <a:endParaRPr lang="ru-RU" sz="1400" dirty="0">
              <a:ea typeface="Calibri"/>
              <a:cs typeface="Times New Roman"/>
            </a:endParaRPr>
          </a:p>
          <a:p>
            <a:pPr algn="just" fontAlgn="base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6)Подбор подвижных игр.</a:t>
            </a:r>
            <a:endParaRPr lang="ru-RU" sz="1400" dirty="0">
              <a:ea typeface="Calibri"/>
              <a:cs typeface="Times New Roman"/>
            </a:endParaRPr>
          </a:p>
          <a:p>
            <a:pPr algn="just" fontAlgn="base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7)Изготовление дидактических игр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75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                                 </a:t>
            </a:r>
            <a:r>
              <a:rPr lang="ru-RU" b="1" u="sng" dirty="0" smtClean="0">
                <a:solidFill>
                  <a:srgbClr val="7030A0"/>
                </a:solidFill>
                <a:latin typeface="Times New Roman"/>
                <a:ea typeface="Times New Roman"/>
              </a:rPr>
              <a:t>Основной этап</a:t>
            </a:r>
            <a:endParaRPr lang="ru-RU" sz="1600" u="sng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Работа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с детьми по плану реализации проекта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>
              <a:spcAft>
                <a:spcPts val="75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                    </a:t>
            </a:r>
          </a:p>
          <a:p>
            <a:pPr>
              <a:spcAft>
                <a:spcPts val="750"/>
              </a:spcAft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                 </a:t>
            </a:r>
            <a:r>
              <a:rPr lang="ru-RU" b="1" u="sng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Заключительный этап</a:t>
            </a:r>
          </a:p>
          <a:p>
            <a:pPr>
              <a:spcAft>
                <a:spcPts val="750"/>
              </a:spcAft>
            </a:pPr>
            <a:r>
              <a:rPr lang="ru-RU" sz="20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                                               </a:t>
            </a:r>
            <a:r>
              <a:rPr lang="ru-RU" sz="2000" dirty="0" smtClean="0">
                <a:latin typeface="Times New Roman"/>
                <a:ea typeface="Times New Roman"/>
              </a:rPr>
              <a:t>Презентация проекта</a:t>
            </a:r>
            <a:endParaRPr lang="ru-RU" sz="20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595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052736"/>
            <a:ext cx="62646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Участники проекта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:</a:t>
            </a:r>
          </a:p>
          <a:p>
            <a:pPr lvl="0" algn="ctr"/>
            <a:endParaRPr lang="ru-RU" sz="28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marL="285750" lvl="0" indent="-285750">
              <a:lnSpc>
                <a:spcPct val="200000"/>
              </a:lnSpc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Дети</a:t>
            </a:r>
          </a:p>
          <a:p>
            <a:pPr marL="285750" lvl="0" indent="-285750">
              <a:lnSpc>
                <a:spcPct val="200000"/>
              </a:lnSpc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Воспитатели</a:t>
            </a:r>
          </a:p>
          <a:p>
            <a:pPr marL="285750" lvl="0" indent="-285750">
              <a:lnSpc>
                <a:spcPct val="200000"/>
              </a:lnSpc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Родители</a:t>
            </a:r>
            <a:endParaRPr lang="ru-RU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654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876845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Ожидаемый результат:</a:t>
            </a:r>
          </a:p>
          <a:p>
            <a:pPr marL="457200" lvl="0" indent="-457200" algn="ctr">
              <a:buFont typeface="Wingdings" pitchFamily="2" charset="2"/>
              <a:buChar char="ü"/>
            </a:pPr>
            <a:endParaRPr lang="ru-RU" sz="28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353898"/>
            <a:ext cx="6336704" cy="4257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2400" dirty="0">
                <a:latin typeface="Times New Roman"/>
                <a:ea typeface="Times New Roman"/>
              </a:rPr>
              <a:t>У детей повысился уровень развития речи: 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</a:rPr>
              <a:t>- расширился и активизировался словарный запас;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</a:rPr>
              <a:t>- сформировано умение слушать и понимать заданный вопрос, отвечать на него; </a:t>
            </a: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7030A0"/>
                </a:solidFill>
                <a:latin typeface="Times New Roman"/>
                <a:ea typeface="Times New Roman"/>
              </a:rPr>
              <a:t>- </a:t>
            </a:r>
            <a:r>
              <a:rPr lang="ru-RU" sz="2400" dirty="0">
                <a:latin typeface="Times New Roman"/>
                <a:ea typeface="Times New Roman"/>
              </a:rPr>
              <a:t>у детей формируется диалогическая форма речи;</a:t>
            </a: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7030A0"/>
                </a:solidFill>
                <a:latin typeface="Times New Roman"/>
                <a:ea typeface="Times New Roman"/>
              </a:rPr>
              <a:t>-</a:t>
            </a:r>
            <a:r>
              <a:rPr lang="ru-RU" sz="2400" dirty="0">
                <a:latin typeface="Times New Roman"/>
                <a:ea typeface="Times New Roman"/>
              </a:rPr>
              <a:t> дети проявляют интерес к стихам, песням и сказкам. 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</a:rPr>
              <a:t> -дети могут свободно общаться со взрослыми и детьми</a:t>
            </a:r>
            <a:r>
              <a:rPr lang="ru-RU" dirty="0">
                <a:solidFill>
                  <a:srgbClr val="7030A0"/>
                </a:solidFill>
                <a:latin typeface="Times New Roman"/>
                <a:ea typeface="Times New Roman"/>
              </a:rPr>
              <a:t>;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090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DCIM\102MSDCF\DSC0170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t="3473" r="10135"/>
          <a:stretch/>
        </p:blipFill>
        <p:spPr bwMode="auto">
          <a:xfrm>
            <a:off x="1539280" y="1484784"/>
            <a:ext cx="6120680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548680"/>
            <a:ext cx="7344816" cy="1008112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Подготовительный этап</a:t>
            </a:r>
            <a:br>
              <a:rPr lang="ru-RU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Обогащение центра «Любимые сказки»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86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Обогащение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театрального центра</a:t>
            </a:r>
            <a:endParaRPr lang="ru-RU" dirty="0"/>
          </a:p>
        </p:txBody>
      </p:sp>
      <p:pic>
        <p:nvPicPr>
          <p:cNvPr id="3" name="Рисунок 2" descr="E:\DCIM\102MSDCF\DSC0168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48" y="1821129"/>
            <a:ext cx="3672408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E:\DCIM\102MSDCF\DSC0168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r="5105"/>
          <a:stretch/>
        </p:blipFill>
        <p:spPr bwMode="auto">
          <a:xfrm>
            <a:off x="4139953" y="1540823"/>
            <a:ext cx="3852518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699792" y="1140713"/>
            <a:ext cx="42484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ea typeface="+mj-ea"/>
                <a:cs typeface="+mj-cs"/>
              </a:rPr>
              <a:t>     пальчиковый </a:t>
            </a:r>
            <a:r>
              <a:rPr lang="ru-RU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ea typeface="+mj-ea"/>
                <a:cs typeface="+mj-cs"/>
              </a:rPr>
              <a:t>театр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288</Words>
  <Application>Microsoft Office PowerPoint</Application>
  <PresentationFormat>Экран (4:3)</PresentationFormat>
  <Paragraphs>67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ПРОЕКТ "Играя в игру, я быстрее заговорю"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Подготовительный этап Обогащение центра «Любимые сказки»</vt:lpstr>
      <vt:lpstr>Обогащение театрального центра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Дидактические игры</vt:lpstr>
      <vt:lpstr>Играем в сказку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Шаблоны «Детские» - 1</dc:title>
  <dc:creator>Танюша</dc:creator>
  <cp:lastModifiedBy>Танюша</cp:lastModifiedBy>
  <cp:revision>23</cp:revision>
  <dcterms:created xsi:type="dcterms:W3CDTF">2018-05-15T13:28:01Z</dcterms:created>
  <dcterms:modified xsi:type="dcterms:W3CDTF">2018-05-26T13:35:52Z</dcterms:modified>
</cp:coreProperties>
</file>