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5" r:id="rId3"/>
    <p:sldId id="258" r:id="rId4"/>
    <p:sldId id="277" r:id="rId5"/>
    <p:sldId id="276" r:id="rId6"/>
    <p:sldId id="279" r:id="rId7"/>
    <p:sldId id="280" r:id="rId8"/>
    <p:sldId id="281" r:id="rId9"/>
    <p:sldId id="259" r:id="rId10"/>
    <p:sldId id="274" r:id="rId11"/>
    <p:sldId id="273" r:id="rId12"/>
    <p:sldId id="282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5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5994-412D-4162-A7C7-4E72B7CE8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0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AE0D1-F72F-4EC0-8898-EDBC315DC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8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D425-E679-4E86-B55D-626A9C6CA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2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1CEB-CEB1-4CBF-A28D-A98E70F0F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4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9F16-97AD-4854-A56F-8B4CA1F3A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1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2074-CAC1-4B88-A097-A6A2D3AE9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0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81C6-35F5-4567-95DE-E33FD147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4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2A5B1-1BB1-415A-ADA5-50774D0B6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3244-05C0-41B9-8DFD-B3CEB66AB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2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B94C-5B4C-4161-A4B5-672E2819B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6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D140B-187A-4C7C-B483-0EFD41B66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6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8175F3C-86AE-4056-A83B-A6748EC9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1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5410200"/>
            <a:ext cx="4572000" cy="1143000"/>
          </a:xfrm>
        </p:spPr>
        <p:txBody>
          <a:bodyPr/>
          <a:lstStyle/>
          <a:p>
            <a:pPr algn="l">
              <a:defRPr/>
            </a:pP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Илатовская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Е. Н. – </a:t>
            </a:r>
          </a:p>
          <a:p>
            <a:pPr algn="l"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учитель начальных классов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590800"/>
            <a:ext cx="58197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962025" y="685800"/>
            <a:ext cx="7543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69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Волшебный мир – театр!</a:t>
            </a:r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571500"/>
            <a:ext cx="7815262" cy="50673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	</a:t>
            </a: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заключительный </a:t>
            </a:r>
            <a:r>
              <a:rPr lang="ru-RU" sz="1800" b="1" i="1" dirty="0">
                <a:solidFill>
                  <a:schemeClr val="tx2">
                    <a:lumMod val="10000"/>
                  </a:schemeClr>
                </a:solidFill>
                <a:effectLst/>
              </a:rPr>
              <a:t>этап: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- самостоятельное составление пересказа детьми без использования пальчикового театра</a:t>
            </a:r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3600" b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sz="36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3074" name="Picture 2" descr="C:\Users\User\Desktop\Новая папка\фото 1.2 класс\P_20171012_1107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t="1407" r="15554" b="11954"/>
          <a:stretch/>
        </p:blipFill>
        <p:spPr bwMode="auto">
          <a:xfrm>
            <a:off x="1676400" y="1849385"/>
            <a:ext cx="5743976" cy="386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77813"/>
            <a:ext cx="5410200" cy="13985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  <a:t>«</a:t>
            </a:r>
            <a:r>
              <a:rPr lang="ru-RU" sz="2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  <a:t>УМ РЕБЕНКА НАХОДИТСЯ  </a:t>
            </a:r>
            <a:br>
              <a:rPr lang="ru-RU" sz="2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</a:br>
            <a:r>
              <a:rPr lang="ru-RU" sz="2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  <a:t>НА КОНЧИКАХ </a:t>
            </a:r>
            <a:r>
              <a:rPr lang="ru-RU" sz="20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  <a:t>ЕГО </a:t>
            </a:r>
            <a:r>
              <a:rPr lang="ru-RU" sz="2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  <a:t>ПАЛЬЦЕВ»</a:t>
            </a:r>
            <a:br>
              <a:rPr lang="ru-RU" sz="2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</a:br>
            <a:r>
              <a:rPr lang="ru-RU" sz="2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>
                    <a:lumMod val="10000"/>
                  </a:schemeClr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Arial"/>
              </a:rPr>
              <a:t>              В.А. Сухомлинский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09600" y="1524000"/>
            <a:ext cx="8458200" cy="2682875"/>
          </a:xfrm>
        </p:spPr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Вывод: </a:t>
            </a:r>
          </a:p>
          <a:p>
            <a:pPr marL="1828800" lvl="4" indent="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- пальчиковый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  <a:t>театр развивает познавательные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процессы;</a:t>
            </a:r>
          </a:p>
          <a:p>
            <a:pPr marL="1828800" lvl="4" indent="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- стимулируют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effectLst/>
              </a:rPr>
              <a:t>развитие речи, творческие способности,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фантазию; </a:t>
            </a:r>
          </a:p>
          <a:p>
            <a:pPr marL="1828800" lvl="4" indent="0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- способствует воспитанию духовности, любви к природе, гуманности, скромности</a:t>
            </a:r>
            <a:r>
              <a:rPr lang="ru-RU" b="1" smtClean="0">
                <a:solidFill>
                  <a:schemeClr val="tx2">
                    <a:lumMod val="10000"/>
                  </a:schemeClr>
                </a:solidFill>
                <a:effectLst/>
              </a:rPr>
              <a:t>, доброты. </a:t>
            </a:r>
            <a:endParaRPr lang="ru-RU" b="1" dirty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505200"/>
            <a:ext cx="8651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4283075"/>
            <a:ext cx="8423275" cy="1154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 smtClean="0">
                <a:solidFill>
                  <a:srgbClr val="002060"/>
                </a:solidFill>
                <a:latin typeface="+mn-lt"/>
                <a:cs typeface="Sakkal Majalla" pitchFamily="2" charset="-78"/>
              </a:rPr>
              <a:t> </a:t>
            </a:r>
            <a:r>
              <a:rPr lang="ru-RU" sz="1700" b="1" i="1" dirty="0">
                <a:solidFill>
                  <a:srgbClr val="002060"/>
                </a:solidFill>
                <a:latin typeface="+mn-lt"/>
                <a:cs typeface="AngsanaUPC" panose="02020603050405020304" pitchFamily="18" charset="-34"/>
              </a:rPr>
              <a:t>Сказка, как известно, соответствует детской системе мироощущения.</a:t>
            </a:r>
          </a:p>
          <a:p>
            <a:pPr>
              <a:defRPr/>
            </a:pPr>
            <a:r>
              <a:rPr lang="ru-RU" sz="1700" b="1" i="1" dirty="0">
                <a:solidFill>
                  <a:srgbClr val="002060"/>
                </a:solidFill>
                <a:latin typeface="+mn-lt"/>
                <a:cs typeface="AngsanaUPC" panose="02020603050405020304" pitchFamily="18" charset="-34"/>
              </a:rPr>
              <a:t> Сказки любят все, но сказка в жизни ребенка значит гораздо больше,</a:t>
            </a:r>
          </a:p>
          <a:p>
            <a:pPr>
              <a:defRPr/>
            </a:pPr>
            <a:r>
              <a:rPr lang="ru-RU" sz="1700" b="1" i="1" dirty="0">
                <a:solidFill>
                  <a:srgbClr val="002060"/>
                </a:solidFill>
                <a:latin typeface="+mn-lt"/>
                <a:cs typeface="AngsanaUPC" panose="02020603050405020304" pitchFamily="18" charset="-34"/>
              </a:rPr>
              <a:t> чем в жизни взрослого. Сказка для ребенка – это не просто вымысел,</a:t>
            </a:r>
          </a:p>
          <a:p>
            <a:pPr>
              <a:defRPr/>
            </a:pPr>
            <a:r>
              <a:rPr lang="ru-RU" sz="1700" b="1" i="1" dirty="0">
                <a:solidFill>
                  <a:srgbClr val="002060"/>
                </a:solidFill>
                <a:latin typeface="+mn-lt"/>
                <a:cs typeface="AngsanaUPC" panose="02020603050405020304" pitchFamily="18" charset="-34"/>
              </a:rPr>
              <a:t> фантазия, это особая реальность мира чувств</a:t>
            </a:r>
            <a:r>
              <a:rPr lang="ru-RU" sz="1700" b="1" i="1" dirty="0">
                <a:solidFill>
                  <a:schemeClr val="bg1">
                    <a:lumMod val="10000"/>
                  </a:schemeClr>
                </a:solidFill>
                <a:latin typeface="+mn-lt"/>
                <a:cs typeface="AngsanaUPC" panose="02020603050405020304" pitchFamily="18" charset="-34"/>
              </a:rPr>
              <a:t>… 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900" y="1392756"/>
            <a:ext cx="6362700" cy="1863725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Список литературы</a:t>
            </a:r>
            <a:endParaRPr lang="ru-RU" sz="18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для детей:</a:t>
            </a:r>
            <a:endParaRPr lang="ru-RU" sz="18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 1. </a:t>
            </a:r>
            <a:r>
              <a:rPr lang="ru-RU" sz="1800" dirty="0" err="1">
                <a:solidFill>
                  <a:schemeClr val="tx2">
                    <a:lumMod val="10000"/>
                  </a:schemeClr>
                </a:solidFill>
                <a:effectLst/>
              </a:rPr>
              <a:t>Караманенко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 Т. Н., </a:t>
            </a:r>
            <a:r>
              <a:rPr lang="ru-RU" sz="1800" dirty="0" err="1">
                <a:solidFill>
                  <a:schemeClr val="tx2">
                    <a:lumMod val="10000"/>
                  </a:schemeClr>
                </a:solidFill>
                <a:effectLst/>
              </a:rPr>
              <a:t>Караманенко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 Ю. Г. Кукольный театр – дошкольникам. - М., 1982.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endParaRPr lang="ru-RU" sz="18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для родителей:                                                                                                               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1. Сорокина Н. Ф. Играем в кукольный театр. - М.,2000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  <a:endParaRPr lang="ru-RU" sz="18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для педагогов:                                                                                                                              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 1. </a:t>
            </a:r>
            <a:r>
              <a:rPr lang="ru-RU" sz="1800" dirty="0" err="1">
                <a:solidFill>
                  <a:schemeClr val="tx2">
                    <a:lumMod val="10000"/>
                  </a:schemeClr>
                </a:solidFill>
                <a:effectLst/>
              </a:rPr>
              <a:t>Караманенко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 Т. Н., </a:t>
            </a:r>
            <a:r>
              <a:rPr lang="ru-RU" sz="1800" dirty="0" err="1">
                <a:solidFill>
                  <a:schemeClr val="tx2">
                    <a:lumMod val="10000"/>
                  </a:schemeClr>
                </a:solidFill>
                <a:effectLst/>
              </a:rPr>
              <a:t>Караманенко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 Ю. Г. Кукольный театр – дошкольникам. - М., 1982.                                                                                                                      2. Сорокина Н. Ф. Играем в кукольный театр. - М.,2000                                         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10000"/>
                  </a:schemeClr>
                </a:solidFill>
                <a:effectLst/>
              </a:rPr>
              <a:t> </a:t>
            </a:r>
          </a:p>
          <a:p>
            <a:pPr marL="0" indent="0">
              <a:buNone/>
            </a:pPr>
            <a:r>
              <a:rPr lang="ru-RU" sz="1800" dirty="0">
                <a:effectLst/>
              </a:rPr>
              <a:t> </a:t>
            </a:r>
          </a:p>
          <a:p>
            <a:pPr marL="0" indent="0">
              <a:buNone/>
            </a:pPr>
            <a:r>
              <a:rPr lang="ru-RU" dirty="0">
                <a:effectLst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90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4800" b="1" i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4800" dirty="0"/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543800" cy="6096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Пальчиковый театр 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– это волшебный мир, в котором ребенок радуется, играя, а, играя, познает окружающий мир. Из сказок дети черпают представления о времени и пространстве, о связи человека с природой, о добре и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зле; 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о </a:t>
            </a:r>
            <a:r>
              <a:rPr lang="ru-RU" sz="3200" b="1" dirty="0">
                <a:solidFill>
                  <a:schemeClr val="tx2">
                    <a:lumMod val="10000"/>
                  </a:schemeClr>
                </a:solidFill>
                <a:effectLst/>
              </a:rPr>
              <a:t>хитрости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, 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храбрости и стойкости.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+mn-lt"/>
              </a:rPr>
              <a:t> </a:t>
            </a:r>
            <a:r>
              <a:rPr lang="ru-RU" sz="3200" dirty="0">
                <a:solidFill>
                  <a:srgbClr val="663300"/>
                </a:solidFill>
                <a:latin typeface="+mn-lt"/>
              </a:rPr>
              <a:t/>
            </a:r>
            <a:br>
              <a:rPr lang="ru-RU" sz="3200" dirty="0">
                <a:solidFill>
                  <a:srgbClr val="663300"/>
                </a:solidFill>
                <a:latin typeface="+mn-lt"/>
              </a:rPr>
            </a:br>
            <a:endParaRPr lang="es-ES" sz="3200" b="1" dirty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Цель: развитие  мелкой моторики и речи посредством пальчикового кукольного театра </a:t>
            </a:r>
            <a:r>
              <a:rPr lang="ru-RU" sz="2800" b="1" i="1" u="sng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Пальчиковый театр: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Стимулирует развитие детской моторики;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Знакомит ребёнка с понятиями форма, цвет и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размер;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Помогает развивать пространственное восприятие;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Развивает воображение, память, мышление и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 внимание;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Помогает развивать словарный запас и активизирует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 речевые функции;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Формирует творческие способности и артистические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 умения;</a:t>
            </a:r>
          </a:p>
          <a:p>
            <a:pPr>
              <a:buFontTx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Знакомит с элементарными математическими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понятиями.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286" y="9327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Русская народная сказка </a:t>
            </a:r>
          </a:p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"Репка"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903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Русская народная сказка </a:t>
            </a:r>
          </a:p>
          <a:p>
            <a:pPr algn="ctr">
              <a:defRPr/>
            </a:pP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"Теремок"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163324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«Ознакомление детей со сказками»</a:t>
            </a:r>
          </a:p>
        </p:txBody>
      </p:sp>
      <p:pic>
        <p:nvPicPr>
          <p:cNvPr id="1026" name="Picture 2" descr="C:\Users\User\Desktop\Новая папка\фото 1.2 класс\P_20171012_105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3" y="1597239"/>
            <a:ext cx="479213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\фото 1.2 класс\P_20171012_1059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5592"/>
          <a:stretch/>
        </p:blipFill>
        <p:spPr bwMode="auto">
          <a:xfrm>
            <a:off x="4492171" y="3810000"/>
            <a:ext cx="4354286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381000"/>
          </a:xfrm>
        </p:spPr>
        <p:txBody>
          <a:bodyPr/>
          <a:lstStyle/>
          <a:p>
            <a:pPr algn="l">
              <a:defRPr/>
            </a:pP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/>
            </a:r>
            <a:b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</a:br>
            <a:r>
              <a:rPr lang="ru-RU" sz="4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Русская народная сказка «Теремок»</a:t>
            </a:r>
            <a: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/>
            </a:r>
            <a:br>
              <a:rPr lang="ru-RU" sz="4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85800"/>
            <a:ext cx="8305800" cy="8001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2400" u="sng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400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строится в следующей последовательности: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этапы: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- подготовительный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- основной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- заключительный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1800" b="1" i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i="1" dirty="0">
                <a:solidFill>
                  <a:schemeClr val="tx2">
                    <a:lumMod val="10000"/>
                  </a:schemeClr>
                </a:solidFill>
                <a:effectLst/>
              </a:rPr>
              <a:t>	</a:t>
            </a: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	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effectLst/>
              </a:rPr>
              <a:t>подготовительный этап: </a:t>
            </a:r>
            <a:r>
              <a:rPr lang="ru-RU" sz="4400" b="1" i="1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-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ознакомление с содержанием сказки (эмоциональное прочтение сказки)</a:t>
            </a:r>
          </a:p>
          <a:p>
            <a:pPr marL="0" indent="0">
              <a:buNone/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- уточнение понимания прочитанного: обсуждение характера; внешнего вида героев; обсуждение сюжета.</a:t>
            </a:r>
          </a:p>
          <a:p>
            <a:endParaRPr lang="ru-RU" dirty="0"/>
          </a:p>
        </p:txBody>
      </p:sp>
      <p:pic>
        <p:nvPicPr>
          <p:cNvPr id="4" name="Picture 5" descr="C:\Users\User\Desktop\Новая папка\фото 1.2 класс\P_20171012_1100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/>
          <a:stretch/>
        </p:blipFill>
        <p:spPr bwMode="auto">
          <a:xfrm>
            <a:off x="4045857" y="2676285"/>
            <a:ext cx="4191000" cy="28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User\Desktop\Новая папка\фото 1.2 класс\P_20171012_1102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-1313" r="36249"/>
          <a:stretch/>
        </p:blipFill>
        <p:spPr bwMode="auto">
          <a:xfrm>
            <a:off x="762000" y="2362200"/>
            <a:ext cx="2902858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4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effectLst/>
              </a:rPr>
              <a:t>подготовительный этап: </a:t>
            </a:r>
            <a:r>
              <a:rPr lang="ru-RU" sz="4400" b="1" i="1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- подготовка пальцев рук к действиям с куклой: пальчиковая гимнастика, закрепление правил пользования куклой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Users\User\Desktop\Новая папка\фото 1.2 класс\P_20171012_111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7584"/>
            <a:ext cx="3980141" cy="223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Новая папка\фото 1.2 класс\P_20171012_111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43" y="1447799"/>
            <a:ext cx="43349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фото 1.2 класс\P_20171012_111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818" y="4089400"/>
            <a:ext cx="4380088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tx2">
                    <a:lumMod val="10000"/>
                  </a:schemeClr>
                </a:solidFill>
                <a:effectLst/>
              </a:rPr>
              <a:t>подготовительный этап: </a:t>
            </a:r>
            <a:r>
              <a:rPr lang="ru-RU" sz="4400" b="1" i="1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4400" b="1" i="1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89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- совместное составление пересказа с детьми с использованием пальчикового театра 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3" descr="C:\Users\User\Desktop\Новая папка\фото 1.2 класс\P_20171012_111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Новая папка\фото 1.2 класс\P_20171012_111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672771"/>
            <a:ext cx="4144635" cy="23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\фото 1.2 класс\P_20171012_111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1" y="4180114"/>
            <a:ext cx="3447950" cy="193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\фото 1.2 класс\P_20171012_111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3199595" cy="17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	основной </a:t>
            </a:r>
            <a:r>
              <a:rPr lang="ru-RU" sz="1800" b="1" i="1" dirty="0">
                <a:solidFill>
                  <a:schemeClr val="tx2">
                    <a:lumMod val="10000"/>
                  </a:schemeClr>
                </a:solidFill>
                <a:effectLst/>
              </a:rPr>
              <a:t>этап: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- самостоятельное составление детьми рассказа – описания героев сказки с использованием пальчикового театра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effectLst/>
              </a:rPr>
              <a:t>- самостоятельное составление пересказа детьми с использованием пальчикового театра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4" name="Picture 2" descr="C:\Users\User\Desktop\Новая папка\фото 1.2 класс\P_20170920_093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Новая папка\фото 1.2 класс\P_20171012_111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62400"/>
            <a:ext cx="37930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Другая 20">
      <a:dk1>
        <a:srgbClr val="C1FFC1"/>
      </a:dk1>
      <a:lt1>
        <a:srgbClr val="FFFFFF"/>
      </a:lt1>
      <a:dk2>
        <a:srgbClr val="96FF96"/>
      </a:dk2>
      <a:lt2>
        <a:srgbClr val="D3F1DB"/>
      </a:lt2>
      <a:accent1>
        <a:srgbClr val="4A6D84"/>
      </a:accent1>
      <a:accent2>
        <a:srgbClr val="213329"/>
      </a:accent2>
      <a:accent3>
        <a:srgbClr val="AAC0AA"/>
      </a:accent3>
      <a:accent4>
        <a:srgbClr val="DADADA"/>
      </a:accent4>
      <a:accent5>
        <a:srgbClr val="B1BAC2"/>
      </a:accent5>
      <a:accent6>
        <a:srgbClr val="1D2D24"/>
      </a:accent6>
      <a:hlink>
        <a:srgbClr val="FFD965"/>
      </a:hlink>
      <a:folHlink>
        <a:srgbClr val="C37103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356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AngsanaUPC</vt:lpstr>
      <vt:lpstr>Arial</vt:lpstr>
      <vt:lpstr>Impact</vt:lpstr>
      <vt:lpstr>Sakkal Majalla</vt:lpstr>
      <vt:lpstr>Tahoma</vt:lpstr>
      <vt:lpstr>Wingdings</vt:lpstr>
      <vt:lpstr>Занавес</vt:lpstr>
      <vt:lpstr>Презентация PowerPoint</vt:lpstr>
      <vt:lpstr>Пальчиковый театр – это волшебный мир, в котором ребенок радуется, играя, а, играя, познает окружающий мир. Из сказок дети черпают представления о времени и пространстве, о связи человека с природой, о добре и зле; о хитрости , храбрости и стойкости.  </vt:lpstr>
      <vt:lpstr>Презентация PowerPoint</vt:lpstr>
      <vt:lpstr>Презентация PowerPoint</vt:lpstr>
      <vt:lpstr> Русская народная сказка «Теремок» </vt:lpstr>
      <vt:lpstr>подготовительный этап:  </vt:lpstr>
      <vt:lpstr>подготовительный этап:  </vt:lpstr>
      <vt:lpstr>подготовительный этап:  </vt:lpstr>
      <vt:lpstr>Презентация PowerPoint</vt:lpstr>
      <vt:lpstr>Презентация PowerPoint</vt:lpstr>
      <vt:lpstr>«УМ РЕБЕНКА НАХОДИТСЯ   НА КОНЧИКАХ ЕГО ПАЛЬЦЕВ»               В.А. Сухомлинский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Home</cp:lastModifiedBy>
  <cp:revision>56</cp:revision>
  <cp:lastPrinted>1601-01-01T00:00:00Z</cp:lastPrinted>
  <dcterms:created xsi:type="dcterms:W3CDTF">1601-01-01T00:00:00Z</dcterms:created>
  <dcterms:modified xsi:type="dcterms:W3CDTF">2023-04-10T16:30:34Z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