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4"/>
    <p:sldMasterId id="2147484123" r:id="rId5"/>
    <p:sldMasterId id="2147484135" r:id="rId6"/>
    <p:sldMasterId id="2147484147" r:id="rId7"/>
    <p:sldMasterId id="2147484159" r:id="rId8"/>
    <p:sldMasterId id="2147484171" r:id="rId9"/>
  </p:sldMasterIdLst>
  <p:notesMasterIdLst>
    <p:notesMasterId r:id="rId70"/>
  </p:notesMasterIdLst>
  <p:handoutMasterIdLst>
    <p:handoutMasterId r:id="rId71"/>
  </p:handoutMasterIdLst>
  <p:sldIdLst>
    <p:sldId id="840" r:id="rId10"/>
    <p:sldId id="864" r:id="rId11"/>
    <p:sldId id="861" r:id="rId12"/>
    <p:sldId id="862" r:id="rId13"/>
    <p:sldId id="835" r:id="rId14"/>
    <p:sldId id="922" r:id="rId15"/>
    <p:sldId id="920" r:id="rId16"/>
    <p:sldId id="921" r:id="rId17"/>
    <p:sldId id="836" r:id="rId18"/>
    <p:sldId id="918" r:id="rId19"/>
    <p:sldId id="876" r:id="rId20"/>
    <p:sldId id="885" r:id="rId21"/>
    <p:sldId id="966" r:id="rId22"/>
    <p:sldId id="870" r:id="rId23"/>
    <p:sldId id="872" r:id="rId24"/>
    <p:sldId id="881" r:id="rId25"/>
    <p:sldId id="882" r:id="rId26"/>
    <p:sldId id="883" r:id="rId27"/>
    <p:sldId id="884" r:id="rId28"/>
    <p:sldId id="886" r:id="rId29"/>
    <p:sldId id="923" r:id="rId30"/>
    <p:sldId id="971" r:id="rId31"/>
    <p:sldId id="972" r:id="rId32"/>
    <p:sldId id="929" r:id="rId33"/>
    <p:sldId id="926" r:id="rId34"/>
    <p:sldId id="927" r:id="rId35"/>
    <p:sldId id="928" r:id="rId36"/>
    <p:sldId id="903" r:id="rId37"/>
    <p:sldId id="973" r:id="rId38"/>
    <p:sldId id="902" r:id="rId39"/>
    <p:sldId id="907" r:id="rId40"/>
    <p:sldId id="930" r:id="rId41"/>
    <p:sldId id="909" r:id="rId42"/>
    <p:sldId id="910" r:id="rId43"/>
    <p:sldId id="962" r:id="rId44"/>
    <p:sldId id="932" r:id="rId45"/>
    <p:sldId id="934" r:id="rId46"/>
    <p:sldId id="935" r:id="rId47"/>
    <p:sldId id="939" r:id="rId48"/>
    <p:sldId id="963" r:id="rId49"/>
    <p:sldId id="941" r:id="rId50"/>
    <p:sldId id="967" r:id="rId51"/>
    <p:sldId id="968" r:id="rId52"/>
    <p:sldId id="969" r:id="rId53"/>
    <p:sldId id="970" r:id="rId54"/>
    <p:sldId id="944" r:id="rId55"/>
    <p:sldId id="964" r:id="rId56"/>
    <p:sldId id="946" r:id="rId57"/>
    <p:sldId id="947" r:id="rId58"/>
    <p:sldId id="978" r:id="rId59"/>
    <p:sldId id="979" r:id="rId60"/>
    <p:sldId id="955" r:id="rId61"/>
    <p:sldId id="965" r:id="rId62"/>
    <p:sldId id="983" r:id="rId63"/>
    <p:sldId id="984" r:id="rId64"/>
    <p:sldId id="985" r:id="rId65"/>
    <p:sldId id="986" r:id="rId66"/>
    <p:sldId id="987" r:id="rId67"/>
    <p:sldId id="976" r:id="rId68"/>
    <p:sldId id="977" r:id="rId69"/>
  </p:sldIdLst>
  <p:sldSz cx="9144000" cy="5143500" type="screen16x9"/>
  <p:notesSz cx="9944100" cy="68056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1pPr>
    <a:lvl2pPr marL="456134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2pPr>
    <a:lvl3pPr marL="912398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3pPr>
    <a:lvl4pPr marL="1368574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4pPr>
    <a:lvl5pPr marL="1824794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5pPr>
    <a:lvl6pPr marL="2280927" algn="l" defTabSz="912398" rtl="0" eaLnBrk="1" latinLnBrk="0" hangingPunct="1"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6pPr>
    <a:lvl7pPr marL="2737061" algn="l" defTabSz="912398" rtl="0" eaLnBrk="1" latinLnBrk="0" hangingPunct="1"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7pPr>
    <a:lvl8pPr marL="3193290" algn="l" defTabSz="912398" rtl="0" eaLnBrk="1" latinLnBrk="0" hangingPunct="1"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8pPr>
    <a:lvl9pPr marL="3649487" algn="l" defTabSz="912398" rtl="0" eaLnBrk="1" latinLnBrk="0" hangingPunct="1"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43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EEB"/>
    <a:srgbClr val="00A8A3"/>
    <a:srgbClr val="E46C0A"/>
    <a:srgbClr val="376092"/>
    <a:srgbClr val="FFFFFF"/>
    <a:srgbClr val="00AEEA"/>
    <a:srgbClr val="F8F8F8"/>
    <a:srgbClr val="00CCFF"/>
    <a:srgbClr val="FC611C"/>
    <a:srgbClr val="E99A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0" autoAdjust="0"/>
    <p:restoredTop sz="93011" autoAdjust="0"/>
  </p:normalViewPr>
  <p:slideViewPr>
    <p:cSldViewPr snapToGrid="0">
      <p:cViewPr>
        <p:scale>
          <a:sx n="60" d="100"/>
          <a:sy n="60" d="100"/>
        </p:scale>
        <p:origin x="-1638" y="-570"/>
      </p:cViewPr>
      <p:guideLst>
        <p:guide orient="horz" pos="164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" Type="http://schemas.openxmlformats.org/officeDocument/2006/relationships/slideMaster" Target="slideMasters/slideMaster4.xml"/><Relationship Id="rId71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9375" cy="340281"/>
          </a:xfrm>
          <a:prstGeom prst="rect">
            <a:avLst/>
          </a:prstGeom>
        </p:spPr>
        <p:txBody>
          <a:bodyPr vert="horz" lIns="91127" tIns="45565" rIns="91127" bIns="4556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3139" y="1"/>
            <a:ext cx="4309374" cy="340281"/>
          </a:xfrm>
          <a:prstGeom prst="rect">
            <a:avLst/>
          </a:prstGeom>
        </p:spPr>
        <p:txBody>
          <a:bodyPr vert="horz" lIns="91127" tIns="45565" rIns="91127" bIns="4556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8AE029-F010-47F7-9DC1-E76188C4493E}" type="datetimeFigureOut">
              <a:rPr lang="ru-RU"/>
              <a:pPr>
                <a:defRPr/>
              </a:pPr>
              <a:t>17.04.2024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6463757"/>
            <a:ext cx="4309375" cy="340281"/>
          </a:xfrm>
          <a:prstGeom prst="rect">
            <a:avLst/>
          </a:prstGeom>
        </p:spPr>
        <p:txBody>
          <a:bodyPr vert="horz" lIns="91127" tIns="45565" rIns="91127" bIns="4556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3139" y="6463757"/>
            <a:ext cx="4309374" cy="340281"/>
          </a:xfrm>
          <a:prstGeom prst="rect">
            <a:avLst/>
          </a:prstGeom>
        </p:spPr>
        <p:txBody>
          <a:bodyPr vert="horz" lIns="91127" tIns="45565" rIns="91127" bIns="4556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9FFB5F-C8A9-4B74-893F-FD3837F1F3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157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4309375" cy="34028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127" tIns="45565" rIns="91127" bIns="4556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3139" y="1"/>
            <a:ext cx="4309374" cy="34028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127" tIns="45565" rIns="91127" bIns="4556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1"/>
            </a:lvl1pPr>
          </a:lstStyle>
          <a:p>
            <a:pPr>
              <a:defRPr/>
            </a:pPr>
            <a:fld id="{B97DBF17-2317-4324-A986-363D727113C5}" type="datetimeFigureOut">
              <a:rPr lang="ru-RU"/>
              <a:pPr>
                <a:defRPr/>
              </a:pPr>
              <a:t>17.04.2024</a:t>
            </a:fld>
            <a:endParaRPr lang="ru-RU"/>
          </a:p>
        </p:txBody>
      </p:sp>
      <p:sp>
        <p:nvSpPr>
          <p:cNvPr id="1095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03513" y="509588"/>
            <a:ext cx="4537075" cy="2552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5204" y="3232666"/>
            <a:ext cx="7955280" cy="306252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127" tIns="45565" rIns="91127" bIns="455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6463757"/>
            <a:ext cx="4309375" cy="34028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127" tIns="45565" rIns="91127" bIns="4556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3139" y="6463757"/>
            <a:ext cx="4309374" cy="34028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127" tIns="45565" rIns="91127" bIns="4556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1"/>
            </a:lvl1pPr>
          </a:lstStyle>
          <a:p>
            <a:pPr>
              <a:defRPr/>
            </a:pPr>
            <a:fld id="{A0EA824A-ECAA-4660-A371-1DD77E95C1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5930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613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239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6857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479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0927" algn="l" defTabSz="9123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061" algn="l" defTabSz="9123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3290" algn="l" defTabSz="9123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9487" algn="l" defTabSz="9123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09588"/>
            <a:ext cx="4537075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A824A-ECAA-4660-A371-1DD77E95C13F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276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8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D4B4D-AEEA-4696-BF59-3AAA42E31135}" type="datetime1">
              <a:rPr lang="ru-RU" smtClean="0"/>
              <a:pPr>
                <a:defRPr/>
              </a:pPr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047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84411-1D85-4485-897E-7B343FC6154E}" type="datetime1">
              <a:rPr lang="ru-RU" smtClean="0"/>
              <a:pPr>
                <a:defRPr/>
              </a:pPr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90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DCA5F-9723-4C4C-A5ED-813874655D7D}" type="datetime1">
              <a:rPr lang="ru-RU" smtClean="0"/>
              <a:pPr>
                <a:defRPr/>
              </a:pPr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606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19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602" y="2349228"/>
            <a:ext cx="7175351" cy="134487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572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839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7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102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34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1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1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996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982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95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116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36" y="548641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61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853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ACE83-C84E-49AC-BEC8-8383FC9F1B8F}" type="datetime1">
              <a:rPr lang="ru-RU" smtClean="0"/>
              <a:pPr>
                <a:defRPr/>
              </a:pPr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8707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60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01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470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34" y="548650"/>
            <a:ext cx="4829287" cy="367104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4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17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98" y="2349226"/>
            <a:ext cx="7175351" cy="134487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658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212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7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73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05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1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1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029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192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84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1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3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5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7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09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0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2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9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63758-F77E-4ECF-B377-C22CEFB5CD59}" type="datetime1">
              <a:rPr lang="ru-RU" smtClean="0"/>
              <a:pPr>
                <a:defRPr/>
              </a:pPr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7001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112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32" y="548641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9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194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8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992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88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30" y="548648"/>
            <a:ext cx="4829287" cy="367104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764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17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98" y="2349226"/>
            <a:ext cx="7175351" cy="134487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914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979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7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382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47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1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1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960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513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FDB90-FC13-438E-9DF0-5F9B71B5AF8A}" type="datetime1">
              <a:rPr lang="ru-RU" smtClean="0"/>
              <a:pPr>
                <a:defRPr/>
              </a:pPr>
              <a:t>17.04.2024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3068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37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112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32" y="548641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9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694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8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202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65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30" y="548648"/>
            <a:ext cx="4829287" cy="367104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109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8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D4B4D-AEEA-4696-BF59-3AAA42E3113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07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ACE83-C84E-49AC-BEC8-8383FC9F1B8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6194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1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3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5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7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09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0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2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9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63758-F77E-4ECF-B377-C22CEFB5CD5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1305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FDB90-FC13-438E-9DF0-5F9B71B5AF8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7680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34" indent="0">
              <a:buNone/>
              <a:defRPr sz="2000" b="1"/>
            </a:lvl2pPr>
            <a:lvl3pPr marL="912398" indent="0">
              <a:buNone/>
              <a:defRPr sz="1800" b="1"/>
            </a:lvl3pPr>
            <a:lvl4pPr marL="1368574" indent="0">
              <a:buNone/>
              <a:defRPr sz="1600" b="1"/>
            </a:lvl4pPr>
            <a:lvl5pPr marL="1824794" indent="0">
              <a:buNone/>
              <a:defRPr sz="1600" b="1"/>
            </a:lvl5pPr>
            <a:lvl6pPr marL="2280927" indent="0">
              <a:buNone/>
              <a:defRPr sz="1600" b="1"/>
            </a:lvl6pPr>
            <a:lvl7pPr marL="2737061" indent="0">
              <a:buNone/>
              <a:defRPr sz="1600" b="1"/>
            </a:lvl7pPr>
            <a:lvl8pPr marL="3193290" indent="0">
              <a:buNone/>
              <a:defRPr sz="1600" b="1"/>
            </a:lvl8pPr>
            <a:lvl9pPr marL="3649487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25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34" indent="0">
              <a:buNone/>
              <a:defRPr sz="2000" b="1"/>
            </a:lvl2pPr>
            <a:lvl3pPr marL="912398" indent="0">
              <a:buNone/>
              <a:defRPr sz="1800" b="1"/>
            </a:lvl3pPr>
            <a:lvl4pPr marL="1368574" indent="0">
              <a:buNone/>
              <a:defRPr sz="1600" b="1"/>
            </a:lvl4pPr>
            <a:lvl5pPr marL="1824794" indent="0">
              <a:buNone/>
              <a:defRPr sz="1600" b="1"/>
            </a:lvl5pPr>
            <a:lvl6pPr marL="2280927" indent="0">
              <a:buNone/>
              <a:defRPr sz="1600" b="1"/>
            </a:lvl6pPr>
            <a:lvl7pPr marL="2737061" indent="0">
              <a:buNone/>
              <a:defRPr sz="1600" b="1"/>
            </a:lvl7pPr>
            <a:lvl8pPr marL="3193290" indent="0">
              <a:buNone/>
              <a:defRPr sz="1600" b="1"/>
            </a:lvl8pPr>
            <a:lvl9pPr marL="3649487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125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18E6D-D501-49E1-BFFC-6E301CD311A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958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34" indent="0">
              <a:buNone/>
              <a:defRPr sz="2000" b="1"/>
            </a:lvl2pPr>
            <a:lvl3pPr marL="912398" indent="0">
              <a:buNone/>
              <a:defRPr sz="1800" b="1"/>
            </a:lvl3pPr>
            <a:lvl4pPr marL="1368574" indent="0">
              <a:buNone/>
              <a:defRPr sz="1600" b="1"/>
            </a:lvl4pPr>
            <a:lvl5pPr marL="1824794" indent="0">
              <a:buNone/>
              <a:defRPr sz="1600" b="1"/>
            </a:lvl5pPr>
            <a:lvl6pPr marL="2280927" indent="0">
              <a:buNone/>
              <a:defRPr sz="1600" b="1"/>
            </a:lvl6pPr>
            <a:lvl7pPr marL="2737061" indent="0">
              <a:buNone/>
              <a:defRPr sz="1600" b="1"/>
            </a:lvl7pPr>
            <a:lvl8pPr marL="3193290" indent="0">
              <a:buNone/>
              <a:defRPr sz="1600" b="1"/>
            </a:lvl8pPr>
            <a:lvl9pPr marL="3649487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25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34" indent="0">
              <a:buNone/>
              <a:defRPr sz="2000" b="1"/>
            </a:lvl2pPr>
            <a:lvl3pPr marL="912398" indent="0">
              <a:buNone/>
              <a:defRPr sz="1800" b="1"/>
            </a:lvl3pPr>
            <a:lvl4pPr marL="1368574" indent="0">
              <a:buNone/>
              <a:defRPr sz="1600" b="1"/>
            </a:lvl4pPr>
            <a:lvl5pPr marL="1824794" indent="0">
              <a:buNone/>
              <a:defRPr sz="1600" b="1"/>
            </a:lvl5pPr>
            <a:lvl6pPr marL="2280927" indent="0">
              <a:buNone/>
              <a:defRPr sz="1600" b="1"/>
            </a:lvl6pPr>
            <a:lvl7pPr marL="2737061" indent="0">
              <a:buNone/>
              <a:defRPr sz="1600" b="1"/>
            </a:lvl7pPr>
            <a:lvl8pPr marL="3193290" indent="0">
              <a:buNone/>
              <a:defRPr sz="1600" b="1"/>
            </a:lvl8pPr>
            <a:lvl9pPr marL="3649487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125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18E6D-D501-49E1-BFFC-6E301CD311A8}" type="datetime1">
              <a:rPr lang="ru-RU" smtClean="0"/>
              <a:pPr>
                <a:defRPr/>
              </a:pPr>
              <a:t>17.04.2024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8180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34A30-D9F4-48AD-8A9F-AAA0D648A8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4154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40C21-D0B3-4244-A4C9-AB4763D604B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9043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88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134" indent="0">
              <a:buNone/>
              <a:defRPr sz="1200"/>
            </a:lvl2pPr>
            <a:lvl3pPr marL="912398" indent="0">
              <a:buNone/>
              <a:defRPr sz="1000"/>
            </a:lvl3pPr>
            <a:lvl4pPr marL="1368574" indent="0">
              <a:buNone/>
              <a:defRPr sz="900"/>
            </a:lvl4pPr>
            <a:lvl5pPr marL="1824794" indent="0">
              <a:buNone/>
              <a:defRPr sz="900"/>
            </a:lvl5pPr>
            <a:lvl6pPr marL="2280927" indent="0">
              <a:buNone/>
              <a:defRPr sz="900"/>
            </a:lvl6pPr>
            <a:lvl7pPr marL="2737061" indent="0">
              <a:buNone/>
              <a:defRPr sz="900"/>
            </a:lvl7pPr>
            <a:lvl8pPr marL="3193290" indent="0">
              <a:buNone/>
              <a:defRPr sz="900"/>
            </a:lvl8pPr>
            <a:lvl9pPr marL="3649487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777A3-177E-44CD-A374-D3C50F2F57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6155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134" indent="0">
              <a:buNone/>
              <a:defRPr sz="2800"/>
            </a:lvl2pPr>
            <a:lvl3pPr marL="912398" indent="0">
              <a:buNone/>
              <a:defRPr sz="2400"/>
            </a:lvl3pPr>
            <a:lvl4pPr marL="1368574" indent="0">
              <a:buNone/>
              <a:defRPr sz="2000"/>
            </a:lvl4pPr>
            <a:lvl5pPr marL="1824794" indent="0">
              <a:buNone/>
              <a:defRPr sz="2000"/>
            </a:lvl5pPr>
            <a:lvl6pPr marL="2280927" indent="0">
              <a:buNone/>
              <a:defRPr sz="2000"/>
            </a:lvl6pPr>
            <a:lvl7pPr marL="2737061" indent="0">
              <a:buNone/>
              <a:defRPr sz="2000"/>
            </a:lvl7pPr>
            <a:lvl8pPr marL="3193290" indent="0">
              <a:buNone/>
              <a:defRPr sz="2000"/>
            </a:lvl8pPr>
            <a:lvl9pPr marL="3649487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0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134" indent="0">
              <a:buNone/>
              <a:defRPr sz="1200"/>
            </a:lvl2pPr>
            <a:lvl3pPr marL="912398" indent="0">
              <a:buNone/>
              <a:defRPr sz="1000"/>
            </a:lvl3pPr>
            <a:lvl4pPr marL="1368574" indent="0">
              <a:buNone/>
              <a:defRPr sz="900"/>
            </a:lvl4pPr>
            <a:lvl5pPr marL="1824794" indent="0">
              <a:buNone/>
              <a:defRPr sz="900"/>
            </a:lvl5pPr>
            <a:lvl6pPr marL="2280927" indent="0">
              <a:buNone/>
              <a:defRPr sz="900"/>
            </a:lvl6pPr>
            <a:lvl7pPr marL="2737061" indent="0">
              <a:buNone/>
              <a:defRPr sz="900"/>
            </a:lvl7pPr>
            <a:lvl8pPr marL="3193290" indent="0">
              <a:buNone/>
              <a:defRPr sz="900"/>
            </a:lvl8pPr>
            <a:lvl9pPr marL="3649487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99CDF-C808-4A19-8759-E0EB1BD6FBD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2873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84411-1D85-4485-897E-7B343FC6154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2307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DCA5F-9723-4C4C-A5ED-813874655D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076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14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92" y="2349223"/>
            <a:ext cx="7175351" cy="134487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117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786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7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599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12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34A30-D9F4-48AD-8A9F-AAA0D648A876}" type="datetime1">
              <a:rPr lang="ru-RU" smtClean="0"/>
              <a:pPr>
                <a:defRPr/>
              </a:pPr>
              <a:t>17.04.2024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6140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1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1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505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619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225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106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26" y="548641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6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75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5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93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144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24" y="548645"/>
            <a:ext cx="4829287" cy="367104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777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40C21-D0B3-4244-A4C9-AB4763D604B2}" type="datetime1">
              <a:rPr lang="ru-RU" smtClean="0"/>
              <a:pPr>
                <a:defRPr/>
              </a:pPr>
              <a:t>17.04.2024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44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88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134" indent="0">
              <a:buNone/>
              <a:defRPr sz="1200"/>
            </a:lvl2pPr>
            <a:lvl3pPr marL="912398" indent="0">
              <a:buNone/>
              <a:defRPr sz="1000"/>
            </a:lvl3pPr>
            <a:lvl4pPr marL="1368574" indent="0">
              <a:buNone/>
              <a:defRPr sz="900"/>
            </a:lvl4pPr>
            <a:lvl5pPr marL="1824794" indent="0">
              <a:buNone/>
              <a:defRPr sz="900"/>
            </a:lvl5pPr>
            <a:lvl6pPr marL="2280927" indent="0">
              <a:buNone/>
              <a:defRPr sz="900"/>
            </a:lvl6pPr>
            <a:lvl7pPr marL="2737061" indent="0">
              <a:buNone/>
              <a:defRPr sz="900"/>
            </a:lvl7pPr>
            <a:lvl8pPr marL="3193290" indent="0">
              <a:buNone/>
              <a:defRPr sz="900"/>
            </a:lvl8pPr>
            <a:lvl9pPr marL="3649487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777A3-177E-44CD-A374-D3C50F2F57F1}" type="datetime1">
              <a:rPr lang="ru-RU" smtClean="0"/>
              <a:pPr>
                <a:defRPr/>
              </a:pPr>
              <a:t>17.04.2024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577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134" indent="0">
              <a:buNone/>
              <a:defRPr sz="2800"/>
            </a:lvl2pPr>
            <a:lvl3pPr marL="912398" indent="0">
              <a:buNone/>
              <a:defRPr sz="2400"/>
            </a:lvl3pPr>
            <a:lvl4pPr marL="1368574" indent="0">
              <a:buNone/>
              <a:defRPr sz="2000"/>
            </a:lvl4pPr>
            <a:lvl5pPr marL="1824794" indent="0">
              <a:buNone/>
              <a:defRPr sz="2000"/>
            </a:lvl5pPr>
            <a:lvl6pPr marL="2280927" indent="0">
              <a:buNone/>
              <a:defRPr sz="2000"/>
            </a:lvl6pPr>
            <a:lvl7pPr marL="2737061" indent="0">
              <a:buNone/>
              <a:defRPr sz="2000"/>
            </a:lvl7pPr>
            <a:lvl8pPr marL="3193290" indent="0">
              <a:buNone/>
              <a:defRPr sz="2000"/>
            </a:lvl8pPr>
            <a:lvl9pPr marL="3649487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0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134" indent="0">
              <a:buNone/>
              <a:defRPr sz="1200"/>
            </a:lvl2pPr>
            <a:lvl3pPr marL="912398" indent="0">
              <a:buNone/>
              <a:defRPr sz="1000"/>
            </a:lvl3pPr>
            <a:lvl4pPr marL="1368574" indent="0">
              <a:buNone/>
              <a:defRPr sz="900"/>
            </a:lvl4pPr>
            <a:lvl5pPr marL="1824794" indent="0">
              <a:buNone/>
              <a:defRPr sz="900"/>
            </a:lvl5pPr>
            <a:lvl6pPr marL="2280927" indent="0">
              <a:buNone/>
              <a:defRPr sz="900"/>
            </a:lvl6pPr>
            <a:lvl7pPr marL="2737061" indent="0">
              <a:buNone/>
              <a:defRPr sz="900"/>
            </a:lvl7pPr>
            <a:lvl8pPr marL="3193290" indent="0">
              <a:buNone/>
              <a:defRPr sz="900"/>
            </a:lvl8pPr>
            <a:lvl9pPr marL="3649487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99CDF-C808-4A19-8759-E0EB1BD6FBD1}" type="datetime1">
              <a:rPr lang="ru-RU" smtClean="0"/>
              <a:pPr>
                <a:defRPr/>
              </a:pPr>
              <a:t>17.04.2024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256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62" tIns="45631" rIns="91262" bIns="4563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62" tIns="45631" rIns="91262" bIns="456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262" tIns="45631" rIns="91262" bIns="45631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F572A0-ABB9-41DD-9DE7-462D9C413A51}" type="datetime1">
              <a:rPr lang="ru-RU" smtClean="0"/>
              <a:pPr>
                <a:defRPr/>
              </a:pPr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262" tIns="45631" rIns="91262" bIns="45631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262" tIns="45631" rIns="91262" bIns="45631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C122BA-4C5C-4491-A08D-C4920A45C1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613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239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857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479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101" indent="-34210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47" indent="-28512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464" indent="-22806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640" indent="-22806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860" indent="-22806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993" indent="-228066" algn="l" defTabSz="9123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214" indent="-228066" algn="l" defTabSz="9123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391" indent="-228066" algn="l" defTabSz="9123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567" indent="-228066" algn="l" defTabSz="9123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3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34" algn="l" defTabSz="9123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98" algn="l" defTabSz="9123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574" algn="l" defTabSz="9123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794" algn="l" defTabSz="9123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927" algn="l" defTabSz="9123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061" algn="l" defTabSz="9123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290" algn="l" defTabSz="9123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487" algn="l" defTabSz="9123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7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20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847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7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16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40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7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16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85056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62" tIns="45631" rIns="91262" bIns="4563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62" tIns="45631" rIns="91262" bIns="456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262" tIns="45631" rIns="91262" bIns="45631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F572A0-ABB9-41DD-9DE7-462D9C413A5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262" tIns="45631" rIns="91262" bIns="45631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262" tIns="45631" rIns="91262" bIns="45631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560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613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239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857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479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101" indent="-34210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47" indent="-28512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464" indent="-22806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640" indent="-22806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860" indent="-22806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993" indent="-228066" algn="l" defTabSz="9123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214" indent="-228066" algn="l" defTabSz="9123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391" indent="-228066" algn="l" defTabSz="9123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567" indent="-228066" algn="l" defTabSz="9123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3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34" algn="l" defTabSz="9123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98" algn="l" defTabSz="9123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574" algn="l" defTabSz="9123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794" algn="l" defTabSz="9123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927" algn="l" defTabSz="9123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061" algn="l" defTabSz="9123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290" algn="l" defTabSz="9123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487" algn="l" defTabSz="9123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7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17.04.2024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10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2908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  <p:sldLayoutId id="2147484173" r:id="rId2"/>
    <p:sldLayoutId id="2147484174" r:id="rId3"/>
    <p:sldLayoutId id="2147484175" r:id="rId4"/>
    <p:sldLayoutId id="2147484176" r:id="rId5"/>
    <p:sldLayoutId id="2147484177" r:id="rId6"/>
    <p:sldLayoutId id="2147484178" r:id="rId7"/>
    <p:sldLayoutId id="2147484179" r:id="rId8"/>
    <p:sldLayoutId id="2147484180" r:id="rId9"/>
    <p:sldLayoutId id="2147484181" r:id="rId10"/>
    <p:sldLayoutId id="2147484182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emf"/><Relationship Id="rId4" Type="http://schemas.openxmlformats.org/officeDocument/2006/relationships/image" Target="../media/image11.jpeg"/><Relationship Id="rId9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Relationship Id="rId1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5054" y="832904"/>
            <a:ext cx="7145079" cy="3046808"/>
          </a:xfrm>
          <a:prstGeom prst="rect">
            <a:avLst/>
          </a:prstGeom>
          <a:scene3d>
            <a:camera prst="perspectiveRelaxed"/>
            <a:lightRig rig="threePt" dir="t"/>
          </a:scene3d>
          <a:sp3d>
            <a:bevelT w="139700" h="139700" prst="divot"/>
          </a:sp3d>
        </p:spPr>
        <p:txBody>
          <a:bodyPr wrap="square" lIns="91262" tIns="45631" rIns="91262" bIns="45631">
            <a:spAutoFit/>
          </a:bodyPr>
          <a:lstStyle/>
          <a:p>
            <a:pPr lvl="0" algn="ctr">
              <a:buClr>
                <a:srgbClr val="000000"/>
              </a:buClr>
            </a:pPr>
            <a:endParaRPr lang="ru-RU" altLang="ru-RU" sz="28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lvl="0" algn="ctr">
              <a:buClr>
                <a:srgbClr val="000000"/>
              </a:buClr>
            </a:pPr>
            <a:r>
              <a:rPr lang="ru-RU" altLang="ru-RU" sz="28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Тема:</a:t>
            </a:r>
          </a:p>
          <a:p>
            <a:pPr lvl="0" algn="ctr">
              <a:buClr>
                <a:srgbClr val="000000"/>
              </a:buClr>
            </a:pPr>
            <a:r>
              <a:rPr lang="ru-RU" altLang="ru-RU" sz="28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«ПОВЫШЕНИЕ </a:t>
            </a:r>
            <a:r>
              <a:rPr lang="ru-RU" altLang="ru-RU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ПРОФЕССИОНАЛЬНОЙ КОМПЕТЕНТНОСТИ ПЕДАГОГОВ</a:t>
            </a:r>
          </a:p>
          <a:p>
            <a:pPr lvl="0" algn="ctr">
              <a:buClr>
                <a:srgbClr val="000000"/>
              </a:buClr>
            </a:pPr>
            <a:r>
              <a:rPr lang="ru-RU" altLang="ru-RU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В ВОПРОСАХ РЕАЛИЗАЦИИ </a:t>
            </a:r>
          </a:p>
          <a:p>
            <a:pPr lvl="0" algn="ctr">
              <a:buClr>
                <a:srgbClr val="000000"/>
              </a:buClr>
            </a:pPr>
            <a:r>
              <a:rPr lang="ru-RU" altLang="ru-RU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ФОП ДО»</a:t>
            </a:r>
            <a:r>
              <a:rPr lang="ru-RU" altLang="ru-RU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lvl="0" algn="ctr">
              <a:buClr>
                <a:srgbClr val="000000"/>
              </a:buClr>
            </a:pPr>
            <a:endParaRPr lang="ru-RU" altLang="ru-RU" sz="24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1749" y="209397"/>
            <a:ext cx="7889358" cy="307597"/>
          </a:xfrm>
          <a:prstGeom prst="rect">
            <a:avLst/>
          </a:prstGeom>
        </p:spPr>
        <p:txBody>
          <a:bodyPr wrap="square" lIns="91262" tIns="45631" rIns="91262" bIns="45631">
            <a:spAutoFit/>
          </a:bodyPr>
          <a:lstStyle/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26512" y="4644191"/>
            <a:ext cx="4572000" cy="375308"/>
          </a:xfrm>
          <a:prstGeom prst="rect">
            <a:avLst/>
          </a:prstGeom>
        </p:spPr>
        <p:txBody>
          <a:bodyPr lIns="91262" tIns="45631" rIns="91262" bIns="45631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2024 </a:t>
            </a:r>
            <a:r>
              <a:rPr lang="ru-RU" sz="1600" b="1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г</a:t>
            </a:r>
            <a:endParaRPr lang="ru-RU" sz="16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6" name="Picture 2" descr="https://pandia.ru/text/81/240/images/img1_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242" y="588057"/>
            <a:ext cx="1056420" cy="100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576294" y="3309090"/>
            <a:ext cx="3228534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Подготовила: 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старший воспитатель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МБДОУ «Детский сад №11»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Воронина Наталия Сергеевна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82640" y="209397"/>
            <a:ext cx="68874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schemeClr val="tx2"/>
                </a:solidFill>
              </a:rPr>
              <a:t>Муниципальное бюджетное дошкольное образовательное учреждение «Детский сад №11 города Вязники Владимирской области»</a:t>
            </a:r>
            <a:endParaRPr lang="ru-RU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9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5760" y="946674"/>
            <a:ext cx="8321040" cy="3647950"/>
          </a:xfrm>
          <a:scene3d>
            <a:camera prst="perspectiveRelaxedModerately"/>
            <a:lightRig rig="threePt" dir="t"/>
          </a:scene3d>
          <a:sp3d>
            <a:bevelT prst="relaxedInset"/>
          </a:sp3d>
        </p:spPr>
        <p:txBody>
          <a:bodyPr/>
          <a:lstStyle/>
          <a:p>
            <a:pPr marL="0" indent="0" algn="ctr">
              <a:buNone/>
            </a:pPr>
            <a:r>
              <a:rPr lang="ru-RU" sz="3600" b="1" i="1" dirty="0">
                <a:solidFill>
                  <a:srgbClr val="0070C0"/>
                </a:solidFill>
              </a:rPr>
              <a:t>Система работы </a:t>
            </a:r>
          </a:p>
          <a:p>
            <a:pPr marL="0" indent="0" algn="ctr">
              <a:buNone/>
            </a:pPr>
            <a:r>
              <a:rPr lang="ru-RU" sz="3600" b="1" i="1" dirty="0">
                <a:solidFill>
                  <a:srgbClr val="0070C0"/>
                </a:solidFill>
              </a:rPr>
              <a:t>с педагогами по внедрению ФОП ДО</a:t>
            </a:r>
          </a:p>
          <a:p>
            <a:pPr marL="0" indent="0" algn="ctr">
              <a:buNone/>
            </a:pPr>
            <a:r>
              <a:rPr lang="ru-RU" sz="3600" b="1" i="1" dirty="0">
                <a:solidFill>
                  <a:srgbClr val="0070C0"/>
                </a:solidFill>
              </a:rPr>
              <a:t> в ДОУ №11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59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2792" y="230702"/>
            <a:ext cx="7772400" cy="1102519"/>
          </a:xfrm>
          <a:scene3d>
            <a:camera prst="perspectiveRelaxed"/>
            <a:lightRig rig="threePt" dir="t"/>
          </a:scene3d>
        </p:spPr>
        <p:txBody>
          <a:bodyPr/>
          <a:lstStyle/>
          <a:p>
            <a:r>
              <a:rPr lang="ru-RU" sz="3600" b="1" dirty="0" err="1">
                <a:solidFill>
                  <a:srgbClr val="0070C0"/>
                </a:solidFill>
              </a:rPr>
              <a:t>Вебинары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1800" i="1" dirty="0"/>
              <a:t>2023-2024 учебный год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3999" y="1320054"/>
            <a:ext cx="7778002" cy="3207124"/>
          </a:xfrm>
        </p:spPr>
        <p:txBody>
          <a:bodyPr/>
          <a:lstStyle/>
          <a:p>
            <a:pPr marL="171094" indent="-171094" algn="l">
              <a:buFont typeface="Wingdings" pitchFamily="2" charset="2"/>
              <a:buChar char="Ø"/>
            </a:pP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«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ФОП дошкольного образования: проектирование и планирование </a:t>
            </a:r>
          </a:p>
          <a:p>
            <a:pPr algn="l"/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образовательной деятельности»</a:t>
            </a:r>
          </a:p>
          <a:p>
            <a:pPr marL="285127" indent="-285127" algn="l">
              <a:buFont typeface="Wingdings" pitchFamily="2" charset="2"/>
              <a:buChar char="Ø"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«Цифровые технологии для решения задач программы воспитания в детском саду в соответствии с ФОП ДО»</a:t>
            </a:r>
          </a:p>
          <a:p>
            <a:pPr marL="285127" indent="-285127" algn="l">
              <a:buFont typeface="Wingdings" pitchFamily="2" charset="2"/>
              <a:buChar char="Ø"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 Внедрение ФОП в дошкольное образование»</a:t>
            </a:r>
          </a:p>
          <a:p>
            <a:pPr marL="171094" indent="-171094" algn="l">
              <a:buFont typeface="Wingdings" pitchFamily="2" charset="2"/>
              <a:buChar char="Ø"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«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Современные подходы к педагогической диагностике»</a:t>
            </a:r>
          </a:p>
          <a:p>
            <a:pPr marL="171094" indent="-171094" algn="l">
              <a:buFont typeface="Wingdings" pitchFamily="2" charset="2"/>
              <a:buChar char="Ø"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« Экономическое воспитание в Программе воспитания: реализуем ФОП ДО»</a:t>
            </a:r>
          </a:p>
          <a:p>
            <a:pPr marL="171094" indent="-171094" algn="l">
              <a:buFont typeface="Wingdings" pitchFamily="2" charset="2"/>
              <a:buChar char="Ø"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« Реализуем ФОП: Значение художественной литературы в развитии наших детей»</a:t>
            </a:r>
          </a:p>
          <a:p>
            <a:pPr marL="171094" indent="-171094" algn="l">
              <a:buFont typeface="Wingdings" pitchFamily="2" charset="2"/>
              <a:buChar char="Ø"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«Особенности  календарного планирования образовательной деятельности в условиях реализации ФОП»</a:t>
            </a:r>
          </a:p>
          <a:p>
            <a:pPr marL="171094" indent="-171094" algn="l">
              <a:buFont typeface="Wingdings" pitchFamily="2" charset="2"/>
              <a:buChar char="Ø"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«ФОП ДО: решаем задачи речевого развития и подготовки старших дошкольников к обучению грамоте»</a:t>
            </a:r>
          </a:p>
          <a:p>
            <a:pPr marL="171094" indent="-171094" algn="l">
              <a:buFont typeface="Wingdings" pitchFamily="2" charset="2"/>
              <a:buChar char="Ø"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«ФОП ДО: Эффективные практики. Авторская методика речевого развития Натальи </a:t>
            </a:r>
            <a:r>
              <a:rPr lang="ru-RU" sz="1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Теремковой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D18DC8-D69B-4DD4-B705-BAB4D558220A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80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7959" y="247992"/>
            <a:ext cx="7678057" cy="1386256"/>
          </a:xfrm>
        </p:spPr>
        <p:txBody>
          <a:bodyPr/>
          <a:lstStyle/>
          <a:p>
            <a:r>
              <a:rPr lang="ru-RU" sz="3600" b="1" i="1" dirty="0">
                <a:solidFill>
                  <a:prstClr val="black"/>
                </a:solidFill>
              </a:rPr>
              <a:t>Методическая работа в ДОУ </a:t>
            </a:r>
            <a:br>
              <a:rPr lang="ru-RU" sz="3600" b="1" i="1" dirty="0">
                <a:solidFill>
                  <a:prstClr val="black"/>
                </a:solidFill>
              </a:rPr>
            </a:br>
            <a:r>
              <a:rPr lang="ru-RU" sz="3600" b="1" i="1" dirty="0">
                <a:solidFill>
                  <a:srgbClr val="FF0000"/>
                </a:solidFill>
              </a:rPr>
              <a:t>по реализации ФОП</a:t>
            </a:r>
            <a:br>
              <a:rPr lang="ru-RU" sz="3600" b="1" i="1" dirty="0">
                <a:solidFill>
                  <a:srgbClr val="FF0000"/>
                </a:solidFill>
              </a:rPr>
            </a:br>
            <a:r>
              <a:rPr lang="ru-RU" sz="3600" b="1" u="sng" dirty="0">
                <a:solidFill>
                  <a:srgbClr val="00AEEB"/>
                </a:solidFill>
                <a:latin typeface="Times New Roman" pitchFamily="18" charset="0"/>
                <a:cs typeface="Times New Roman" pitchFamily="18" charset="0"/>
              </a:rPr>
              <a:t>Стенд</a:t>
            </a:r>
            <a:endParaRPr lang="ru-RU" sz="3600" u="sng" dirty="0">
              <a:solidFill>
                <a:srgbClr val="00AEE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D18DC8-D69B-4DD4-B705-BAB4D558220A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4098" name="Picture 2" descr="F:\МО январь 2024 - копия\фото\20231219_1449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4"/>
          <a:stretch/>
        </p:blipFill>
        <p:spPr bwMode="auto">
          <a:xfrm>
            <a:off x="2538938" y="1816495"/>
            <a:ext cx="4436137" cy="313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30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2308623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ru-RU" sz="3200" b="1" u="sng" dirty="0">
                <a:solidFill>
                  <a:srgbClr val="4F81BD"/>
                </a:solidFill>
                <a:ea typeface="+mn-ea"/>
                <a:cs typeface="+mn-cs"/>
              </a:rPr>
              <a:t>Семинар</a:t>
            </a:r>
            <a:br>
              <a:rPr lang="ru-RU" sz="3200" b="1" u="sng" dirty="0">
                <a:solidFill>
                  <a:srgbClr val="4F81BD"/>
                </a:solidFill>
                <a:ea typeface="+mn-ea"/>
                <a:cs typeface="+mn-cs"/>
              </a:rPr>
            </a:br>
            <a:r>
              <a:rPr lang="ru-RU" sz="3200" b="1" dirty="0">
                <a:solidFill>
                  <a:srgbClr val="FF0000"/>
                </a:solidFill>
                <a:ea typeface="+mn-ea"/>
                <a:cs typeface="+mn-cs"/>
              </a:rPr>
              <a:t>1. «Особенности календарного планирования образовательной деятельности в условиях реализации ФОП» </a:t>
            </a:r>
            <a:br>
              <a:rPr lang="ru-RU" sz="3200" b="1" dirty="0">
                <a:solidFill>
                  <a:srgbClr val="FF0000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pic>
        <p:nvPicPr>
          <p:cNvPr id="3074" name="Picture 2" descr="D:\Фото на мо январь\3lqMaCk3M2U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2"/>
          <a:stretch/>
        </p:blipFill>
        <p:spPr bwMode="auto">
          <a:xfrm>
            <a:off x="741317" y="2086836"/>
            <a:ext cx="2548466" cy="26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Фото на мо январь\tHosJHcAwU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15"/>
          <a:stretch/>
        </p:blipFill>
        <p:spPr bwMode="auto">
          <a:xfrm>
            <a:off x="4379495" y="2045382"/>
            <a:ext cx="4241997" cy="270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4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87330" y="99"/>
            <a:ext cx="8639503" cy="4109545"/>
            <a:chOff x="0" y="0"/>
            <a:chExt cx="19200" cy="108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" y="10201"/>
              <a:ext cx="3665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200" cy="1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74" y="2500"/>
              <a:ext cx="4296" cy="5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8" y="2510"/>
              <a:ext cx="4289" cy="5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7" y="2500"/>
              <a:ext cx="4284" cy="5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" y="2493"/>
              <a:ext cx="4296" cy="5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Freeform 10"/>
            <p:cNvSpPr>
              <a:spLocks/>
            </p:cNvSpPr>
            <p:nvPr/>
          </p:nvSpPr>
          <p:spPr bwMode="auto">
            <a:xfrm>
              <a:off x="1395" y="8509"/>
              <a:ext cx="10258" cy="1553"/>
            </a:xfrm>
            <a:custGeom>
              <a:avLst/>
              <a:gdLst>
                <a:gd name="T0" fmla="+- 0 11394 1396"/>
                <a:gd name="T1" fmla="*/ T0 w 10258"/>
                <a:gd name="T2" fmla="+- 0 8509 8509"/>
                <a:gd name="T3" fmla="*/ 8509 h 1553"/>
                <a:gd name="T4" fmla="+- 0 1654 1396"/>
                <a:gd name="T5" fmla="*/ T4 w 10258"/>
                <a:gd name="T6" fmla="+- 0 8509 8509"/>
                <a:gd name="T7" fmla="*/ 8509 h 1553"/>
                <a:gd name="T8" fmla="+- 0 1586 1396"/>
                <a:gd name="T9" fmla="*/ T8 w 10258"/>
                <a:gd name="T10" fmla="+- 0 8518 8509"/>
                <a:gd name="T11" fmla="*/ 8518 h 1553"/>
                <a:gd name="T12" fmla="+- 0 1524 1396"/>
                <a:gd name="T13" fmla="*/ T12 w 10258"/>
                <a:gd name="T14" fmla="+- 0 8545 8509"/>
                <a:gd name="T15" fmla="*/ 8545 h 1553"/>
                <a:gd name="T16" fmla="+- 0 1471 1396"/>
                <a:gd name="T17" fmla="*/ T16 w 10258"/>
                <a:gd name="T18" fmla="+- 0 8585 8509"/>
                <a:gd name="T19" fmla="*/ 8585 h 1553"/>
                <a:gd name="T20" fmla="+- 0 1431 1396"/>
                <a:gd name="T21" fmla="*/ T20 w 10258"/>
                <a:gd name="T22" fmla="+- 0 8637 8509"/>
                <a:gd name="T23" fmla="*/ 8637 h 1553"/>
                <a:gd name="T24" fmla="+- 0 1405 1396"/>
                <a:gd name="T25" fmla="*/ T24 w 10258"/>
                <a:gd name="T26" fmla="+- 0 8699 8509"/>
                <a:gd name="T27" fmla="*/ 8699 h 1553"/>
                <a:gd name="T28" fmla="+- 0 1396 1396"/>
                <a:gd name="T29" fmla="*/ T28 w 10258"/>
                <a:gd name="T30" fmla="+- 0 8768 8509"/>
                <a:gd name="T31" fmla="*/ 8768 h 1553"/>
                <a:gd name="T32" fmla="+- 0 1396 1396"/>
                <a:gd name="T33" fmla="*/ T32 w 10258"/>
                <a:gd name="T34" fmla="+- 0 9803 8509"/>
                <a:gd name="T35" fmla="*/ 9803 h 1553"/>
                <a:gd name="T36" fmla="+- 0 1405 1396"/>
                <a:gd name="T37" fmla="*/ T36 w 10258"/>
                <a:gd name="T38" fmla="+- 0 9872 8509"/>
                <a:gd name="T39" fmla="*/ 9872 h 1553"/>
                <a:gd name="T40" fmla="+- 0 1431 1396"/>
                <a:gd name="T41" fmla="*/ T40 w 10258"/>
                <a:gd name="T42" fmla="+- 0 9934 8509"/>
                <a:gd name="T43" fmla="*/ 9934 h 1553"/>
                <a:gd name="T44" fmla="+- 0 1471 1396"/>
                <a:gd name="T45" fmla="*/ T44 w 10258"/>
                <a:gd name="T46" fmla="+- 0 9986 8509"/>
                <a:gd name="T47" fmla="*/ 9986 h 1553"/>
                <a:gd name="T48" fmla="+- 0 1524 1396"/>
                <a:gd name="T49" fmla="*/ T48 w 10258"/>
                <a:gd name="T50" fmla="+- 0 10027 8509"/>
                <a:gd name="T51" fmla="*/ 10027 h 1553"/>
                <a:gd name="T52" fmla="+- 0 1586 1396"/>
                <a:gd name="T53" fmla="*/ T52 w 10258"/>
                <a:gd name="T54" fmla="+- 0 10053 8509"/>
                <a:gd name="T55" fmla="*/ 10053 h 1553"/>
                <a:gd name="T56" fmla="+- 0 1654 1396"/>
                <a:gd name="T57" fmla="*/ T56 w 10258"/>
                <a:gd name="T58" fmla="+- 0 10062 8509"/>
                <a:gd name="T59" fmla="*/ 10062 h 1553"/>
                <a:gd name="T60" fmla="+- 0 11394 1396"/>
                <a:gd name="T61" fmla="*/ T60 w 10258"/>
                <a:gd name="T62" fmla="+- 0 10062 8509"/>
                <a:gd name="T63" fmla="*/ 10062 h 1553"/>
                <a:gd name="T64" fmla="+- 0 11463 1396"/>
                <a:gd name="T65" fmla="*/ T64 w 10258"/>
                <a:gd name="T66" fmla="+- 0 10053 8509"/>
                <a:gd name="T67" fmla="*/ 10053 h 1553"/>
                <a:gd name="T68" fmla="+- 0 11525 1396"/>
                <a:gd name="T69" fmla="*/ T68 w 10258"/>
                <a:gd name="T70" fmla="+- 0 10027 8509"/>
                <a:gd name="T71" fmla="*/ 10027 h 1553"/>
                <a:gd name="T72" fmla="+- 0 11577 1396"/>
                <a:gd name="T73" fmla="*/ T72 w 10258"/>
                <a:gd name="T74" fmla="+- 0 9986 8509"/>
                <a:gd name="T75" fmla="*/ 9986 h 1553"/>
                <a:gd name="T76" fmla="+- 0 11618 1396"/>
                <a:gd name="T77" fmla="*/ T76 w 10258"/>
                <a:gd name="T78" fmla="+- 0 9934 8509"/>
                <a:gd name="T79" fmla="*/ 9934 h 1553"/>
                <a:gd name="T80" fmla="+- 0 11644 1396"/>
                <a:gd name="T81" fmla="*/ T80 w 10258"/>
                <a:gd name="T82" fmla="+- 0 9872 8509"/>
                <a:gd name="T83" fmla="*/ 9872 h 1553"/>
                <a:gd name="T84" fmla="+- 0 11653 1396"/>
                <a:gd name="T85" fmla="*/ T84 w 10258"/>
                <a:gd name="T86" fmla="+- 0 9803 8509"/>
                <a:gd name="T87" fmla="*/ 9803 h 1553"/>
                <a:gd name="T88" fmla="+- 0 11653 1396"/>
                <a:gd name="T89" fmla="*/ T88 w 10258"/>
                <a:gd name="T90" fmla="+- 0 8768 8509"/>
                <a:gd name="T91" fmla="*/ 8768 h 1553"/>
                <a:gd name="T92" fmla="+- 0 11644 1396"/>
                <a:gd name="T93" fmla="*/ T92 w 10258"/>
                <a:gd name="T94" fmla="+- 0 8699 8509"/>
                <a:gd name="T95" fmla="*/ 8699 h 1553"/>
                <a:gd name="T96" fmla="+- 0 11618 1396"/>
                <a:gd name="T97" fmla="*/ T96 w 10258"/>
                <a:gd name="T98" fmla="+- 0 8637 8509"/>
                <a:gd name="T99" fmla="*/ 8637 h 1553"/>
                <a:gd name="T100" fmla="+- 0 11577 1396"/>
                <a:gd name="T101" fmla="*/ T100 w 10258"/>
                <a:gd name="T102" fmla="+- 0 8585 8509"/>
                <a:gd name="T103" fmla="*/ 8585 h 1553"/>
                <a:gd name="T104" fmla="+- 0 11525 1396"/>
                <a:gd name="T105" fmla="*/ T104 w 10258"/>
                <a:gd name="T106" fmla="+- 0 8545 8509"/>
                <a:gd name="T107" fmla="*/ 8545 h 1553"/>
                <a:gd name="T108" fmla="+- 0 11463 1396"/>
                <a:gd name="T109" fmla="*/ T108 w 10258"/>
                <a:gd name="T110" fmla="+- 0 8518 8509"/>
                <a:gd name="T111" fmla="*/ 8518 h 1553"/>
                <a:gd name="T112" fmla="+- 0 11394 1396"/>
                <a:gd name="T113" fmla="*/ T112 w 10258"/>
                <a:gd name="T114" fmla="+- 0 8509 8509"/>
                <a:gd name="T115" fmla="*/ 8509 h 15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10258" h="1553">
                  <a:moveTo>
                    <a:pt x="9998" y="0"/>
                  </a:moveTo>
                  <a:lnTo>
                    <a:pt x="258" y="0"/>
                  </a:lnTo>
                  <a:lnTo>
                    <a:pt x="190" y="9"/>
                  </a:lnTo>
                  <a:lnTo>
                    <a:pt x="128" y="36"/>
                  </a:lnTo>
                  <a:lnTo>
                    <a:pt x="75" y="76"/>
                  </a:lnTo>
                  <a:lnTo>
                    <a:pt x="35" y="128"/>
                  </a:lnTo>
                  <a:lnTo>
                    <a:pt x="9" y="190"/>
                  </a:lnTo>
                  <a:lnTo>
                    <a:pt x="0" y="259"/>
                  </a:lnTo>
                  <a:lnTo>
                    <a:pt x="0" y="1294"/>
                  </a:lnTo>
                  <a:lnTo>
                    <a:pt x="9" y="1363"/>
                  </a:lnTo>
                  <a:lnTo>
                    <a:pt x="35" y="1425"/>
                  </a:lnTo>
                  <a:lnTo>
                    <a:pt x="75" y="1477"/>
                  </a:lnTo>
                  <a:lnTo>
                    <a:pt x="128" y="1518"/>
                  </a:lnTo>
                  <a:lnTo>
                    <a:pt x="190" y="1544"/>
                  </a:lnTo>
                  <a:lnTo>
                    <a:pt x="258" y="1553"/>
                  </a:lnTo>
                  <a:lnTo>
                    <a:pt x="9998" y="1553"/>
                  </a:lnTo>
                  <a:lnTo>
                    <a:pt x="10067" y="1544"/>
                  </a:lnTo>
                  <a:lnTo>
                    <a:pt x="10129" y="1518"/>
                  </a:lnTo>
                  <a:lnTo>
                    <a:pt x="10181" y="1477"/>
                  </a:lnTo>
                  <a:lnTo>
                    <a:pt x="10222" y="1425"/>
                  </a:lnTo>
                  <a:lnTo>
                    <a:pt x="10248" y="1363"/>
                  </a:lnTo>
                  <a:lnTo>
                    <a:pt x="10257" y="1294"/>
                  </a:lnTo>
                  <a:lnTo>
                    <a:pt x="10257" y="259"/>
                  </a:lnTo>
                  <a:lnTo>
                    <a:pt x="10248" y="190"/>
                  </a:lnTo>
                  <a:lnTo>
                    <a:pt x="10222" y="128"/>
                  </a:lnTo>
                  <a:lnTo>
                    <a:pt x="10181" y="76"/>
                  </a:lnTo>
                  <a:lnTo>
                    <a:pt x="10129" y="36"/>
                  </a:lnTo>
                  <a:lnTo>
                    <a:pt x="10067" y="9"/>
                  </a:lnTo>
                  <a:lnTo>
                    <a:pt x="99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" name="Freeform 11"/>
            <p:cNvSpPr>
              <a:spLocks/>
            </p:cNvSpPr>
            <p:nvPr/>
          </p:nvSpPr>
          <p:spPr bwMode="auto">
            <a:xfrm>
              <a:off x="1395" y="8509"/>
              <a:ext cx="10258" cy="1553"/>
            </a:xfrm>
            <a:custGeom>
              <a:avLst/>
              <a:gdLst>
                <a:gd name="T0" fmla="+- 0 1654 1396"/>
                <a:gd name="T1" fmla="*/ T0 w 10258"/>
                <a:gd name="T2" fmla="+- 0 10062 8509"/>
                <a:gd name="T3" fmla="*/ 10062 h 1553"/>
                <a:gd name="T4" fmla="+- 0 1586 1396"/>
                <a:gd name="T5" fmla="*/ T4 w 10258"/>
                <a:gd name="T6" fmla="+- 0 10053 8509"/>
                <a:gd name="T7" fmla="*/ 10053 h 1553"/>
                <a:gd name="T8" fmla="+- 0 1524 1396"/>
                <a:gd name="T9" fmla="*/ T8 w 10258"/>
                <a:gd name="T10" fmla="+- 0 10027 8509"/>
                <a:gd name="T11" fmla="*/ 10027 h 1553"/>
                <a:gd name="T12" fmla="+- 0 1471 1396"/>
                <a:gd name="T13" fmla="*/ T12 w 10258"/>
                <a:gd name="T14" fmla="+- 0 9986 8509"/>
                <a:gd name="T15" fmla="*/ 9986 h 1553"/>
                <a:gd name="T16" fmla="+- 0 1431 1396"/>
                <a:gd name="T17" fmla="*/ T16 w 10258"/>
                <a:gd name="T18" fmla="+- 0 9934 8509"/>
                <a:gd name="T19" fmla="*/ 9934 h 1553"/>
                <a:gd name="T20" fmla="+- 0 1405 1396"/>
                <a:gd name="T21" fmla="*/ T20 w 10258"/>
                <a:gd name="T22" fmla="+- 0 9872 8509"/>
                <a:gd name="T23" fmla="*/ 9872 h 1553"/>
                <a:gd name="T24" fmla="+- 0 1396 1396"/>
                <a:gd name="T25" fmla="*/ T24 w 10258"/>
                <a:gd name="T26" fmla="+- 0 9803 8509"/>
                <a:gd name="T27" fmla="*/ 9803 h 1553"/>
                <a:gd name="T28" fmla="+- 0 1396 1396"/>
                <a:gd name="T29" fmla="*/ T28 w 10258"/>
                <a:gd name="T30" fmla="+- 0 8768 8509"/>
                <a:gd name="T31" fmla="*/ 8768 h 1553"/>
                <a:gd name="T32" fmla="+- 0 1405 1396"/>
                <a:gd name="T33" fmla="*/ T32 w 10258"/>
                <a:gd name="T34" fmla="+- 0 8699 8509"/>
                <a:gd name="T35" fmla="*/ 8699 h 1553"/>
                <a:gd name="T36" fmla="+- 0 1431 1396"/>
                <a:gd name="T37" fmla="*/ T36 w 10258"/>
                <a:gd name="T38" fmla="+- 0 8637 8509"/>
                <a:gd name="T39" fmla="*/ 8637 h 1553"/>
                <a:gd name="T40" fmla="+- 0 1471 1396"/>
                <a:gd name="T41" fmla="*/ T40 w 10258"/>
                <a:gd name="T42" fmla="+- 0 8585 8509"/>
                <a:gd name="T43" fmla="*/ 8585 h 1553"/>
                <a:gd name="T44" fmla="+- 0 1524 1396"/>
                <a:gd name="T45" fmla="*/ T44 w 10258"/>
                <a:gd name="T46" fmla="+- 0 8545 8509"/>
                <a:gd name="T47" fmla="*/ 8545 h 1553"/>
                <a:gd name="T48" fmla="+- 0 1586 1396"/>
                <a:gd name="T49" fmla="*/ T48 w 10258"/>
                <a:gd name="T50" fmla="+- 0 8518 8509"/>
                <a:gd name="T51" fmla="*/ 8518 h 1553"/>
                <a:gd name="T52" fmla="+- 0 1654 1396"/>
                <a:gd name="T53" fmla="*/ T52 w 10258"/>
                <a:gd name="T54" fmla="+- 0 8509 8509"/>
                <a:gd name="T55" fmla="*/ 8509 h 1553"/>
                <a:gd name="T56" fmla="+- 0 11394 1396"/>
                <a:gd name="T57" fmla="*/ T56 w 10258"/>
                <a:gd name="T58" fmla="+- 0 8509 8509"/>
                <a:gd name="T59" fmla="*/ 8509 h 1553"/>
                <a:gd name="T60" fmla="+- 0 11463 1396"/>
                <a:gd name="T61" fmla="*/ T60 w 10258"/>
                <a:gd name="T62" fmla="+- 0 8518 8509"/>
                <a:gd name="T63" fmla="*/ 8518 h 1553"/>
                <a:gd name="T64" fmla="+- 0 11525 1396"/>
                <a:gd name="T65" fmla="*/ T64 w 10258"/>
                <a:gd name="T66" fmla="+- 0 8545 8509"/>
                <a:gd name="T67" fmla="*/ 8545 h 1553"/>
                <a:gd name="T68" fmla="+- 0 11577 1396"/>
                <a:gd name="T69" fmla="*/ T68 w 10258"/>
                <a:gd name="T70" fmla="+- 0 8585 8509"/>
                <a:gd name="T71" fmla="*/ 8585 h 1553"/>
                <a:gd name="T72" fmla="+- 0 11618 1396"/>
                <a:gd name="T73" fmla="*/ T72 w 10258"/>
                <a:gd name="T74" fmla="+- 0 8637 8509"/>
                <a:gd name="T75" fmla="*/ 8637 h 1553"/>
                <a:gd name="T76" fmla="+- 0 11644 1396"/>
                <a:gd name="T77" fmla="*/ T76 w 10258"/>
                <a:gd name="T78" fmla="+- 0 8699 8509"/>
                <a:gd name="T79" fmla="*/ 8699 h 1553"/>
                <a:gd name="T80" fmla="+- 0 11653 1396"/>
                <a:gd name="T81" fmla="*/ T80 w 10258"/>
                <a:gd name="T82" fmla="+- 0 8768 8509"/>
                <a:gd name="T83" fmla="*/ 8768 h 1553"/>
                <a:gd name="T84" fmla="+- 0 11653 1396"/>
                <a:gd name="T85" fmla="*/ T84 w 10258"/>
                <a:gd name="T86" fmla="+- 0 9803 8509"/>
                <a:gd name="T87" fmla="*/ 9803 h 1553"/>
                <a:gd name="T88" fmla="+- 0 11644 1396"/>
                <a:gd name="T89" fmla="*/ T88 w 10258"/>
                <a:gd name="T90" fmla="+- 0 9872 8509"/>
                <a:gd name="T91" fmla="*/ 9872 h 1553"/>
                <a:gd name="T92" fmla="+- 0 11618 1396"/>
                <a:gd name="T93" fmla="*/ T92 w 10258"/>
                <a:gd name="T94" fmla="+- 0 9934 8509"/>
                <a:gd name="T95" fmla="*/ 9934 h 1553"/>
                <a:gd name="T96" fmla="+- 0 11577 1396"/>
                <a:gd name="T97" fmla="*/ T96 w 10258"/>
                <a:gd name="T98" fmla="+- 0 9986 8509"/>
                <a:gd name="T99" fmla="*/ 9986 h 1553"/>
                <a:gd name="T100" fmla="+- 0 11525 1396"/>
                <a:gd name="T101" fmla="*/ T100 w 10258"/>
                <a:gd name="T102" fmla="+- 0 10027 8509"/>
                <a:gd name="T103" fmla="*/ 10027 h 1553"/>
                <a:gd name="T104" fmla="+- 0 11463 1396"/>
                <a:gd name="T105" fmla="*/ T104 w 10258"/>
                <a:gd name="T106" fmla="+- 0 10053 8509"/>
                <a:gd name="T107" fmla="*/ 10053 h 1553"/>
                <a:gd name="T108" fmla="+- 0 11394 1396"/>
                <a:gd name="T109" fmla="*/ T108 w 10258"/>
                <a:gd name="T110" fmla="+- 0 10062 8509"/>
                <a:gd name="T111" fmla="*/ 10062 h 1553"/>
                <a:gd name="T112" fmla="+- 0 1654 1396"/>
                <a:gd name="T113" fmla="*/ T112 w 10258"/>
                <a:gd name="T114" fmla="+- 0 10062 8509"/>
                <a:gd name="T115" fmla="*/ 10062 h 15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10258" h="1553">
                  <a:moveTo>
                    <a:pt x="258" y="1553"/>
                  </a:moveTo>
                  <a:lnTo>
                    <a:pt x="190" y="1544"/>
                  </a:lnTo>
                  <a:lnTo>
                    <a:pt x="128" y="1518"/>
                  </a:lnTo>
                  <a:lnTo>
                    <a:pt x="75" y="1477"/>
                  </a:lnTo>
                  <a:lnTo>
                    <a:pt x="35" y="1425"/>
                  </a:lnTo>
                  <a:lnTo>
                    <a:pt x="9" y="1363"/>
                  </a:lnTo>
                  <a:lnTo>
                    <a:pt x="0" y="1294"/>
                  </a:lnTo>
                  <a:lnTo>
                    <a:pt x="0" y="259"/>
                  </a:lnTo>
                  <a:lnTo>
                    <a:pt x="9" y="190"/>
                  </a:lnTo>
                  <a:lnTo>
                    <a:pt x="35" y="128"/>
                  </a:lnTo>
                  <a:lnTo>
                    <a:pt x="75" y="76"/>
                  </a:lnTo>
                  <a:lnTo>
                    <a:pt x="128" y="36"/>
                  </a:lnTo>
                  <a:lnTo>
                    <a:pt x="190" y="9"/>
                  </a:lnTo>
                  <a:lnTo>
                    <a:pt x="258" y="0"/>
                  </a:lnTo>
                  <a:lnTo>
                    <a:pt x="9998" y="0"/>
                  </a:lnTo>
                  <a:lnTo>
                    <a:pt x="10067" y="9"/>
                  </a:lnTo>
                  <a:lnTo>
                    <a:pt x="10129" y="36"/>
                  </a:lnTo>
                  <a:lnTo>
                    <a:pt x="10181" y="76"/>
                  </a:lnTo>
                  <a:lnTo>
                    <a:pt x="10222" y="128"/>
                  </a:lnTo>
                  <a:lnTo>
                    <a:pt x="10248" y="190"/>
                  </a:lnTo>
                  <a:lnTo>
                    <a:pt x="10257" y="259"/>
                  </a:lnTo>
                  <a:lnTo>
                    <a:pt x="10257" y="1294"/>
                  </a:lnTo>
                  <a:lnTo>
                    <a:pt x="10248" y="1363"/>
                  </a:lnTo>
                  <a:lnTo>
                    <a:pt x="10222" y="1425"/>
                  </a:lnTo>
                  <a:lnTo>
                    <a:pt x="10181" y="1477"/>
                  </a:lnTo>
                  <a:lnTo>
                    <a:pt x="10129" y="1518"/>
                  </a:lnTo>
                  <a:lnTo>
                    <a:pt x="10067" y="1544"/>
                  </a:lnTo>
                  <a:lnTo>
                    <a:pt x="9998" y="1553"/>
                  </a:lnTo>
                  <a:lnTo>
                    <a:pt x="258" y="1553"/>
                  </a:lnTo>
                  <a:close/>
                </a:path>
              </a:pathLst>
            </a:custGeom>
            <a:noFill/>
            <a:ln w="19812">
              <a:solidFill>
                <a:srgbClr val="28458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12"/>
            <p:cNvSpPr>
              <a:spLocks/>
            </p:cNvSpPr>
            <p:nvPr/>
          </p:nvSpPr>
          <p:spPr bwMode="auto">
            <a:xfrm>
              <a:off x="670" y="8907"/>
              <a:ext cx="1006" cy="797"/>
            </a:xfrm>
            <a:custGeom>
              <a:avLst/>
              <a:gdLst>
                <a:gd name="T0" fmla="+- 0 1174 671"/>
                <a:gd name="T1" fmla="*/ T0 w 1006"/>
                <a:gd name="T2" fmla="+- 0 8908 8908"/>
                <a:gd name="T3" fmla="*/ 8908 h 797"/>
                <a:gd name="T4" fmla="+- 0 1092 671"/>
                <a:gd name="T5" fmla="*/ T4 w 1006"/>
                <a:gd name="T6" fmla="+- 0 8913 8908"/>
                <a:gd name="T7" fmla="*/ 8913 h 797"/>
                <a:gd name="T8" fmla="+- 0 1015 671"/>
                <a:gd name="T9" fmla="*/ T8 w 1006"/>
                <a:gd name="T10" fmla="+- 0 8928 8908"/>
                <a:gd name="T11" fmla="*/ 8928 h 797"/>
                <a:gd name="T12" fmla="+- 0 943 671"/>
                <a:gd name="T13" fmla="*/ T12 w 1006"/>
                <a:gd name="T14" fmla="+- 0 8952 8908"/>
                <a:gd name="T15" fmla="*/ 8952 h 797"/>
                <a:gd name="T16" fmla="+- 0 877 671"/>
                <a:gd name="T17" fmla="*/ T16 w 1006"/>
                <a:gd name="T18" fmla="+- 0 8984 8908"/>
                <a:gd name="T19" fmla="*/ 8984 h 797"/>
                <a:gd name="T20" fmla="+- 0 818 671"/>
                <a:gd name="T21" fmla="*/ T20 w 1006"/>
                <a:gd name="T22" fmla="+- 0 9024 8908"/>
                <a:gd name="T23" fmla="*/ 9024 h 797"/>
                <a:gd name="T24" fmla="+- 0 768 671"/>
                <a:gd name="T25" fmla="*/ T24 w 1006"/>
                <a:gd name="T26" fmla="+- 0 9071 8908"/>
                <a:gd name="T27" fmla="*/ 9071 h 797"/>
                <a:gd name="T28" fmla="+- 0 727 671"/>
                <a:gd name="T29" fmla="*/ T28 w 1006"/>
                <a:gd name="T30" fmla="+- 0 9123 8908"/>
                <a:gd name="T31" fmla="*/ 9123 h 797"/>
                <a:gd name="T32" fmla="+- 0 696 671"/>
                <a:gd name="T33" fmla="*/ T32 w 1006"/>
                <a:gd name="T34" fmla="+- 0 9180 8908"/>
                <a:gd name="T35" fmla="*/ 9180 h 797"/>
                <a:gd name="T36" fmla="+- 0 677 671"/>
                <a:gd name="T37" fmla="*/ T36 w 1006"/>
                <a:gd name="T38" fmla="+- 0 9241 8908"/>
                <a:gd name="T39" fmla="*/ 9241 h 797"/>
                <a:gd name="T40" fmla="+- 0 671 671"/>
                <a:gd name="T41" fmla="*/ T40 w 1006"/>
                <a:gd name="T42" fmla="+- 0 9306 8908"/>
                <a:gd name="T43" fmla="*/ 9306 h 797"/>
                <a:gd name="T44" fmla="+- 0 677 671"/>
                <a:gd name="T45" fmla="*/ T44 w 1006"/>
                <a:gd name="T46" fmla="+- 0 9371 8908"/>
                <a:gd name="T47" fmla="*/ 9371 h 797"/>
                <a:gd name="T48" fmla="+- 0 696 671"/>
                <a:gd name="T49" fmla="*/ T48 w 1006"/>
                <a:gd name="T50" fmla="+- 0 9432 8908"/>
                <a:gd name="T51" fmla="*/ 9432 h 797"/>
                <a:gd name="T52" fmla="+- 0 727 671"/>
                <a:gd name="T53" fmla="*/ T52 w 1006"/>
                <a:gd name="T54" fmla="+- 0 9489 8908"/>
                <a:gd name="T55" fmla="*/ 9489 h 797"/>
                <a:gd name="T56" fmla="+- 0 768 671"/>
                <a:gd name="T57" fmla="*/ T56 w 1006"/>
                <a:gd name="T58" fmla="+- 0 9541 8908"/>
                <a:gd name="T59" fmla="*/ 9541 h 797"/>
                <a:gd name="T60" fmla="+- 0 818 671"/>
                <a:gd name="T61" fmla="*/ T60 w 1006"/>
                <a:gd name="T62" fmla="+- 0 9588 8908"/>
                <a:gd name="T63" fmla="*/ 9588 h 797"/>
                <a:gd name="T64" fmla="+- 0 877 671"/>
                <a:gd name="T65" fmla="*/ T64 w 1006"/>
                <a:gd name="T66" fmla="+- 0 9628 8908"/>
                <a:gd name="T67" fmla="*/ 9628 h 797"/>
                <a:gd name="T68" fmla="+- 0 943 671"/>
                <a:gd name="T69" fmla="*/ T68 w 1006"/>
                <a:gd name="T70" fmla="+- 0 9660 8908"/>
                <a:gd name="T71" fmla="*/ 9660 h 797"/>
                <a:gd name="T72" fmla="+- 0 1015 671"/>
                <a:gd name="T73" fmla="*/ T72 w 1006"/>
                <a:gd name="T74" fmla="+- 0 9684 8908"/>
                <a:gd name="T75" fmla="*/ 9684 h 797"/>
                <a:gd name="T76" fmla="+- 0 1092 671"/>
                <a:gd name="T77" fmla="*/ T76 w 1006"/>
                <a:gd name="T78" fmla="+- 0 9699 8908"/>
                <a:gd name="T79" fmla="*/ 9699 h 797"/>
                <a:gd name="T80" fmla="+- 0 1174 671"/>
                <a:gd name="T81" fmla="*/ T80 w 1006"/>
                <a:gd name="T82" fmla="+- 0 9704 8908"/>
                <a:gd name="T83" fmla="*/ 9704 h 797"/>
                <a:gd name="T84" fmla="+- 0 1255 671"/>
                <a:gd name="T85" fmla="*/ T84 w 1006"/>
                <a:gd name="T86" fmla="+- 0 9699 8908"/>
                <a:gd name="T87" fmla="*/ 9699 h 797"/>
                <a:gd name="T88" fmla="+- 0 1333 671"/>
                <a:gd name="T89" fmla="*/ T88 w 1006"/>
                <a:gd name="T90" fmla="+- 0 9684 8908"/>
                <a:gd name="T91" fmla="*/ 9684 h 797"/>
                <a:gd name="T92" fmla="+- 0 1405 671"/>
                <a:gd name="T93" fmla="*/ T92 w 1006"/>
                <a:gd name="T94" fmla="+- 0 9660 8908"/>
                <a:gd name="T95" fmla="*/ 9660 h 797"/>
                <a:gd name="T96" fmla="+- 0 1471 671"/>
                <a:gd name="T97" fmla="*/ T96 w 1006"/>
                <a:gd name="T98" fmla="+- 0 9628 8908"/>
                <a:gd name="T99" fmla="*/ 9628 h 797"/>
                <a:gd name="T100" fmla="+- 0 1529 671"/>
                <a:gd name="T101" fmla="*/ T100 w 1006"/>
                <a:gd name="T102" fmla="+- 0 9588 8908"/>
                <a:gd name="T103" fmla="*/ 9588 h 797"/>
                <a:gd name="T104" fmla="+- 0 1579 671"/>
                <a:gd name="T105" fmla="*/ T104 w 1006"/>
                <a:gd name="T106" fmla="+- 0 9541 8908"/>
                <a:gd name="T107" fmla="*/ 9541 h 797"/>
                <a:gd name="T108" fmla="+- 0 1620 671"/>
                <a:gd name="T109" fmla="*/ T108 w 1006"/>
                <a:gd name="T110" fmla="+- 0 9489 8908"/>
                <a:gd name="T111" fmla="*/ 9489 h 797"/>
                <a:gd name="T112" fmla="+- 0 1651 671"/>
                <a:gd name="T113" fmla="*/ T112 w 1006"/>
                <a:gd name="T114" fmla="+- 0 9432 8908"/>
                <a:gd name="T115" fmla="*/ 9432 h 797"/>
                <a:gd name="T116" fmla="+- 0 1670 671"/>
                <a:gd name="T117" fmla="*/ T116 w 1006"/>
                <a:gd name="T118" fmla="+- 0 9371 8908"/>
                <a:gd name="T119" fmla="*/ 9371 h 797"/>
                <a:gd name="T120" fmla="+- 0 1676 671"/>
                <a:gd name="T121" fmla="*/ T120 w 1006"/>
                <a:gd name="T122" fmla="+- 0 9306 8908"/>
                <a:gd name="T123" fmla="*/ 9306 h 797"/>
                <a:gd name="T124" fmla="+- 0 1670 671"/>
                <a:gd name="T125" fmla="*/ T124 w 1006"/>
                <a:gd name="T126" fmla="+- 0 9241 8908"/>
                <a:gd name="T127" fmla="*/ 9241 h 797"/>
                <a:gd name="T128" fmla="+- 0 1651 671"/>
                <a:gd name="T129" fmla="*/ T128 w 1006"/>
                <a:gd name="T130" fmla="+- 0 9180 8908"/>
                <a:gd name="T131" fmla="*/ 9180 h 797"/>
                <a:gd name="T132" fmla="+- 0 1620 671"/>
                <a:gd name="T133" fmla="*/ T132 w 1006"/>
                <a:gd name="T134" fmla="+- 0 9123 8908"/>
                <a:gd name="T135" fmla="*/ 9123 h 797"/>
                <a:gd name="T136" fmla="+- 0 1579 671"/>
                <a:gd name="T137" fmla="*/ T136 w 1006"/>
                <a:gd name="T138" fmla="+- 0 9071 8908"/>
                <a:gd name="T139" fmla="*/ 9071 h 797"/>
                <a:gd name="T140" fmla="+- 0 1529 671"/>
                <a:gd name="T141" fmla="*/ T140 w 1006"/>
                <a:gd name="T142" fmla="+- 0 9024 8908"/>
                <a:gd name="T143" fmla="*/ 9024 h 797"/>
                <a:gd name="T144" fmla="+- 0 1471 671"/>
                <a:gd name="T145" fmla="*/ T144 w 1006"/>
                <a:gd name="T146" fmla="+- 0 8984 8908"/>
                <a:gd name="T147" fmla="*/ 8984 h 797"/>
                <a:gd name="T148" fmla="+- 0 1405 671"/>
                <a:gd name="T149" fmla="*/ T148 w 1006"/>
                <a:gd name="T150" fmla="+- 0 8952 8908"/>
                <a:gd name="T151" fmla="*/ 8952 h 797"/>
                <a:gd name="T152" fmla="+- 0 1333 671"/>
                <a:gd name="T153" fmla="*/ T152 w 1006"/>
                <a:gd name="T154" fmla="+- 0 8928 8908"/>
                <a:gd name="T155" fmla="*/ 8928 h 797"/>
                <a:gd name="T156" fmla="+- 0 1255 671"/>
                <a:gd name="T157" fmla="*/ T156 w 1006"/>
                <a:gd name="T158" fmla="+- 0 8913 8908"/>
                <a:gd name="T159" fmla="*/ 8913 h 797"/>
                <a:gd name="T160" fmla="+- 0 1174 671"/>
                <a:gd name="T161" fmla="*/ T160 w 1006"/>
                <a:gd name="T162" fmla="+- 0 8908 8908"/>
                <a:gd name="T163" fmla="*/ 8908 h 79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1006" h="797">
                  <a:moveTo>
                    <a:pt x="503" y="0"/>
                  </a:moveTo>
                  <a:lnTo>
                    <a:pt x="421" y="5"/>
                  </a:lnTo>
                  <a:lnTo>
                    <a:pt x="344" y="20"/>
                  </a:lnTo>
                  <a:lnTo>
                    <a:pt x="272" y="44"/>
                  </a:lnTo>
                  <a:lnTo>
                    <a:pt x="206" y="76"/>
                  </a:lnTo>
                  <a:lnTo>
                    <a:pt x="147" y="116"/>
                  </a:lnTo>
                  <a:lnTo>
                    <a:pt x="97" y="163"/>
                  </a:lnTo>
                  <a:lnTo>
                    <a:pt x="56" y="215"/>
                  </a:lnTo>
                  <a:lnTo>
                    <a:pt x="25" y="272"/>
                  </a:lnTo>
                  <a:lnTo>
                    <a:pt x="6" y="333"/>
                  </a:lnTo>
                  <a:lnTo>
                    <a:pt x="0" y="398"/>
                  </a:lnTo>
                  <a:lnTo>
                    <a:pt x="6" y="463"/>
                  </a:lnTo>
                  <a:lnTo>
                    <a:pt x="25" y="524"/>
                  </a:lnTo>
                  <a:lnTo>
                    <a:pt x="56" y="581"/>
                  </a:lnTo>
                  <a:lnTo>
                    <a:pt x="97" y="633"/>
                  </a:lnTo>
                  <a:lnTo>
                    <a:pt x="147" y="680"/>
                  </a:lnTo>
                  <a:lnTo>
                    <a:pt x="206" y="720"/>
                  </a:lnTo>
                  <a:lnTo>
                    <a:pt x="272" y="752"/>
                  </a:lnTo>
                  <a:lnTo>
                    <a:pt x="344" y="776"/>
                  </a:lnTo>
                  <a:lnTo>
                    <a:pt x="421" y="791"/>
                  </a:lnTo>
                  <a:lnTo>
                    <a:pt x="503" y="796"/>
                  </a:lnTo>
                  <a:lnTo>
                    <a:pt x="584" y="791"/>
                  </a:lnTo>
                  <a:lnTo>
                    <a:pt x="662" y="776"/>
                  </a:lnTo>
                  <a:lnTo>
                    <a:pt x="734" y="752"/>
                  </a:lnTo>
                  <a:lnTo>
                    <a:pt x="800" y="720"/>
                  </a:lnTo>
                  <a:lnTo>
                    <a:pt x="858" y="680"/>
                  </a:lnTo>
                  <a:lnTo>
                    <a:pt x="908" y="633"/>
                  </a:lnTo>
                  <a:lnTo>
                    <a:pt x="949" y="581"/>
                  </a:lnTo>
                  <a:lnTo>
                    <a:pt x="980" y="524"/>
                  </a:lnTo>
                  <a:lnTo>
                    <a:pt x="999" y="463"/>
                  </a:lnTo>
                  <a:lnTo>
                    <a:pt x="1005" y="398"/>
                  </a:lnTo>
                  <a:lnTo>
                    <a:pt x="999" y="333"/>
                  </a:lnTo>
                  <a:lnTo>
                    <a:pt x="980" y="272"/>
                  </a:lnTo>
                  <a:lnTo>
                    <a:pt x="949" y="215"/>
                  </a:lnTo>
                  <a:lnTo>
                    <a:pt x="908" y="163"/>
                  </a:lnTo>
                  <a:lnTo>
                    <a:pt x="858" y="116"/>
                  </a:lnTo>
                  <a:lnTo>
                    <a:pt x="800" y="76"/>
                  </a:lnTo>
                  <a:lnTo>
                    <a:pt x="734" y="44"/>
                  </a:lnTo>
                  <a:lnTo>
                    <a:pt x="662" y="20"/>
                  </a:lnTo>
                  <a:lnTo>
                    <a:pt x="584" y="5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13"/>
            <p:cNvSpPr>
              <a:spLocks/>
            </p:cNvSpPr>
            <p:nvPr/>
          </p:nvSpPr>
          <p:spPr bwMode="auto">
            <a:xfrm>
              <a:off x="670" y="8907"/>
              <a:ext cx="1006" cy="797"/>
            </a:xfrm>
            <a:custGeom>
              <a:avLst/>
              <a:gdLst>
                <a:gd name="T0" fmla="+- 0 1174 671"/>
                <a:gd name="T1" fmla="*/ T0 w 1006"/>
                <a:gd name="T2" fmla="+- 0 9704 8908"/>
                <a:gd name="T3" fmla="*/ 9704 h 797"/>
                <a:gd name="T4" fmla="+- 0 1092 671"/>
                <a:gd name="T5" fmla="*/ T4 w 1006"/>
                <a:gd name="T6" fmla="+- 0 9699 8908"/>
                <a:gd name="T7" fmla="*/ 9699 h 797"/>
                <a:gd name="T8" fmla="+- 0 1015 671"/>
                <a:gd name="T9" fmla="*/ T8 w 1006"/>
                <a:gd name="T10" fmla="+- 0 9684 8908"/>
                <a:gd name="T11" fmla="*/ 9684 h 797"/>
                <a:gd name="T12" fmla="+- 0 943 671"/>
                <a:gd name="T13" fmla="*/ T12 w 1006"/>
                <a:gd name="T14" fmla="+- 0 9660 8908"/>
                <a:gd name="T15" fmla="*/ 9660 h 797"/>
                <a:gd name="T16" fmla="+- 0 877 671"/>
                <a:gd name="T17" fmla="*/ T16 w 1006"/>
                <a:gd name="T18" fmla="+- 0 9628 8908"/>
                <a:gd name="T19" fmla="*/ 9628 h 797"/>
                <a:gd name="T20" fmla="+- 0 818 671"/>
                <a:gd name="T21" fmla="*/ T20 w 1006"/>
                <a:gd name="T22" fmla="+- 0 9588 8908"/>
                <a:gd name="T23" fmla="*/ 9588 h 797"/>
                <a:gd name="T24" fmla="+- 0 768 671"/>
                <a:gd name="T25" fmla="*/ T24 w 1006"/>
                <a:gd name="T26" fmla="+- 0 9541 8908"/>
                <a:gd name="T27" fmla="*/ 9541 h 797"/>
                <a:gd name="T28" fmla="+- 0 727 671"/>
                <a:gd name="T29" fmla="*/ T28 w 1006"/>
                <a:gd name="T30" fmla="+- 0 9489 8908"/>
                <a:gd name="T31" fmla="*/ 9489 h 797"/>
                <a:gd name="T32" fmla="+- 0 696 671"/>
                <a:gd name="T33" fmla="*/ T32 w 1006"/>
                <a:gd name="T34" fmla="+- 0 9432 8908"/>
                <a:gd name="T35" fmla="*/ 9432 h 797"/>
                <a:gd name="T36" fmla="+- 0 677 671"/>
                <a:gd name="T37" fmla="*/ T36 w 1006"/>
                <a:gd name="T38" fmla="+- 0 9371 8908"/>
                <a:gd name="T39" fmla="*/ 9371 h 797"/>
                <a:gd name="T40" fmla="+- 0 671 671"/>
                <a:gd name="T41" fmla="*/ T40 w 1006"/>
                <a:gd name="T42" fmla="+- 0 9306 8908"/>
                <a:gd name="T43" fmla="*/ 9306 h 797"/>
                <a:gd name="T44" fmla="+- 0 677 671"/>
                <a:gd name="T45" fmla="*/ T44 w 1006"/>
                <a:gd name="T46" fmla="+- 0 9241 8908"/>
                <a:gd name="T47" fmla="*/ 9241 h 797"/>
                <a:gd name="T48" fmla="+- 0 696 671"/>
                <a:gd name="T49" fmla="*/ T48 w 1006"/>
                <a:gd name="T50" fmla="+- 0 9180 8908"/>
                <a:gd name="T51" fmla="*/ 9180 h 797"/>
                <a:gd name="T52" fmla="+- 0 727 671"/>
                <a:gd name="T53" fmla="*/ T52 w 1006"/>
                <a:gd name="T54" fmla="+- 0 9123 8908"/>
                <a:gd name="T55" fmla="*/ 9123 h 797"/>
                <a:gd name="T56" fmla="+- 0 768 671"/>
                <a:gd name="T57" fmla="*/ T56 w 1006"/>
                <a:gd name="T58" fmla="+- 0 9071 8908"/>
                <a:gd name="T59" fmla="*/ 9071 h 797"/>
                <a:gd name="T60" fmla="+- 0 818 671"/>
                <a:gd name="T61" fmla="*/ T60 w 1006"/>
                <a:gd name="T62" fmla="+- 0 9024 8908"/>
                <a:gd name="T63" fmla="*/ 9024 h 797"/>
                <a:gd name="T64" fmla="+- 0 877 671"/>
                <a:gd name="T65" fmla="*/ T64 w 1006"/>
                <a:gd name="T66" fmla="+- 0 8984 8908"/>
                <a:gd name="T67" fmla="*/ 8984 h 797"/>
                <a:gd name="T68" fmla="+- 0 943 671"/>
                <a:gd name="T69" fmla="*/ T68 w 1006"/>
                <a:gd name="T70" fmla="+- 0 8952 8908"/>
                <a:gd name="T71" fmla="*/ 8952 h 797"/>
                <a:gd name="T72" fmla="+- 0 1015 671"/>
                <a:gd name="T73" fmla="*/ T72 w 1006"/>
                <a:gd name="T74" fmla="+- 0 8928 8908"/>
                <a:gd name="T75" fmla="*/ 8928 h 797"/>
                <a:gd name="T76" fmla="+- 0 1092 671"/>
                <a:gd name="T77" fmla="*/ T76 w 1006"/>
                <a:gd name="T78" fmla="+- 0 8913 8908"/>
                <a:gd name="T79" fmla="*/ 8913 h 797"/>
                <a:gd name="T80" fmla="+- 0 1174 671"/>
                <a:gd name="T81" fmla="*/ T80 w 1006"/>
                <a:gd name="T82" fmla="+- 0 8908 8908"/>
                <a:gd name="T83" fmla="*/ 8908 h 797"/>
                <a:gd name="T84" fmla="+- 0 1255 671"/>
                <a:gd name="T85" fmla="*/ T84 w 1006"/>
                <a:gd name="T86" fmla="+- 0 8913 8908"/>
                <a:gd name="T87" fmla="*/ 8913 h 797"/>
                <a:gd name="T88" fmla="+- 0 1333 671"/>
                <a:gd name="T89" fmla="*/ T88 w 1006"/>
                <a:gd name="T90" fmla="+- 0 8928 8908"/>
                <a:gd name="T91" fmla="*/ 8928 h 797"/>
                <a:gd name="T92" fmla="+- 0 1405 671"/>
                <a:gd name="T93" fmla="*/ T92 w 1006"/>
                <a:gd name="T94" fmla="+- 0 8952 8908"/>
                <a:gd name="T95" fmla="*/ 8952 h 797"/>
                <a:gd name="T96" fmla="+- 0 1471 671"/>
                <a:gd name="T97" fmla="*/ T96 w 1006"/>
                <a:gd name="T98" fmla="+- 0 8984 8908"/>
                <a:gd name="T99" fmla="*/ 8984 h 797"/>
                <a:gd name="T100" fmla="+- 0 1529 671"/>
                <a:gd name="T101" fmla="*/ T100 w 1006"/>
                <a:gd name="T102" fmla="+- 0 9024 8908"/>
                <a:gd name="T103" fmla="*/ 9024 h 797"/>
                <a:gd name="T104" fmla="+- 0 1579 671"/>
                <a:gd name="T105" fmla="*/ T104 w 1006"/>
                <a:gd name="T106" fmla="+- 0 9071 8908"/>
                <a:gd name="T107" fmla="*/ 9071 h 797"/>
                <a:gd name="T108" fmla="+- 0 1620 671"/>
                <a:gd name="T109" fmla="*/ T108 w 1006"/>
                <a:gd name="T110" fmla="+- 0 9123 8908"/>
                <a:gd name="T111" fmla="*/ 9123 h 797"/>
                <a:gd name="T112" fmla="+- 0 1651 671"/>
                <a:gd name="T113" fmla="*/ T112 w 1006"/>
                <a:gd name="T114" fmla="+- 0 9180 8908"/>
                <a:gd name="T115" fmla="*/ 9180 h 797"/>
                <a:gd name="T116" fmla="+- 0 1670 671"/>
                <a:gd name="T117" fmla="*/ T116 w 1006"/>
                <a:gd name="T118" fmla="+- 0 9241 8908"/>
                <a:gd name="T119" fmla="*/ 9241 h 797"/>
                <a:gd name="T120" fmla="+- 0 1676 671"/>
                <a:gd name="T121" fmla="*/ T120 w 1006"/>
                <a:gd name="T122" fmla="+- 0 9306 8908"/>
                <a:gd name="T123" fmla="*/ 9306 h 797"/>
                <a:gd name="T124" fmla="+- 0 1670 671"/>
                <a:gd name="T125" fmla="*/ T124 w 1006"/>
                <a:gd name="T126" fmla="+- 0 9371 8908"/>
                <a:gd name="T127" fmla="*/ 9371 h 797"/>
                <a:gd name="T128" fmla="+- 0 1651 671"/>
                <a:gd name="T129" fmla="*/ T128 w 1006"/>
                <a:gd name="T130" fmla="+- 0 9432 8908"/>
                <a:gd name="T131" fmla="*/ 9432 h 797"/>
                <a:gd name="T132" fmla="+- 0 1620 671"/>
                <a:gd name="T133" fmla="*/ T132 w 1006"/>
                <a:gd name="T134" fmla="+- 0 9489 8908"/>
                <a:gd name="T135" fmla="*/ 9489 h 797"/>
                <a:gd name="T136" fmla="+- 0 1579 671"/>
                <a:gd name="T137" fmla="*/ T136 w 1006"/>
                <a:gd name="T138" fmla="+- 0 9541 8908"/>
                <a:gd name="T139" fmla="*/ 9541 h 797"/>
                <a:gd name="T140" fmla="+- 0 1529 671"/>
                <a:gd name="T141" fmla="*/ T140 w 1006"/>
                <a:gd name="T142" fmla="+- 0 9588 8908"/>
                <a:gd name="T143" fmla="*/ 9588 h 797"/>
                <a:gd name="T144" fmla="+- 0 1471 671"/>
                <a:gd name="T145" fmla="*/ T144 w 1006"/>
                <a:gd name="T146" fmla="+- 0 9628 8908"/>
                <a:gd name="T147" fmla="*/ 9628 h 797"/>
                <a:gd name="T148" fmla="+- 0 1405 671"/>
                <a:gd name="T149" fmla="*/ T148 w 1006"/>
                <a:gd name="T150" fmla="+- 0 9660 8908"/>
                <a:gd name="T151" fmla="*/ 9660 h 797"/>
                <a:gd name="T152" fmla="+- 0 1333 671"/>
                <a:gd name="T153" fmla="*/ T152 w 1006"/>
                <a:gd name="T154" fmla="+- 0 9684 8908"/>
                <a:gd name="T155" fmla="*/ 9684 h 797"/>
                <a:gd name="T156" fmla="+- 0 1255 671"/>
                <a:gd name="T157" fmla="*/ T156 w 1006"/>
                <a:gd name="T158" fmla="+- 0 9699 8908"/>
                <a:gd name="T159" fmla="*/ 9699 h 797"/>
                <a:gd name="T160" fmla="+- 0 1174 671"/>
                <a:gd name="T161" fmla="*/ T160 w 1006"/>
                <a:gd name="T162" fmla="+- 0 9704 8908"/>
                <a:gd name="T163" fmla="*/ 9704 h 79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1006" h="797">
                  <a:moveTo>
                    <a:pt x="503" y="796"/>
                  </a:moveTo>
                  <a:lnTo>
                    <a:pt x="421" y="791"/>
                  </a:lnTo>
                  <a:lnTo>
                    <a:pt x="344" y="776"/>
                  </a:lnTo>
                  <a:lnTo>
                    <a:pt x="272" y="752"/>
                  </a:lnTo>
                  <a:lnTo>
                    <a:pt x="206" y="720"/>
                  </a:lnTo>
                  <a:lnTo>
                    <a:pt x="147" y="680"/>
                  </a:lnTo>
                  <a:lnTo>
                    <a:pt x="97" y="633"/>
                  </a:lnTo>
                  <a:lnTo>
                    <a:pt x="56" y="581"/>
                  </a:lnTo>
                  <a:lnTo>
                    <a:pt x="25" y="524"/>
                  </a:lnTo>
                  <a:lnTo>
                    <a:pt x="6" y="463"/>
                  </a:lnTo>
                  <a:lnTo>
                    <a:pt x="0" y="398"/>
                  </a:lnTo>
                  <a:lnTo>
                    <a:pt x="6" y="333"/>
                  </a:lnTo>
                  <a:lnTo>
                    <a:pt x="25" y="272"/>
                  </a:lnTo>
                  <a:lnTo>
                    <a:pt x="56" y="215"/>
                  </a:lnTo>
                  <a:lnTo>
                    <a:pt x="97" y="163"/>
                  </a:lnTo>
                  <a:lnTo>
                    <a:pt x="147" y="116"/>
                  </a:lnTo>
                  <a:lnTo>
                    <a:pt x="206" y="76"/>
                  </a:lnTo>
                  <a:lnTo>
                    <a:pt x="272" y="44"/>
                  </a:lnTo>
                  <a:lnTo>
                    <a:pt x="344" y="20"/>
                  </a:lnTo>
                  <a:lnTo>
                    <a:pt x="421" y="5"/>
                  </a:lnTo>
                  <a:lnTo>
                    <a:pt x="503" y="0"/>
                  </a:lnTo>
                  <a:lnTo>
                    <a:pt x="584" y="5"/>
                  </a:lnTo>
                  <a:lnTo>
                    <a:pt x="662" y="20"/>
                  </a:lnTo>
                  <a:lnTo>
                    <a:pt x="734" y="44"/>
                  </a:lnTo>
                  <a:lnTo>
                    <a:pt x="800" y="76"/>
                  </a:lnTo>
                  <a:lnTo>
                    <a:pt x="858" y="116"/>
                  </a:lnTo>
                  <a:lnTo>
                    <a:pt x="908" y="163"/>
                  </a:lnTo>
                  <a:lnTo>
                    <a:pt x="949" y="215"/>
                  </a:lnTo>
                  <a:lnTo>
                    <a:pt x="980" y="272"/>
                  </a:lnTo>
                  <a:lnTo>
                    <a:pt x="999" y="333"/>
                  </a:lnTo>
                  <a:lnTo>
                    <a:pt x="1005" y="398"/>
                  </a:lnTo>
                  <a:lnTo>
                    <a:pt x="999" y="463"/>
                  </a:lnTo>
                  <a:lnTo>
                    <a:pt x="980" y="524"/>
                  </a:lnTo>
                  <a:lnTo>
                    <a:pt x="949" y="581"/>
                  </a:lnTo>
                  <a:lnTo>
                    <a:pt x="908" y="633"/>
                  </a:lnTo>
                  <a:lnTo>
                    <a:pt x="858" y="680"/>
                  </a:lnTo>
                  <a:lnTo>
                    <a:pt x="800" y="720"/>
                  </a:lnTo>
                  <a:lnTo>
                    <a:pt x="734" y="752"/>
                  </a:lnTo>
                  <a:lnTo>
                    <a:pt x="662" y="776"/>
                  </a:lnTo>
                  <a:lnTo>
                    <a:pt x="584" y="791"/>
                  </a:lnTo>
                  <a:lnTo>
                    <a:pt x="503" y="796"/>
                  </a:lnTo>
                  <a:close/>
                </a:path>
              </a:pathLst>
            </a:custGeom>
            <a:noFill/>
            <a:ln w="19812">
              <a:solidFill>
                <a:srgbClr val="22398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038" name="Picture 1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" y="9024"/>
              <a:ext cx="752" cy="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reeform 15"/>
            <p:cNvSpPr>
              <a:spLocks/>
            </p:cNvSpPr>
            <p:nvPr/>
          </p:nvSpPr>
          <p:spPr bwMode="auto">
            <a:xfrm>
              <a:off x="8535" y="1196"/>
              <a:ext cx="8196" cy="1025"/>
            </a:xfrm>
            <a:custGeom>
              <a:avLst/>
              <a:gdLst>
                <a:gd name="T0" fmla="+- 0 16219 8536"/>
                <a:gd name="T1" fmla="*/ T0 w 8196"/>
                <a:gd name="T2" fmla="+- 0 1196 1196"/>
                <a:gd name="T3" fmla="*/ 1196 h 1025"/>
                <a:gd name="T4" fmla="+- 0 9048 8536"/>
                <a:gd name="T5" fmla="*/ T4 w 8196"/>
                <a:gd name="T6" fmla="+- 0 1196 1196"/>
                <a:gd name="T7" fmla="*/ 1196 h 1025"/>
                <a:gd name="T8" fmla="+- 0 8972 8536"/>
                <a:gd name="T9" fmla="*/ T8 w 8196"/>
                <a:gd name="T10" fmla="+- 0 1202 1196"/>
                <a:gd name="T11" fmla="*/ 1202 h 1025"/>
                <a:gd name="T12" fmla="+- 0 8900 8536"/>
                <a:gd name="T13" fmla="*/ T12 w 8196"/>
                <a:gd name="T14" fmla="+- 0 1218 1196"/>
                <a:gd name="T15" fmla="*/ 1218 h 1025"/>
                <a:gd name="T16" fmla="+- 0 8832 8536"/>
                <a:gd name="T17" fmla="*/ T16 w 8196"/>
                <a:gd name="T18" fmla="+- 0 1244 1196"/>
                <a:gd name="T19" fmla="*/ 1244 h 1025"/>
                <a:gd name="T20" fmla="+- 0 8769 8536"/>
                <a:gd name="T21" fmla="*/ T20 w 8196"/>
                <a:gd name="T22" fmla="+- 0 1279 1196"/>
                <a:gd name="T23" fmla="*/ 1279 h 1025"/>
                <a:gd name="T24" fmla="+- 0 8712 8536"/>
                <a:gd name="T25" fmla="*/ T24 w 8196"/>
                <a:gd name="T26" fmla="+- 0 1322 1196"/>
                <a:gd name="T27" fmla="*/ 1322 h 1025"/>
                <a:gd name="T28" fmla="+- 0 8661 8536"/>
                <a:gd name="T29" fmla="*/ T28 w 8196"/>
                <a:gd name="T30" fmla="+- 0 1373 1196"/>
                <a:gd name="T31" fmla="*/ 1373 h 1025"/>
                <a:gd name="T32" fmla="+- 0 8618 8536"/>
                <a:gd name="T33" fmla="*/ T32 w 8196"/>
                <a:gd name="T34" fmla="+- 0 1430 1196"/>
                <a:gd name="T35" fmla="*/ 1430 h 1025"/>
                <a:gd name="T36" fmla="+- 0 8583 8536"/>
                <a:gd name="T37" fmla="*/ T36 w 8196"/>
                <a:gd name="T38" fmla="+- 0 1493 1196"/>
                <a:gd name="T39" fmla="*/ 1493 h 1025"/>
                <a:gd name="T40" fmla="+- 0 8557 8536"/>
                <a:gd name="T41" fmla="*/ T40 w 8196"/>
                <a:gd name="T42" fmla="+- 0 1561 1196"/>
                <a:gd name="T43" fmla="*/ 1561 h 1025"/>
                <a:gd name="T44" fmla="+- 0 8541 8536"/>
                <a:gd name="T45" fmla="*/ T44 w 8196"/>
                <a:gd name="T46" fmla="+- 0 1633 1196"/>
                <a:gd name="T47" fmla="*/ 1633 h 1025"/>
                <a:gd name="T48" fmla="+- 0 8536 8536"/>
                <a:gd name="T49" fmla="*/ T48 w 8196"/>
                <a:gd name="T50" fmla="+- 0 1709 1196"/>
                <a:gd name="T51" fmla="*/ 1709 h 1025"/>
                <a:gd name="T52" fmla="+- 0 8541 8536"/>
                <a:gd name="T53" fmla="*/ T52 w 8196"/>
                <a:gd name="T54" fmla="+- 0 1785 1196"/>
                <a:gd name="T55" fmla="*/ 1785 h 1025"/>
                <a:gd name="T56" fmla="+- 0 8557 8536"/>
                <a:gd name="T57" fmla="*/ T56 w 8196"/>
                <a:gd name="T58" fmla="+- 0 1857 1196"/>
                <a:gd name="T59" fmla="*/ 1857 h 1025"/>
                <a:gd name="T60" fmla="+- 0 8583 8536"/>
                <a:gd name="T61" fmla="*/ T60 w 8196"/>
                <a:gd name="T62" fmla="+- 0 1925 1196"/>
                <a:gd name="T63" fmla="*/ 1925 h 1025"/>
                <a:gd name="T64" fmla="+- 0 8618 8536"/>
                <a:gd name="T65" fmla="*/ T64 w 8196"/>
                <a:gd name="T66" fmla="+- 0 1988 1196"/>
                <a:gd name="T67" fmla="*/ 1988 h 1025"/>
                <a:gd name="T68" fmla="+- 0 8661 8536"/>
                <a:gd name="T69" fmla="*/ T68 w 8196"/>
                <a:gd name="T70" fmla="+- 0 2045 1196"/>
                <a:gd name="T71" fmla="*/ 2045 h 1025"/>
                <a:gd name="T72" fmla="+- 0 8712 8536"/>
                <a:gd name="T73" fmla="*/ T72 w 8196"/>
                <a:gd name="T74" fmla="+- 0 2096 1196"/>
                <a:gd name="T75" fmla="*/ 2096 h 1025"/>
                <a:gd name="T76" fmla="+- 0 8769 8536"/>
                <a:gd name="T77" fmla="*/ T76 w 8196"/>
                <a:gd name="T78" fmla="+- 0 2139 1196"/>
                <a:gd name="T79" fmla="*/ 2139 h 1025"/>
                <a:gd name="T80" fmla="+- 0 8832 8536"/>
                <a:gd name="T81" fmla="*/ T80 w 8196"/>
                <a:gd name="T82" fmla="+- 0 2174 1196"/>
                <a:gd name="T83" fmla="*/ 2174 h 1025"/>
                <a:gd name="T84" fmla="+- 0 8900 8536"/>
                <a:gd name="T85" fmla="*/ T84 w 8196"/>
                <a:gd name="T86" fmla="+- 0 2200 1196"/>
                <a:gd name="T87" fmla="*/ 2200 h 1025"/>
                <a:gd name="T88" fmla="+- 0 8972 8536"/>
                <a:gd name="T89" fmla="*/ T88 w 8196"/>
                <a:gd name="T90" fmla="+- 0 2216 1196"/>
                <a:gd name="T91" fmla="*/ 2216 h 1025"/>
                <a:gd name="T92" fmla="+- 0 9048 8536"/>
                <a:gd name="T93" fmla="*/ T92 w 8196"/>
                <a:gd name="T94" fmla="+- 0 2221 1196"/>
                <a:gd name="T95" fmla="*/ 2221 h 1025"/>
                <a:gd name="T96" fmla="+- 0 16219 8536"/>
                <a:gd name="T97" fmla="*/ T96 w 8196"/>
                <a:gd name="T98" fmla="+- 0 2221 1196"/>
                <a:gd name="T99" fmla="*/ 2221 h 1025"/>
                <a:gd name="T100" fmla="+- 0 16295 8536"/>
                <a:gd name="T101" fmla="*/ T100 w 8196"/>
                <a:gd name="T102" fmla="+- 0 2216 1196"/>
                <a:gd name="T103" fmla="*/ 2216 h 1025"/>
                <a:gd name="T104" fmla="+- 0 16367 8536"/>
                <a:gd name="T105" fmla="*/ T104 w 8196"/>
                <a:gd name="T106" fmla="+- 0 2200 1196"/>
                <a:gd name="T107" fmla="*/ 2200 h 1025"/>
                <a:gd name="T108" fmla="+- 0 16435 8536"/>
                <a:gd name="T109" fmla="*/ T108 w 8196"/>
                <a:gd name="T110" fmla="+- 0 2174 1196"/>
                <a:gd name="T111" fmla="*/ 2174 h 1025"/>
                <a:gd name="T112" fmla="+- 0 16498 8536"/>
                <a:gd name="T113" fmla="*/ T112 w 8196"/>
                <a:gd name="T114" fmla="+- 0 2139 1196"/>
                <a:gd name="T115" fmla="*/ 2139 h 1025"/>
                <a:gd name="T116" fmla="+- 0 16555 8536"/>
                <a:gd name="T117" fmla="*/ T116 w 8196"/>
                <a:gd name="T118" fmla="+- 0 2096 1196"/>
                <a:gd name="T119" fmla="*/ 2096 h 1025"/>
                <a:gd name="T120" fmla="+- 0 16606 8536"/>
                <a:gd name="T121" fmla="*/ T120 w 8196"/>
                <a:gd name="T122" fmla="+- 0 2045 1196"/>
                <a:gd name="T123" fmla="*/ 2045 h 1025"/>
                <a:gd name="T124" fmla="+- 0 16649 8536"/>
                <a:gd name="T125" fmla="*/ T124 w 8196"/>
                <a:gd name="T126" fmla="+- 0 1988 1196"/>
                <a:gd name="T127" fmla="*/ 1988 h 1025"/>
                <a:gd name="T128" fmla="+- 0 16684 8536"/>
                <a:gd name="T129" fmla="*/ T128 w 8196"/>
                <a:gd name="T130" fmla="+- 0 1925 1196"/>
                <a:gd name="T131" fmla="*/ 1925 h 1025"/>
                <a:gd name="T132" fmla="+- 0 16710 8536"/>
                <a:gd name="T133" fmla="*/ T132 w 8196"/>
                <a:gd name="T134" fmla="+- 0 1857 1196"/>
                <a:gd name="T135" fmla="*/ 1857 h 1025"/>
                <a:gd name="T136" fmla="+- 0 16726 8536"/>
                <a:gd name="T137" fmla="*/ T136 w 8196"/>
                <a:gd name="T138" fmla="+- 0 1785 1196"/>
                <a:gd name="T139" fmla="*/ 1785 h 1025"/>
                <a:gd name="T140" fmla="+- 0 16732 8536"/>
                <a:gd name="T141" fmla="*/ T140 w 8196"/>
                <a:gd name="T142" fmla="+- 0 1709 1196"/>
                <a:gd name="T143" fmla="*/ 1709 h 1025"/>
                <a:gd name="T144" fmla="+- 0 16726 8536"/>
                <a:gd name="T145" fmla="*/ T144 w 8196"/>
                <a:gd name="T146" fmla="+- 0 1633 1196"/>
                <a:gd name="T147" fmla="*/ 1633 h 1025"/>
                <a:gd name="T148" fmla="+- 0 16710 8536"/>
                <a:gd name="T149" fmla="*/ T148 w 8196"/>
                <a:gd name="T150" fmla="+- 0 1561 1196"/>
                <a:gd name="T151" fmla="*/ 1561 h 1025"/>
                <a:gd name="T152" fmla="+- 0 16684 8536"/>
                <a:gd name="T153" fmla="*/ T152 w 8196"/>
                <a:gd name="T154" fmla="+- 0 1493 1196"/>
                <a:gd name="T155" fmla="*/ 1493 h 1025"/>
                <a:gd name="T156" fmla="+- 0 16649 8536"/>
                <a:gd name="T157" fmla="*/ T156 w 8196"/>
                <a:gd name="T158" fmla="+- 0 1430 1196"/>
                <a:gd name="T159" fmla="*/ 1430 h 1025"/>
                <a:gd name="T160" fmla="+- 0 16606 8536"/>
                <a:gd name="T161" fmla="*/ T160 w 8196"/>
                <a:gd name="T162" fmla="+- 0 1373 1196"/>
                <a:gd name="T163" fmla="*/ 1373 h 1025"/>
                <a:gd name="T164" fmla="+- 0 16555 8536"/>
                <a:gd name="T165" fmla="*/ T164 w 8196"/>
                <a:gd name="T166" fmla="+- 0 1322 1196"/>
                <a:gd name="T167" fmla="*/ 1322 h 1025"/>
                <a:gd name="T168" fmla="+- 0 16498 8536"/>
                <a:gd name="T169" fmla="*/ T168 w 8196"/>
                <a:gd name="T170" fmla="+- 0 1279 1196"/>
                <a:gd name="T171" fmla="*/ 1279 h 1025"/>
                <a:gd name="T172" fmla="+- 0 16435 8536"/>
                <a:gd name="T173" fmla="*/ T172 w 8196"/>
                <a:gd name="T174" fmla="+- 0 1244 1196"/>
                <a:gd name="T175" fmla="*/ 1244 h 1025"/>
                <a:gd name="T176" fmla="+- 0 16367 8536"/>
                <a:gd name="T177" fmla="*/ T176 w 8196"/>
                <a:gd name="T178" fmla="+- 0 1218 1196"/>
                <a:gd name="T179" fmla="*/ 1218 h 1025"/>
                <a:gd name="T180" fmla="+- 0 16295 8536"/>
                <a:gd name="T181" fmla="*/ T180 w 8196"/>
                <a:gd name="T182" fmla="+- 0 1202 1196"/>
                <a:gd name="T183" fmla="*/ 1202 h 1025"/>
                <a:gd name="T184" fmla="+- 0 16219 8536"/>
                <a:gd name="T185" fmla="*/ T184 w 8196"/>
                <a:gd name="T186" fmla="+- 0 1196 1196"/>
                <a:gd name="T187" fmla="*/ 1196 h 102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</a:cxnLst>
              <a:rect l="0" t="0" r="r" b="b"/>
              <a:pathLst>
                <a:path w="8196" h="1025">
                  <a:moveTo>
                    <a:pt x="7683" y="0"/>
                  </a:moveTo>
                  <a:lnTo>
                    <a:pt x="512" y="0"/>
                  </a:lnTo>
                  <a:lnTo>
                    <a:pt x="436" y="6"/>
                  </a:lnTo>
                  <a:lnTo>
                    <a:pt x="364" y="22"/>
                  </a:lnTo>
                  <a:lnTo>
                    <a:pt x="296" y="48"/>
                  </a:lnTo>
                  <a:lnTo>
                    <a:pt x="233" y="83"/>
                  </a:lnTo>
                  <a:lnTo>
                    <a:pt x="176" y="126"/>
                  </a:lnTo>
                  <a:lnTo>
                    <a:pt x="125" y="177"/>
                  </a:lnTo>
                  <a:lnTo>
                    <a:pt x="82" y="234"/>
                  </a:lnTo>
                  <a:lnTo>
                    <a:pt x="47" y="297"/>
                  </a:lnTo>
                  <a:lnTo>
                    <a:pt x="21" y="365"/>
                  </a:lnTo>
                  <a:lnTo>
                    <a:pt x="5" y="437"/>
                  </a:lnTo>
                  <a:lnTo>
                    <a:pt x="0" y="513"/>
                  </a:lnTo>
                  <a:lnTo>
                    <a:pt x="5" y="589"/>
                  </a:lnTo>
                  <a:lnTo>
                    <a:pt x="21" y="661"/>
                  </a:lnTo>
                  <a:lnTo>
                    <a:pt x="47" y="729"/>
                  </a:lnTo>
                  <a:lnTo>
                    <a:pt x="82" y="792"/>
                  </a:lnTo>
                  <a:lnTo>
                    <a:pt x="125" y="849"/>
                  </a:lnTo>
                  <a:lnTo>
                    <a:pt x="176" y="900"/>
                  </a:lnTo>
                  <a:lnTo>
                    <a:pt x="233" y="943"/>
                  </a:lnTo>
                  <a:lnTo>
                    <a:pt x="296" y="978"/>
                  </a:lnTo>
                  <a:lnTo>
                    <a:pt x="364" y="1004"/>
                  </a:lnTo>
                  <a:lnTo>
                    <a:pt x="436" y="1020"/>
                  </a:lnTo>
                  <a:lnTo>
                    <a:pt x="512" y="1025"/>
                  </a:lnTo>
                  <a:lnTo>
                    <a:pt x="7683" y="1025"/>
                  </a:lnTo>
                  <a:lnTo>
                    <a:pt x="7759" y="1020"/>
                  </a:lnTo>
                  <a:lnTo>
                    <a:pt x="7831" y="1004"/>
                  </a:lnTo>
                  <a:lnTo>
                    <a:pt x="7899" y="978"/>
                  </a:lnTo>
                  <a:lnTo>
                    <a:pt x="7962" y="943"/>
                  </a:lnTo>
                  <a:lnTo>
                    <a:pt x="8019" y="900"/>
                  </a:lnTo>
                  <a:lnTo>
                    <a:pt x="8070" y="849"/>
                  </a:lnTo>
                  <a:lnTo>
                    <a:pt x="8113" y="792"/>
                  </a:lnTo>
                  <a:lnTo>
                    <a:pt x="8148" y="729"/>
                  </a:lnTo>
                  <a:lnTo>
                    <a:pt x="8174" y="661"/>
                  </a:lnTo>
                  <a:lnTo>
                    <a:pt x="8190" y="589"/>
                  </a:lnTo>
                  <a:lnTo>
                    <a:pt x="8196" y="513"/>
                  </a:lnTo>
                  <a:lnTo>
                    <a:pt x="8190" y="437"/>
                  </a:lnTo>
                  <a:lnTo>
                    <a:pt x="8174" y="365"/>
                  </a:lnTo>
                  <a:lnTo>
                    <a:pt x="8148" y="297"/>
                  </a:lnTo>
                  <a:lnTo>
                    <a:pt x="8113" y="234"/>
                  </a:lnTo>
                  <a:lnTo>
                    <a:pt x="8070" y="177"/>
                  </a:lnTo>
                  <a:lnTo>
                    <a:pt x="8019" y="126"/>
                  </a:lnTo>
                  <a:lnTo>
                    <a:pt x="7962" y="83"/>
                  </a:lnTo>
                  <a:lnTo>
                    <a:pt x="7899" y="48"/>
                  </a:lnTo>
                  <a:lnTo>
                    <a:pt x="7831" y="22"/>
                  </a:lnTo>
                  <a:lnTo>
                    <a:pt x="7759" y="6"/>
                  </a:lnTo>
                  <a:lnTo>
                    <a:pt x="76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16"/>
            <p:cNvSpPr>
              <a:spLocks/>
            </p:cNvSpPr>
            <p:nvPr/>
          </p:nvSpPr>
          <p:spPr bwMode="auto">
            <a:xfrm>
              <a:off x="8535" y="1196"/>
              <a:ext cx="8196" cy="1025"/>
            </a:xfrm>
            <a:custGeom>
              <a:avLst/>
              <a:gdLst>
                <a:gd name="T0" fmla="+- 0 8536 8536"/>
                <a:gd name="T1" fmla="*/ T0 w 8196"/>
                <a:gd name="T2" fmla="+- 0 1709 1196"/>
                <a:gd name="T3" fmla="*/ 1709 h 1025"/>
                <a:gd name="T4" fmla="+- 0 8541 8536"/>
                <a:gd name="T5" fmla="*/ T4 w 8196"/>
                <a:gd name="T6" fmla="+- 0 1633 1196"/>
                <a:gd name="T7" fmla="*/ 1633 h 1025"/>
                <a:gd name="T8" fmla="+- 0 8557 8536"/>
                <a:gd name="T9" fmla="*/ T8 w 8196"/>
                <a:gd name="T10" fmla="+- 0 1561 1196"/>
                <a:gd name="T11" fmla="*/ 1561 h 1025"/>
                <a:gd name="T12" fmla="+- 0 8583 8536"/>
                <a:gd name="T13" fmla="*/ T12 w 8196"/>
                <a:gd name="T14" fmla="+- 0 1493 1196"/>
                <a:gd name="T15" fmla="*/ 1493 h 1025"/>
                <a:gd name="T16" fmla="+- 0 8618 8536"/>
                <a:gd name="T17" fmla="*/ T16 w 8196"/>
                <a:gd name="T18" fmla="+- 0 1430 1196"/>
                <a:gd name="T19" fmla="*/ 1430 h 1025"/>
                <a:gd name="T20" fmla="+- 0 8661 8536"/>
                <a:gd name="T21" fmla="*/ T20 w 8196"/>
                <a:gd name="T22" fmla="+- 0 1373 1196"/>
                <a:gd name="T23" fmla="*/ 1373 h 1025"/>
                <a:gd name="T24" fmla="+- 0 8712 8536"/>
                <a:gd name="T25" fmla="*/ T24 w 8196"/>
                <a:gd name="T26" fmla="+- 0 1322 1196"/>
                <a:gd name="T27" fmla="*/ 1322 h 1025"/>
                <a:gd name="T28" fmla="+- 0 8769 8536"/>
                <a:gd name="T29" fmla="*/ T28 w 8196"/>
                <a:gd name="T30" fmla="+- 0 1279 1196"/>
                <a:gd name="T31" fmla="*/ 1279 h 1025"/>
                <a:gd name="T32" fmla="+- 0 8832 8536"/>
                <a:gd name="T33" fmla="*/ T32 w 8196"/>
                <a:gd name="T34" fmla="+- 0 1244 1196"/>
                <a:gd name="T35" fmla="*/ 1244 h 1025"/>
                <a:gd name="T36" fmla="+- 0 8900 8536"/>
                <a:gd name="T37" fmla="*/ T36 w 8196"/>
                <a:gd name="T38" fmla="+- 0 1218 1196"/>
                <a:gd name="T39" fmla="*/ 1218 h 1025"/>
                <a:gd name="T40" fmla="+- 0 8972 8536"/>
                <a:gd name="T41" fmla="*/ T40 w 8196"/>
                <a:gd name="T42" fmla="+- 0 1202 1196"/>
                <a:gd name="T43" fmla="*/ 1202 h 1025"/>
                <a:gd name="T44" fmla="+- 0 9048 8536"/>
                <a:gd name="T45" fmla="*/ T44 w 8196"/>
                <a:gd name="T46" fmla="+- 0 1196 1196"/>
                <a:gd name="T47" fmla="*/ 1196 h 1025"/>
                <a:gd name="T48" fmla="+- 0 16219 8536"/>
                <a:gd name="T49" fmla="*/ T48 w 8196"/>
                <a:gd name="T50" fmla="+- 0 1196 1196"/>
                <a:gd name="T51" fmla="*/ 1196 h 1025"/>
                <a:gd name="T52" fmla="+- 0 16295 8536"/>
                <a:gd name="T53" fmla="*/ T52 w 8196"/>
                <a:gd name="T54" fmla="+- 0 1202 1196"/>
                <a:gd name="T55" fmla="*/ 1202 h 1025"/>
                <a:gd name="T56" fmla="+- 0 16367 8536"/>
                <a:gd name="T57" fmla="*/ T56 w 8196"/>
                <a:gd name="T58" fmla="+- 0 1218 1196"/>
                <a:gd name="T59" fmla="*/ 1218 h 1025"/>
                <a:gd name="T60" fmla="+- 0 16435 8536"/>
                <a:gd name="T61" fmla="*/ T60 w 8196"/>
                <a:gd name="T62" fmla="+- 0 1244 1196"/>
                <a:gd name="T63" fmla="*/ 1244 h 1025"/>
                <a:gd name="T64" fmla="+- 0 16498 8536"/>
                <a:gd name="T65" fmla="*/ T64 w 8196"/>
                <a:gd name="T66" fmla="+- 0 1279 1196"/>
                <a:gd name="T67" fmla="*/ 1279 h 1025"/>
                <a:gd name="T68" fmla="+- 0 16555 8536"/>
                <a:gd name="T69" fmla="*/ T68 w 8196"/>
                <a:gd name="T70" fmla="+- 0 1322 1196"/>
                <a:gd name="T71" fmla="*/ 1322 h 1025"/>
                <a:gd name="T72" fmla="+- 0 16606 8536"/>
                <a:gd name="T73" fmla="*/ T72 w 8196"/>
                <a:gd name="T74" fmla="+- 0 1373 1196"/>
                <a:gd name="T75" fmla="*/ 1373 h 1025"/>
                <a:gd name="T76" fmla="+- 0 16649 8536"/>
                <a:gd name="T77" fmla="*/ T76 w 8196"/>
                <a:gd name="T78" fmla="+- 0 1430 1196"/>
                <a:gd name="T79" fmla="*/ 1430 h 1025"/>
                <a:gd name="T80" fmla="+- 0 16684 8536"/>
                <a:gd name="T81" fmla="*/ T80 w 8196"/>
                <a:gd name="T82" fmla="+- 0 1493 1196"/>
                <a:gd name="T83" fmla="*/ 1493 h 1025"/>
                <a:gd name="T84" fmla="+- 0 16710 8536"/>
                <a:gd name="T85" fmla="*/ T84 w 8196"/>
                <a:gd name="T86" fmla="+- 0 1561 1196"/>
                <a:gd name="T87" fmla="*/ 1561 h 1025"/>
                <a:gd name="T88" fmla="+- 0 16726 8536"/>
                <a:gd name="T89" fmla="*/ T88 w 8196"/>
                <a:gd name="T90" fmla="+- 0 1633 1196"/>
                <a:gd name="T91" fmla="*/ 1633 h 1025"/>
                <a:gd name="T92" fmla="+- 0 16732 8536"/>
                <a:gd name="T93" fmla="*/ T92 w 8196"/>
                <a:gd name="T94" fmla="+- 0 1709 1196"/>
                <a:gd name="T95" fmla="*/ 1709 h 1025"/>
                <a:gd name="T96" fmla="+- 0 16726 8536"/>
                <a:gd name="T97" fmla="*/ T96 w 8196"/>
                <a:gd name="T98" fmla="+- 0 1785 1196"/>
                <a:gd name="T99" fmla="*/ 1785 h 1025"/>
                <a:gd name="T100" fmla="+- 0 16710 8536"/>
                <a:gd name="T101" fmla="*/ T100 w 8196"/>
                <a:gd name="T102" fmla="+- 0 1857 1196"/>
                <a:gd name="T103" fmla="*/ 1857 h 1025"/>
                <a:gd name="T104" fmla="+- 0 16684 8536"/>
                <a:gd name="T105" fmla="*/ T104 w 8196"/>
                <a:gd name="T106" fmla="+- 0 1925 1196"/>
                <a:gd name="T107" fmla="*/ 1925 h 1025"/>
                <a:gd name="T108" fmla="+- 0 16649 8536"/>
                <a:gd name="T109" fmla="*/ T108 w 8196"/>
                <a:gd name="T110" fmla="+- 0 1988 1196"/>
                <a:gd name="T111" fmla="*/ 1988 h 1025"/>
                <a:gd name="T112" fmla="+- 0 16606 8536"/>
                <a:gd name="T113" fmla="*/ T112 w 8196"/>
                <a:gd name="T114" fmla="+- 0 2045 1196"/>
                <a:gd name="T115" fmla="*/ 2045 h 1025"/>
                <a:gd name="T116" fmla="+- 0 16555 8536"/>
                <a:gd name="T117" fmla="*/ T116 w 8196"/>
                <a:gd name="T118" fmla="+- 0 2096 1196"/>
                <a:gd name="T119" fmla="*/ 2096 h 1025"/>
                <a:gd name="T120" fmla="+- 0 16498 8536"/>
                <a:gd name="T121" fmla="*/ T120 w 8196"/>
                <a:gd name="T122" fmla="+- 0 2139 1196"/>
                <a:gd name="T123" fmla="*/ 2139 h 1025"/>
                <a:gd name="T124" fmla="+- 0 16435 8536"/>
                <a:gd name="T125" fmla="*/ T124 w 8196"/>
                <a:gd name="T126" fmla="+- 0 2174 1196"/>
                <a:gd name="T127" fmla="*/ 2174 h 1025"/>
                <a:gd name="T128" fmla="+- 0 16367 8536"/>
                <a:gd name="T129" fmla="*/ T128 w 8196"/>
                <a:gd name="T130" fmla="+- 0 2200 1196"/>
                <a:gd name="T131" fmla="*/ 2200 h 1025"/>
                <a:gd name="T132" fmla="+- 0 16295 8536"/>
                <a:gd name="T133" fmla="*/ T132 w 8196"/>
                <a:gd name="T134" fmla="+- 0 2216 1196"/>
                <a:gd name="T135" fmla="*/ 2216 h 1025"/>
                <a:gd name="T136" fmla="+- 0 16219 8536"/>
                <a:gd name="T137" fmla="*/ T136 w 8196"/>
                <a:gd name="T138" fmla="+- 0 2221 1196"/>
                <a:gd name="T139" fmla="*/ 2221 h 1025"/>
                <a:gd name="T140" fmla="+- 0 9048 8536"/>
                <a:gd name="T141" fmla="*/ T140 w 8196"/>
                <a:gd name="T142" fmla="+- 0 2221 1196"/>
                <a:gd name="T143" fmla="*/ 2221 h 1025"/>
                <a:gd name="T144" fmla="+- 0 8972 8536"/>
                <a:gd name="T145" fmla="*/ T144 w 8196"/>
                <a:gd name="T146" fmla="+- 0 2216 1196"/>
                <a:gd name="T147" fmla="*/ 2216 h 1025"/>
                <a:gd name="T148" fmla="+- 0 8900 8536"/>
                <a:gd name="T149" fmla="*/ T148 w 8196"/>
                <a:gd name="T150" fmla="+- 0 2200 1196"/>
                <a:gd name="T151" fmla="*/ 2200 h 1025"/>
                <a:gd name="T152" fmla="+- 0 8832 8536"/>
                <a:gd name="T153" fmla="*/ T152 w 8196"/>
                <a:gd name="T154" fmla="+- 0 2174 1196"/>
                <a:gd name="T155" fmla="*/ 2174 h 1025"/>
                <a:gd name="T156" fmla="+- 0 8769 8536"/>
                <a:gd name="T157" fmla="*/ T156 w 8196"/>
                <a:gd name="T158" fmla="+- 0 2139 1196"/>
                <a:gd name="T159" fmla="*/ 2139 h 1025"/>
                <a:gd name="T160" fmla="+- 0 8712 8536"/>
                <a:gd name="T161" fmla="*/ T160 w 8196"/>
                <a:gd name="T162" fmla="+- 0 2096 1196"/>
                <a:gd name="T163" fmla="*/ 2096 h 1025"/>
                <a:gd name="T164" fmla="+- 0 8661 8536"/>
                <a:gd name="T165" fmla="*/ T164 w 8196"/>
                <a:gd name="T166" fmla="+- 0 2045 1196"/>
                <a:gd name="T167" fmla="*/ 2045 h 1025"/>
                <a:gd name="T168" fmla="+- 0 8618 8536"/>
                <a:gd name="T169" fmla="*/ T168 w 8196"/>
                <a:gd name="T170" fmla="+- 0 1988 1196"/>
                <a:gd name="T171" fmla="*/ 1988 h 1025"/>
                <a:gd name="T172" fmla="+- 0 8583 8536"/>
                <a:gd name="T173" fmla="*/ T172 w 8196"/>
                <a:gd name="T174" fmla="+- 0 1925 1196"/>
                <a:gd name="T175" fmla="*/ 1925 h 1025"/>
                <a:gd name="T176" fmla="+- 0 8557 8536"/>
                <a:gd name="T177" fmla="*/ T176 w 8196"/>
                <a:gd name="T178" fmla="+- 0 1857 1196"/>
                <a:gd name="T179" fmla="*/ 1857 h 1025"/>
                <a:gd name="T180" fmla="+- 0 8541 8536"/>
                <a:gd name="T181" fmla="*/ T180 w 8196"/>
                <a:gd name="T182" fmla="+- 0 1785 1196"/>
                <a:gd name="T183" fmla="*/ 1785 h 1025"/>
                <a:gd name="T184" fmla="+- 0 8536 8536"/>
                <a:gd name="T185" fmla="*/ T184 w 8196"/>
                <a:gd name="T186" fmla="+- 0 1709 1196"/>
                <a:gd name="T187" fmla="*/ 1709 h 102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</a:cxnLst>
              <a:rect l="0" t="0" r="r" b="b"/>
              <a:pathLst>
                <a:path w="8196" h="1025">
                  <a:moveTo>
                    <a:pt x="0" y="513"/>
                  </a:moveTo>
                  <a:lnTo>
                    <a:pt x="5" y="437"/>
                  </a:lnTo>
                  <a:lnTo>
                    <a:pt x="21" y="365"/>
                  </a:lnTo>
                  <a:lnTo>
                    <a:pt x="47" y="297"/>
                  </a:lnTo>
                  <a:lnTo>
                    <a:pt x="82" y="234"/>
                  </a:lnTo>
                  <a:lnTo>
                    <a:pt x="125" y="177"/>
                  </a:lnTo>
                  <a:lnTo>
                    <a:pt x="176" y="126"/>
                  </a:lnTo>
                  <a:lnTo>
                    <a:pt x="233" y="83"/>
                  </a:lnTo>
                  <a:lnTo>
                    <a:pt x="296" y="48"/>
                  </a:lnTo>
                  <a:lnTo>
                    <a:pt x="364" y="22"/>
                  </a:lnTo>
                  <a:lnTo>
                    <a:pt x="436" y="6"/>
                  </a:lnTo>
                  <a:lnTo>
                    <a:pt x="512" y="0"/>
                  </a:lnTo>
                  <a:lnTo>
                    <a:pt x="7683" y="0"/>
                  </a:lnTo>
                  <a:lnTo>
                    <a:pt x="7759" y="6"/>
                  </a:lnTo>
                  <a:lnTo>
                    <a:pt x="7831" y="22"/>
                  </a:lnTo>
                  <a:lnTo>
                    <a:pt x="7899" y="48"/>
                  </a:lnTo>
                  <a:lnTo>
                    <a:pt x="7962" y="83"/>
                  </a:lnTo>
                  <a:lnTo>
                    <a:pt x="8019" y="126"/>
                  </a:lnTo>
                  <a:lnTo>
                    <a:pt x="8070" y="177"/>
                  </a:lnTo>
                  <a:lnTo>
                    <a:pt x="8113" y="234"/>
                  </a:lnTo>
                  <a:lnTo>
                    <a:pt x="8148" y="297"/>
                  </a:lnTo>
                  <a:lnTo>
                    <a:pt x="8174" y="365"/>
                  </a:lnTo>
                  <a:lnTo>
                    <a:pt x="8190" y="437"/>
                  </a:lnTo>
                  <a:lnTo>
                    <a:pt x="8196" y="513"/>
                  </a:lnTo>
                  <a:lnTo>
                    <a:pt x="8190" y="589"/>
                  </a:lnTo>
                  <a:lnTo>
                    <a:pt x="8174" y="661"/>
                  </a:lnTo>
                  <a:lnTo>
                    <a:pt x="8148" y="729"/>
                  </a:lnTo>
                  <a:lnTo>
                    <a:pt x="8113" y="792"/>
                  </a:lnTo>
                  <a:lnTo>
                    <a:pt x="8070" y="849"/>
                  </a:lnTo>
                  <a:lnTo>
                    <a:pt x="8019" y="900"/>
                  </a:lnTo>
                  <a:lnTo>
                    <a:pt x="7962" y="943"/>
                  </a:lnTo>
                  <a:lnTo>
                    <a:pt x="7899" y="978"/>
                  </a:lnTo>
                  <a:lnTo>
                    <a:pt x="7831" y="1004"/>
                  </a:lnTo>
                  <a:lnTo>
                    <a:pt x="7759" y="1020"/>
                  </a:lnTo>
                  <a:lnTo>
                    <a:pt x="7683" y="1025"/>
                  </a:lnTo>
                  <a:lnTo>
                    <a:pt x="512" y="1025"/>
                  </a:lnTo>
                  <a:lnTo>
                    <a:pt x="436" y="1020"/>
                  </a:lnTo>
                  <a:lnTo>
                    <a:pt x="364" y="1004"/>
                  </a:lnTo>
                  <a:lnTo>
                    <a:pt x="296" y="978"/>
                  </a:lnTo>
                  <a:lnTo>
                    <a:pt x="233" y="943"/>
                  </a:lnTo>
                  <a:lnTo>
                    <a:pt x="176" y="900"/>
                  </a:lnTo>
                  <a:lnTo>
                    <a:pt x="125" y="849"/>
                  </a:lnTo>
                  <a:lnTo>
                    <a:pt x="82" y="792"/>
                  </a:lnTo>
                  <a:lnTo>
                    <a:pt x="47" y="729"/>
                  </a:lnTo>
                  <a:lnTo>
                    <a:pt x="21" y="661"/>
                  </a:lnTo>
                  <a:lnTo>
                    <a:pt x="5" y="589"/>
                  </a:lnTo>
                  <a:lnTo>
                    <a:pt x="0" y="513"/>
                  </a:lnTo>
                  <a:close/>
                </a:path>
              </a:pathLst>
            </a:custGeom>
            <a:noFill/>
            <a:ln w="19812">
              <a:solidFill>
                <a:srgbClr val="223B7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9" y="3237888"/>
            <a:ext cx="8017229" cy="48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63" y="346097"/>
            <a:ext cx="8844454" cy="62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64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D18DC8-D69B-4DD4-B705-BAB4D558220A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3" y="176762"/>
            <a:ext cx="8519312" cy="478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08085" y="4389122"/>
            <a:ext cx="721130" cy="577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92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D18DC8-D69B-4DD4-B705-BAB4D558220A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31" y="173441"/>
            <a:ext cx="8607214" cy="4840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97" y="2393857"/>
            <a:ext cx="3820510" cy="261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79406" y="2535955"/>
            <a:ext cx="4572000" cy="2335331"/>
          </a:xfrm>
          <a:prstGeom prst="rect">
            <a:avLst/>
          </a:prstGeom>
        </p:spPr>
        <p:txBody>
          <a:bodyPr lIns="91262" tIns="45631" rIns="91262" bIns="45631">
            <a:spAutoFit/>
          </a:bodyPr>
          <a:lstStyle/>
          <a:p>
            <a:pPr marL="342101" marR="1051151" indent="-342101">
              <a:lnSpc>
                <a:spcPct val="93000"/>
              </a:lnSpc>
              <a:spcBef>
                <a:spcPts val="240"/>
              </a:spcBef>
              <a:spcAft>
                <a:spcPts val="0"/>
              </a:spcAft>
              <a:buClr>
                <a:srgbClr val="006FC0"/>
              </a:buClr>
              <a:buSzPts val="2800"/>
              <a:buFont typeface="Microsoft Sans Serif"/>
              <a:buChar char="•"/>
              <a:tabLst>
                <a:tab pos="316153" algn="l"/>
              </a:tabLst>
            </a:pPr>
            <a:r>
              <a:rPr lang="ru-RU" spc="-10" dirty="0">
                <a:solidFill>
                  <a:srgbClr val="006FC0"/>
                </a:solidFill>
                <a:latin typeface="Times New Roman"/>
                <a:ea typeface="Microsoft Sans Serif"/>
              </a:rPr>
              <a:t>Модуль</a:t>
            </a:r>
            <a:r>
              <a:rPr lang="ru-RU" spc="-160" dirty="0">
                <a:solidFill>
                  <a:srgbClr val="006FC0"/>
                </a:solidFill>
                <a:latin typeface="Times New Roman"/>
                <a:ea typeface="Microsoft Sans Serif"/>
              </a:rPr>
              <a:t> </a:t>
            </a:r>
            <a:r>
              <a:rPr lang="ru-RU" spc="-5" dirty="0">
                <a:solidFill>
                  <a:srgbClr val="006FC0"/>
                </a:solidFill>
                <a:latin typeface="Times New Roman"/>
                <a:ea typeface="Microsoft Sans Serif"/>
              </a:rPr>
              <a:t>1</a:t>
            </a:r>
            <a:r>
              <a:rPr lang="ru-RU" spc="-150" dirty="0">
                <a:solidFill>
                  <a:srgbClr val="006FC0"/>
                </a:solidFill>
                <a:latin typeface="Times New Roman"/>
                <a:ea typeface="Microsoft Sans Serif"/>
              </a:rPr>
              <a:t> </a:t>
            </a:r>
            <a:r>
              <a:rPr lang="ru-RU" spc="-5" dirty="0">
                <a:latin typeface="Times New Roman"/>
                <a:ea typeface="Microsoft Sans Serif"/>
              </a:rPr>
              <a:t>«Образовательная</a:t>
            </a:r>
            <a:r>
              <a:rPr lang="ru-RU" spc="-685" dirty="0">
                <a:latin typeface="Times New Roman"/>
                <a:ea typeface="Microsoft Sans Serif"/>
              </a:rPr>
              <a:t> </a:t>
            </a:r>
            <a:r>
              <a:rPr lang="ru-RU" dirty="0">
                <a:latin typeface="Times New Roman"/>
                <a:ea typeface="Microsoft Sans Serif"/>
              </a:rPr>
              <a:t>деятельность на занятиях»</a:t>
            </a:r>
            <a:r>
              <a:rPr lang="ru-RU" spc="5" dirty="0">
                <a:latin typeface="Times New Roman"/>
                <a:ea typeface="Microsoft Sans Serif"/>
              </a:rPr>
              <a:t> </a:t>
            </a:r>
            <a:r>
              <a:rPr lang="ru-RU" dirty="0">
                <a:latin typeface="Times New Roman"/>
                <a:ea typeface="Microsoft Sans Serif"/>
              </a:rPr>
              <a:t>(</a:t>
            </a:r>
            <a:r>
              <a:rPr lang="ru-RU" dirty="0">
                <a:solidFill>
                  <a:srgbClr val="C00000"/>
                </a:solidFill>
                <a:latin typeface="Times New Roman"/>
                <a:ea typeface="Microsoft Sans Serif"/>
              </a:rPr>
              <a:t>планируется</a:t>
            </a:r>
            <a:r>
              <a:rPr lang="ru-RU" spc="-25" dirty="0">
                <a:solidFill>
                  <a:srgbClr val="C00000"/>
                </a:solidFill>
                <a:latin typeface="Times New Roman"/>
                <a:ea typeface="Microsoft Sans Serif"/>
              </a:rPr>
              <a:t> </a:t>
            </a:r>
            <a:r>
              <a:rPr lang="ru-RU" dirty="0">
                <a:solidFill>
                  <a:srgbClr val="C00000"/>
                </a:solidFill>
                <a:latin typeface="Times New Roman"/>
                <a:ea typeface="Microsoft Sans Serif"/>
              </a:rPr>
              <a:t>на</a:t>
            </a:r>
            <a:r>
              <a:rPr lang="ru-RU" spc="-25" dirty="0">
                <a:solidFill>
                  <a:srgbClr val="C00000"/>
                </a:solidFill>
                <a:latin typeface="Times New Roman"/>
                <a:ea typeface="Microsoft Sans Serif"/>
              </a:rPr>
              <a:t> </a:t>
            </a:r>
            <a:r>
              <a:rPr lang="ru-RU" dirty="0">
                <a:solidFill>
                  <a:srgbClr val="C00000"/>
                </a:solidFill>
                <a:latin typeface="Times New Roman"/>
                <a:ea typeface="Microsoft Sans Serif"/>
              </a:rPr>
              <a:t>неделю</a:t>
            </a:r>
            <a:r>
              <a:rPr lang="ru-RU" dirty="0">
                <a:latin typeface="Times New Roman"/>
                <a:ea typeface="Microsoft Sans Serif"/>
              </a:rPr>
              <a:t>)</a:t>
            </a:r>
            <a:endParaRPr lang="ru-RU" sz="1000" dirty="0">
              <a:latin typeface="Times New Roman"/>
              <a:ea typeface="Microsoft Sans Serif"/>
            </a:endParaRPr>
          </a:p>
          <a:p>
            <a:pPr marL="342101" marR="997900" indent="-342101">
              <a:lnSpc>
                <a:spcPct val="93000"/>
              </a:lnSpc>
              <a:spcBef>
                <a:spcPts val="1000"/>
              </a:spcBef>
              <a:spcAft>
                <a:spcPts val="0"/>
              </a:spcAft>
              <a:buClr>
                <a:srgbClr val="006FC0"/>
              </a:buClr>
              <a:buSzPts val="2800"/>
              <a:buFont typeface="Microsoft Sans Serif"/>
              <a:buChar char="•"/>
              <a:tabLst>
                <a:tab pos="316153" algn="l"/>
              </a:tabLst>
            </a:pPr>
            <a:r>
              <a:rPr lang="ru-RU" spc="-5" dirty="0">
                <a:solidFill>
                  <a:srgbClr val="006FC0"/>
                </a:solidFill>
                <a:latin typeface="Times New Roman"/>
                <a:ea typeface="Microsoft Sans Serif"/>
              </a:rPr>
              <a:t>Модуль </a:t>
            </a:r>
            <a:r>
              <a:rPr lang="ru-RU" dirty="0">
                <a:solidFill>
                  <a:srgbClr val="006FC0"/>
                </a:solidFill>
                <a:latin typeface="Times New Roman"/>
                <a:ea typeface="Microsoft Sans Serif"/>
              </a:rPr>
              <a:t>2 </a:t>
            </a:r>
            <a:r>
              <a:rPr lang="ru-RU" dirty="0">
                <a:latin typeface="Times New Roman"/>
                <a:ea typeface="Microsoft Sans Serif"/>
              </a:rPr>
              <a:t>«Образовательная</a:t>
            </a:r>
            <a:r>
              <a:rPr lang="ru-RU" spc="-685" dirty="0">
                <a:latin typeface="Times New Roman"/>
                <a:ea typeface="Microsoft Sans Serif"/>
              </a:rPr>
              <a:t> </a:t>
            </a:r>
            <a:r>
              <a:rPr lang="ru-RU" dirty="0">
                <a:latin typeface="Times New Roman"/>
                <a:ea typeface="Microsoft Sans Serif"/>
              </a:rPr>
              <a:t>деятельность</a:t>
            </a:r>
            <a:r>
              <a:rPr lang="ru-RU" spc="-10" dirty="0">
                <a:latin typeface="Times New Roman"/>
                <a:ea typeface="Microsoft Sans Serif"/>
              </a:rPr>
              <a:t> </a:t>
            </a:r>
            <a:r>
              <a:rPr lang="ru-RU" dirty="0">
                <a:latin typeface="Times New Roman"/>
                <a:ea typeface="Microsoft Sans Serif"/>
              </a:rPr>
              <a:t>в</a:t>
            </a:r>
            <a:r>
              <a:rPr lang="ru-RU" spc="-20" dirty="0">
                <a:latin typeface="Times New Roman"/>
                <a:ea typeface="Microsoft Sans Serif"/>
              </a:rPr>
              <a:t> </a:t>
            </a:r>
            <a:r>
              <a:rPr lang="ru-RU" dirty="0">
                <a:latin typeface="Times New Roman"/>
                <a:ea typeface="Microsoft Sans Serif"/>
              </a:rPr>
              <a:t>режиме</a:t>
            </a:r>
            <a:r>
              <a:rPr lang="ru-RU" spc="-5" dirty="0">
                <a:latin typeface="Times New Roman"/>
                <a:ea typeface="Microsoft Sans Serif"/>
              </a:rPr>
              <a:t> </a:t>
            </a:r>
            <a:r>
              <a:rPr lang="ru-RU" dirty="0">
                <a:latin typeface="Times New Roman"/>
                <a:ea typeface="Microsoft Sans Serif"/>
              </a:rPr>
              <a:t>дня»</a:t>
            </a:r>
            <a:endParaRPr lang="ru-RU" sz="1000" dirty="0">
              <a:latin typeface="Times New Roman"/>
              <a:ea typeface="Microsoft Sans Serif"/>
            </a:endParaRPr>
          </a:p>
          <a:p>
            <a:pPr marL="315518">
              <a:lnSpc>
                <a:spcPts val="306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(</a:t>
            </a:r>
            <a:r>
              <a:rPr lang="ru-RU" dirty="0">
                <a:solidFill>
                  <a:srgbClr val="C00000"/>
                </a:solidFill>
                <a:latin typeface="Times New Roman"/>
                <a:ea typeface="Times New Roman"/>
              </a:rPr>
              <a:t>планируется</a:t>
            </a:r>
            <a:r>
              <a:rPr lang="ru-RU" spc="-45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rgbClr val="C00000"/>
                </a:solidFill>
                <a:latin typeface="Times New Roman"/>
                <a:ea typeface="Times New Roman"/>
              </a:rPr>
              <a:t>на</a:t>
            </a:r>
            <a:r>
              <a:rPr lang="ru-RU" spc="-40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rgbClr val="C00000"/>
                </a:solidFill>
                <a:latin typeface="Times New Roman"/>
                <a:ea typeface="Times New Roman"/>
              </a:rPr>
              <a:t>каждый</a:t>
            </a:r>
            <a:r>
              <a:rPr lang="ru-RU" spc="-15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rgbClr val="C00000"/>
                </a:solidFill>
                <a:latin typeface="Times New Roman"/>
                <a:ea typeface="Times New Roman"/>
              </a:rPr>
              <a:t>день</a:t>
            </a:r>
            <a:r>
              <a:rPr lang="ru-RU" dirty="0">
                <a:latin typeface="Times New Roman"/>
                <a:ea typeface="Times New Roman"/>
              </a:rPr>
              <a:t>)</a:t>
            </a:r>
            <a:endParaRPr lang="ru-RU" sz="10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6123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D18DC8-D69B-4DD4-B705-BAB4D558220A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9" y="18"/>
            <a:ext cx="9149298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28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D18DC8-D69B-4DD4-B705-BAB4D558220A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1" y="1"/>
            <a:ext cx="9144000" cy="5143500"/>
            <a:chOff x="0" y="0"/>
            <a:chExt cx="19200" cy="10800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200" cy="1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" y="160"/>
              <a:ext cx="10407" cy="10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80" y="7269"/>
              <a:ext cx="2316" cy="3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5" y="364"/>
              <a:ext cx="7846" cy="6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1532" y="8553"/>
              <a:ext cx="1544" cy="761"/>
            </a:xfrm>
            <a:custGeom>
              <a:avLst/>
              <a:gdLst>
                <a:gd name="T0" fmla="+- 0 11912 11532"/>
                <a:gd name="T1" fmla="*/ T0 w 1544"/>
                <a:gd name="T2" fmla="+- 0 8554 8554"/>
                <a:gd name="T3" fmla="*/ 8554 h 761"/>
                <a:gd name="T4" fmla="+- 0 11532 11532"/>
                <a:gd name="T5" fmla="*/ T4 w 1544"/>
                <a:gd name="T6" fmla="+- 0 8934 8554"/>
                <a:gd name="T7" fmla="*/ 8934 h 761"/>
                <a:gd name="T8" fmla="+- 0 11912 11532"/>
                <a:gd name="T9" fmla="*/ T8 w 1544"/>
                <a:gd name="T10" fmla="+- 0 9314 8554"/>
                <a:gd name="T11" fmla="*/ 9314 h 761"/>
                <a:gd name="T12" fmla="+- 0 11912 11532"/>
                <a:gd name="T13" fmla="*/ T12 w 1544"/>
                <a:gd name="T14" fmla="+- 0 9124 8554"/>
                <a:gd name="T15" fmla="*/ 9124 h 761"/>
                <a:gd name="T16" fmla="+- 0 13075 11532"/>
                <a:gd name="T17" fmla="*/ T16 w 1544"/>
                <a:gd name="T18" fmla="+- 0 9124 8554"/>
                <a:gd name="T19" fmla="*/ 9124 h 761"/>
                <a:gd name="T20" fmla="+- 0 13075 11532"/>
                <a:gd name="T21" fmla="*/ T20 w 1544"/>
                <a:gd name="T22" fmla="+- 0 8744 8554"/>
                <a:gd name="T23" fmla="*/ 8744 h 761"/>
                <a:gd name="T24" fmla="+- 0 11912 11532"/>
                <a:gd name="T25" fmla="*/ T24 w 1544"/>
                <a:gd name="T26" fmla="+- 0 8744 8554"/>
                <a:gd name="T27" fmla="*/ 8744 h 761"/>
                <a:gd name="T28" fmla="+- 0 11912 11532"/>
                <a:gd name="T29" fmla="*/ T28 w 1544"/>
                <a:gd name="T30" fmla="+- 0 8554 8554"/>
                <a:gd name="T31" fmla="*/ 8554 h 76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1544" h="761">
                  <a:moveTo>
                    <a:pt x="380" y="0"/>
                  </a:moveTo>
                  <a:lnTo>
                    <a:pt x="0" y="380"/>
                  </a:lnTo>
                  <a:lnTo>
                    <a:pt x="380" y="760"/>
                  </a:lnTo>
                  <a:lnTo>
                    <a:pt x="380" y="570"/>
                  </a:lnTo>
                  <a:lnTo>
                    <a:pt x="1543" y="570"/>
                  </a:lnTo>
                  <a:lnTo>
                    <a:pt x="1543" y="190"/>
                  </a:lnTo>
                  <a:lnTo>
                    <a:pt x="380" y="190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5B9B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1532" y="8553"/>
              <a:ext cx="1544" cy="761"/>
            </a:xfrm>
            <a:custGeom>
              <a:avLst/>
              <a:gdLst>
                <a:gd name="T0" fmla="+- 0 11532 11532"/>
                <a:gd name="T1" fmla="*/ T0 w 1544"/>
                <a:gd name="T2" fmla="+- 0 8934 8554"/>
                <a:gd name="T3" fmla="*/ 8934 h 761"/>
                <a:gd name="T4" fmla="+- 0 11912 11532"/>
                <a:gd name="T5" fmla="*/ T4 w 1544"/>
                <a:gd name="T6" fmla="+- 0 8554 8554"/>
                <a:gd name="T7" fmla="*/ 8554 h 761"/>
                <a:gd name="T8" fmla="+- 0 11912 11532"/>
                <a:gd name="T9" fmla="*/ T8 w 1544"/>
                <a:gd name="T10" fmla="+- 0 8744 8554"/>
                <a:gd name="T11" fmla="*/ 8744 h 761"/>
                <a:gd name="T12" fmla="+- 0 13075 11532"/>
                <a:gd name="T13" fmla="*/ T12 w 1544"/>
                <a:gd name="T14" fmla="+- 0 8744 8554"/>
                <a:gd name="T15" fmla="*/ 8744 h 761"/>
                <a:gd name="T16" fmla="+- 0 13075 11532"/>
                <a:gd name="T17" fmla="*/ T16 w 1544"/>
                <a:gd name="T18" fmla="+- 0 9124 8554"/>
                <a:gd name="T19" fmla="*/ 9124 h 761"/>
                <a:gd name="T20" fmla="+- 0 11912 11532"/>
                <a:gd name="T21" fmla="*/ T20 w 1544"/>
                <a:gd name="T22" fmla="+- 0 9124 8554"/>
                <a:gd name="T23" fmla="*/ 9124 h 761"/>
                <a:gd name="T24" fmla="+- 0 11912 11532"/>
                <a:gd name="T25" fmla="*/ T24 w 1544"/>
                <a:gd name="T26" fmla="+- 0 9314 8554"/>
                <a:gd name="T27" fmla="*/ 9314 h 761"/>
                <a:gd name="T28" fmla="+- 0 11532 11532"/>
                <a:gd name="T29" fmla="*/ T28 w 1544"/>
                <a:gd name="T30" fmla="+- 0 8934 8554"/>
                <a:gd name="T31" fmla="*/ 8934 h 76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1544" h="761">
                  <a:moveTo>
                    <a:pt x="0" y="380"/>
                  </a:moveTo>
                  <a:lnTo>
                    <a:pt x="380" y="0"/>
                  </a:lnTo>
                  <a:lnTo>
                    <a:pt x="380" y="190"/>
                  </a:lnTo>
                  <a:lnTo>
                    <a:pt x="1543" y="190"/>
                  </a:lnTo>
                  <a:lnTo>
                    <a:pt x="1543" y="570"/>
                  </a:lnTo>
                  <a:lnTo>
                    <a:pt x="380" y="570"/>
                  </a:lnTo>
                  <a:lnTo>
                    <a:pt x="380" y="760"/>
                  </a:lnTo>
                  <a:lnTo>
                    <a:pt x="0" y="380"/>
                  </a:lnTo>
                  <a:close/>
                </a:path>
              </a:pathLst>
            </a:custGeom>
            <a:noFill/>
            <a:ln w="12192">
              <a:solidFill>
                <a:srgbClr val="41709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01631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D18DC8-D69B-4DD4-B705-BAB4D558220A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452921" y="-216506"/>
            <a:ext cx="8387257" cy="922444"/>
            <a:chOff x="21" y="-211"/>
            <a:chExt cx="12309" cy="811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" y="89"/>
              <a:ext cx="12267" cy="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21" y="-211"/>
              <a:ext cx="12309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defTabSz="912398">
                <a:lnSpc>
                  <a:spcPct val="223000"/>
                </a:lnSpc>
                <a:spcAft>
                  <a:spcPts val="1000"/>
                </a:spcAft>
              </a:pPr>
              <a:r>
                <a:rPr lang="ru-RU" sz="2500" i="1" dirty="0">
                  <a:latin typeface="Arial" pitchFamily="34" charset="0"/>
                  <a:cs typeface="Arial" pitchFamily="34" charset="0"/>
                </a:rPr>
                <a:t>Структура плана образовательной деятельности</a:t>
              </a:r>
              <a:endParaRPr lang="ru-R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241516"/>
              </p:ext>
            </p:extLst>
          </p:nvPr>
        </p:nvGraphicFramePr>
        <p:xfrm>
          <a:off x="347889" y="599487"/>
          <a:ext cx="8378687" cy="471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719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719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348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5760">
                <a:tc gridSpan="3">
                  <a:txBody>
                    <a:bodyPr/>
                    <a:lstStyle/>
                    <a:p>
                      <a:pPr marL="2404745" marR="2377440" algn="ctr">
                        <a:spcBef>
                          <a:spcPts val="225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Verdana"/>
                          <a:ea typeface="Times New Roman"/>
                        </a:rPr>
                        <a:t>Календарное</a:t>
                      </a:r>
                      <a:r>
                        <a:rPr lang="ru-RU" sz="1200" b="1" spc="5" dirty="0">
                          <a:effectLst/>
                          <a:latin typeface="Verdana"/>
                          <a:ea typeface="Times New Roman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Verdana"/>
                          <a:ea typeface="Times New Roman"/>
                        </a:rPr>
                        <a:t>планирование</a:t>
                      </a:r>
                      <a:r>
                        <a:rPr lang="ru-RU" sz="1200" b="1" spc="15" dirty="0">
                          <a:effectLst/>
                          <a:latin typeface="Verdana"/>
                          <a:ea typeface="Times New Roman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Verdana"/>
                          <a:ea typeface="Times New Roman"/>
                        </a:rPr>
                        <a:t>на</a:t>
                      </a:r>
                      <a:r>
                        <a:rPr lang="ru-RU" sz="1200" b="1" spc="5" dirty="0">
                          <a:effectLst/>
                          <a:latin typeface="Verdana"/>
                          <a:ea typeface="Times New Roman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Verdana"/>
                          <a:ea typeface="Times New Roman"/>
                        </a:rPr>
                        <a:t>неделю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9440">
                <a:tc gridSpan="3">
                  <a:txBody>
                    <a:bodyPr/>
                    <a:lstStyle/>
                    <a:p>
                      <a:pPr marL="2404745" marR="2378710" algn="ctr">
                        <a:spcBef>
                          <a:spcPts val="37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Модуль</a:t>
                      </a:r>
                      <a:r>
                        <a:rPr lang="ru-RU" sz="1200" b="1" spc="-6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ru-RU" sz="1200" b="1" spc="-55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«Образовательная</a:t>
                      </a:r>
                      <a:r>
                        <a:rPr lang="ru-RU" sz="1200" b="1" spc="-25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деятельность</a:t>
                      </a:r>
                      <a:r>
                        <a:rPr lang="ru-RU" sz="1200" b="1" spc="-45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в</a:t>
                      </a:r>
                      <a:r>
                        <a:rPr lang="ru-RU" sz="1200" b="1" spc="-55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режиме</a:t>
                      </a:r>
                      <a:r>
                        <a:rPr lang="ru-RU" sz="1200" b="1" spc="-25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дня»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2404110" marR="2378710" algn="ctr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(планируется</a:t>
                      </a:r>
                      <a:r>
                        <a:rPr lang="ru-RU" sz="1200" b="1" spc="-2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на</a:t>
                      </a:r>
                      <a:r>
                        <a:rPr lang="ru-RU" sz="1200" b="1" spc="-35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каждый</a:t>
                      </a:r>
                      <a:r>
                        <a:rPr lang="ru-RU" sz="1200" b="1" spc="-2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день)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5760">
                <a:tc rowSpan="2">
                  <a:txBody>
                    <a:bodyPr/>
                    <a:lstStyle/>
                    <a:p>
                      <a:pPr marL="498475" marR="478155" algn="ctr">
                        <a:spcBef>
                          <a:spcPts val="37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Образовательные</a:t>
                      </a:r>
                      <a:r>
                        <a:rPr lang="ru-RU" sz="1200" b="1" spc="-8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области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425575" marR="1391285" algn="ctr">
                        <a:spcBef>
                          <a:spcPts val="370"/>
                        </a:spcBef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</a:rPr>
                        <a:t>Содержание</a:t>
                      </a:r>
                      <a:r>
                        <a:rPr lang="ru-RU" sz="1200" b="1" spc="-6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</a:rPr>
                        <a:t>работы,</a:t>
                      </a:r>
                      <a:r>
                        <a:rPr lang="ru-RU" sz="1200" b="1" spc="-6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</a:rPr>
                        <a:t>формы</a:t>
                      </a:r>
                      <a:r>
                        <a:rPr lang="ru-RU" sz="1200" b="1" spc="-8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</a:rPr>
                        <a:t>проведения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764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37640" marR="1402080" algn="ctr">
                        <a:spcBef>
                          <a:spcPts val="77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Обязательная</a:t>
                      </a:r>
                      <a:r>
                        <a:rPr lang="ru-RU" sz="1100" b="1" spc="-65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часть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6540">
                        <a:spcBef>
                          <a:spcPts val="770"/>
                        </a:spcBef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Вариативная</a:t>
                      </a:r>
                      <a:r>
                        <a:rPr lang="ru-RU" sz="1100" b="1" spc="-55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часть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8348">
                <a:tc>
                  <a:txBody>
                    <a:bodyPr/>
                    <a:lstStyle/>
                    <a:p>
                      <a:pPr marL="121920">
                        <a:spcBef>
                          <a:spcPts val="37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Познавательное</a:t>
                      </a:r>
                      <a:r>
                        <a:rPr lang="ru-RU" sz="1100" spc="-5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развитие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0347">
                <a:tc>
                  <a:txBody>
                    <a:bodyPr/>
                    <a:lstStyle/>
                    <a:p>
                      <a:pPr marL="121920">
                        <a:spcBef>
                          <a:spcPts val="37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Социально-коммуникативное</a:t>
                      </a:r>
                      <a:r>
                        <a:rPr lang="ru-RU" sz="1100" spc="-65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развитие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0347">
                <a:tc>
                  <a:txBody>
                    <a:bodyPr/>
                    <a:lstStyle/>
                    <a:p>
                      <a:pPr marL="121920">
                        <a:spcBef>
                          <a:spcPts val="37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Речевое</a:t>
                      </a:r>
                      <a:r>
                        <a:rPr lang="ru-RU" sz="1100" spc="-5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развитие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2852">
                <a:tc>
                  <a:txBody>
                    <a:bodyPr/>
                    <a:lstStyle/>
                    <a:p>
                      <a:pPr marL="121920">
                        <a:spcBef>
                          <a:spcPts val="37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Физическое</a:t>
                      </a:r>
                      <a:r>
                        <a:rPr lang="ru-RU" sz="1100" spc="-25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развитие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3483">
                <a:tc>
                  <a:txBody>
                    <a:bodyPr/>
                    <a:lstStyle/>
                    <a:p>
                      <a:pPr marL="121920">
                        <a:spcBef>
                          <a:spcPts val="370"/>
                        </a:spcBef>
                        <a:spcAft>
                          <a:spcPts val="0"/>
                        </a:spcAft>
                      </a:pPr>
                      <a:r>
                        <a:rPr lang="ru-RU" sz="1100" spc="-5">
                          <a:effectLst/>
                          <a:latin typeface="Times New Roman"/>
                          <a:ea typeface="Times New Roman"/>
                        </a:rPr>
                        <a:t>Художественно-эстетическое</a:t>
                      </a:r>
                      <a:r>
                        <a:rPr lang="ru-RU" sz="1100" spc="-7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развитие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5760">
                <a:tc gridSpan="3">
                  <a:txBody>
                    <a:bodyPr/>
                    <a:lstStyle/>
                    <a:p>
                      <a:pPr marL="2403475" marR="2378710" algn="ctr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Самостоятельная</a:t>
                      </a:r>
                      <a:r>
                        <a:rPr lang="ru-RU" sz="1200" b="1" spc="-85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деятельность</a:t>
                      </a:r>
                      <a:r>
                        <a:rPr lang="ru-RU" sz="1200" b="1" spc="-95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дошкольников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0060">
                <a:tc gridSpan="3">
                  <a:txBody>
                    <a:bodyPr/>
                    <a:lstStyle/>
                    <a:p>
                      <a:pPr marL="2404110" marR="2378710" algn="ctr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Индивидуальная</a:t>
                      </a:r>
                      <a:r>
                        <a:rPr lang="ru-RU" sz="1200" b="1" spc="-15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работа</a:t>
                      </a:r>
                      <a:r>
                        <a:rPr lang="ru-RU" sz="1200" b="1" spc="-2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с</a:t>
                      </a:r>
                      <a:r>
                        <a:rPr lang="ru-RU" sz="1200" b="1" spc="-2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детьми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37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5424" y="361509"/>
            <a:ext cx="7995684" cy="3262252"/>
          </a:xfrm>
          <a:prstGeom prst="rect">
            <a:avLst/>
          </a:prstGeom>
          <a:noFill/>
        </p:spPr>
        <p:txBody>
          <a:bodyPr wrap="square" lIns="91262" tIns="45631" rIns="91262" bIns="45631" rtlCol="0">
            <a:spAutoFit/>
          </a:bodyPr>
          <a:lstStyle/>
          <a:p>
            <a:pPr algn="ctr"/>
            <a:r>
              <a:rPr lang="ru-RU" dirty="0"/>
              <a:t>   </a:t>
            </a:r>
            <a:r>
              <a:rPr lang="ru-RU" b="1" dirty="0">
                <a:solidFill>
                  <a:schemeClr val="tx2"/>
                </a:solidFill>
              </a:rPr>
              <a:t>Требования к профессиональной компетентности</a:t>
            </a:r>
          </a:p>
          <a:p>
            <a:endParaRPr lang="ru-RU" sz="18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sz="18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sz="18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sz="1600" dirty="0">
              <a:solidFill>
                <a:srgbClr val="1F497D">
                  <a:lumMod val="75000"/>
                </a:srgbClr>
              </a:solidFill>
            </a:endParaRPr>
          </a:p>
          <a:p>
            <a:pPr algn="just"/>
            <a:r>
              <a:rPr lang="ru-RU" sz="1600" dirty="0">
                <a:solidFill>
                  <a:srgbClr val="1F497D">
                    <a:lumMod val="75000"/>
                  </a:srgbClr>
                </a:solidFill>
              </a:rPr>
              <a:t> </a:t>
            </a:r>
          </a:p>
          <a:p>
            <a:pPr algn="just"/>
            <a:endParaRPr lang="ru-RU" sz="1600" dirty="0">
              <a:solidFill>
                <a:srgbClr val="1F497D">
                  <a:lumMod val="75000"/>
                </a:srgbClr>
              </a:solidFill>
            </a:endParaRPr>
          </a:p>
          <a:p>
            <a:pPr algn="just"/>
            <a:endParaRPr lang="ru-RU" sz="1600" dirty="0">
              <a:solidFill>
                <a:srgbClr val="1F497D">
                  <a:lumMod val="75000"/>
                </a:srgbClr>
              </a:solidFill>
            </a:endParaRPr>
          </a:p>
          <a:p>
            <a:pPr algn="just"/>
            <a:endParaRPr lang="ru-RU" sz="1600" dirty="0">
              <a:solidFill>
                <a:srgbClr val="1F497D">
                  <a:lumMod val="75000"/>
                </a:srgbClr>
              </a:solidFill>
            </a:endParaRPr>
          </a:p>
          <a:p>
            <a:pPr algn="just"/>
            <a:endParaRPr lang="ru-RU" sz="1600" dirty="0">
              <a:solidFill>
                <a:srgbClr val="1F497D">
                  <a:lumMod val="75000"/>
                </a:srgbClr>
              </a:solidFill>
            </a:endParaRPr>
          </a:p>
          <a:p>
            <a:pPr algn="just"/>
            <a:endParaRPr lang="ru-RU" sz="1600" dirty="0">
              <a:solidFill>
                <a:srgbClr val="1F497D">
                  <a:lumMod val="75000"/>
                </a:srgbClr>
              </a:solidFill>
            </a:endParaRPr>
          </a:p>
          <a:p>
            <a:pPr algn="just"/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20996" y="914401"/>
            <a:ext cx="3902150" cy="21158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31" rIns="91262" bIns="45631" rtlCol="0" anchor="ctr"/>
          <a:lstStyle/>
          <a:p>
            <a:pPr algn="ctr"/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cs typeface="Arial" charset="0"/>
              </a:rPr>
              <a:t>действия воспитателя должны обеспечивать эффективное решение профессионально-педагогических проблем и типичных профессиональных задач</a:t>
            </a:r>
            <a:endParaRPr lang="ru-RU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763387" y="914501"/>
            <a:ext cx="3753292" cy="21158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31" rIns="91262" bIns="45631" rtlCol="0" anchor="ctr"/>
          <a:lstStyle/>
          <a:p>
            <a:pPr algn="ctr"/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cs typeface="Arial" charset="0"/>
              </a:rPr>
              <a:t>воспитатель должен уметь владеть современными образовательными технологиями, технологиями педагогической диагностики, психолого-педагогической коррекции, и </a:t>
            </a:r>
            <a:r>
              <a:rPr lang="ru-RU" sz="1400" b="1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cs typeface="Arial" charset="0"/>
              </a:rPr>
              <a:t>т.п. </a:t>
            </a:r>
            <a:endParaRPr lang="ru-RU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45759" y="3200401"/>
            <a:ext cx="4837814" cy="17543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31" rIns="91262" bIns="45631" rtlCol="0" anchor="ctr"/>
          <a:lstStyle/>
          <a:p>
            <a:pPr lvl="0" algn="ctr"/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cs typeface="Arial" charset="0"/>
              </a:rPr>
              <a:t>воспитатель должен использовать методические идеи, новую литературу и иные источники информации в области компетенции и методик преподавания для построения современных занятий с воспитанниками, осуществлять оценочно-ценностную рефлексию   </a:t>
            </a:r>
          </a:p>
          <a:p>
            <a:pPr lvl="0" algn="ctr"/>
            <a:endParaRPr lang="ru-RU" sz="14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2679404" y="669851"/>
            <a:ext cx="223284" cy="1701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566684" y="776179"/>
            <a:ext cx="0" cy="21584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6315838" y="669851"/>
            <a:ext cx="244547" cy="1701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84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3342" y="232179"/>
            <a:ext cx="8098971" cy="2236702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ru-RU" b="1" u="sng" dirty="0">
                <a:solidFill>
                  <a:srgbClr val="4F81BD"/>
                </a:solidFill>
                <a:cs typeface="+mn-cs"/>
              </a:rPr>
              <a:t>Семинар</a:t>
            </a:r>
            <a:br>
              <a:rPr lang="ru-RU" b="1" u="sng" dirty="0">
                <a:solidFill>
                  <a:srgbClr val="4F81BD"/>
                </a:solidFill>
                <a:cs typeface="+mn-cs"/>
              </a:rPr>
            </a:br>
            <a:r>
              <a:rPr lang="ru-RU" b="1" dirty="0">
                <a:solidFill>
                  <a:srgbClr val="FF0000"/>
                </a:solidFill>
                <a:cs typeface="+mn-cs"/>
              </a:rPr>
              <a:t>2. «Современные подходы к педагогической диагностики» </a:t>
            </a:r>
            <a:br>
              <a:rPr lang="ru-RU" b="1" dirty="0">
                <a:solidFill>
                  <a:srgbClr val="FF0000"/>
                </a:solidFill>
                <a:cs typeface="+mn-cs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D18DC8-D69B-4DD4-B705-BAB4D558220A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4098" name="Picture 2" descr="D:\Фото на мо январь\Hk2xushn1U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290" y="2130664"/>
            <a:ext cx="2061028" cy="274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Фото на мо январь\jXtTqegRga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86330" y="1790190"/>
            <a:ext cx="2571749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73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D18DC8-D69B-4DD4-B705-BAB4D558220A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1026" name="Picture 2" descr="D:\Диагностика Просвещение\Screenshot_20240121-181153_Brows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9" t="8750" b="72361"/>
          <a:stretch/>
        </p:blipFill>
        <p:spPr bwMode="auto">
          <a:xfrm>
            <a:off x="627017" y="261266"/>
            <a:ext cx="7928370" cy="470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88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899" y="105110"/>
            <a:ext cx="8282151" cy="4908331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600" b="1" dirty="0">
                <a:latin typeface="Times New Roman"/>
                <a:ea typeface="Calibri"/>
                <a:cs typeface="Times New Roman"/>
              </a:rPr>
              <a:t>16. Педагогическая </a:t>
            </a:r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>диагностика</a:t>
            </a:r>
            <a:endParaRPr lang="ru-RU" sz="1600" dirty="0" smtClean="0">
              <a:ea typeface="Calibri"/>
              <a:cs typeface="Times New Roman"/>
            </a:endParaRPr>
          </a:p>
          <a:p>
            <a:pPr marL="0" indent="0" algn="ctr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>достижения планируемых результатов (ФОП ДО)</a:t>
            </a:r>
            <a:endParaRPr lang="ru-RU" sz="1600" dirty="0" smtClean="0">
              <a:ea typeface="Calibri"/>
              <a:cs typeface="Times New Roman"/>
            </a:endParaRPr>
          </a:p>
          <a:p>
            <a:pPr marL="0"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sz="16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16.1</a:t>
            </a:r>
            <a:r>
              <a:rPr lang="ru-RU" sz="1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 «Педагогическая диагностика позволяет выявлять особенности и динамику развития ребёнка, составлять на основе полученных данных индивидуальные образовательные маршруты освоения образовательной программы…»</a:t>
            </a:r>
            <a:endParaRPr lang="ru-RU" sz="1600" dirty="0">
              <a:ea typeface="Calibri"/>
              <a:cs typeface="Times New Roman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600" b="1" dirty="0">
                <a:solidFill>
                  <a:srgbClr val="4F81BD"/>
                </a:solidFill>
                <a:latin typeface="Times New Roman"/>
                <a:ea typeface="Calibri"/>
                <a:cs typeface="Times New Roman"/>
              </a:rPr>
              <a:t>16.2. «</a:t>
            </a:r>
            <a:r>
              <a:rPr lang="ru-RU" sz="1600" b="1" u="sng" dirty="0">
                <a:solidFill>
                  <a:srgbClr val="4F81BD"/>
                </a:solidFill>
                <a:latin typeface="Times New Roman"/>
                <a:ea typeface="Calibri"/>
                <a:cs typeface="Times New Roman"/>
              </a:rPr>
              <a:t>Цели педагогической диагностики, а также особенности её проведения определяются требованиями ФГОС ДО.</a:t>
            </a:r>
            <a:endParaRPr lang="ru-RU" sz="1600" dirty="0">
              <a:ea typeface="Calibri"/>
              <a:cs typeface="Times New Roman"/>
            </a:endParaRPr>
          </a:p>
          <a:p>
            <a:pPr marL="0"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sz="1600" b="1" dirty="0" smtClean="0">
                <a:solidFill>
                  <a:srgbClr val="4F81BD"/>
                </a:solidFill>
                <a:latin typeface="Times New Roman"/>
                <a:ea typeface="Calibri"/>
                <a:cs typeface="Times New Roman"/>
              </a:rPr>
              <a:t> При </a:t>
            </a:r>
            <a:r>
              <a:rPr lang="ru-RU" sz="1600" b="1" dirty="0">
                <a:solidFill>
                  <a:srgbClr val="4F81BD"/>
                </a:solidFill>
                <a:latin typeface="Times New Roman"/>
                <a:ea typeface="Calibri"/>
                <a:cs typeface="Times New Roman"/>
              </a:rPr>
              <a:t>реализации Программы может проводиться оценка индивидуального развития детей, которая осуществляется педагогом в рамках педагогической диагностики. Вопрос о её проведении для получения информации о динамике возрастного развития ребенка и успешности освоения им Программы, </a:t>
            </a:r>
            <a:r>
              <a:rPr lang="ru-RU" sz="1600" b="1" u="sng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формах и методах решается непосредственно ДОО».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1600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1600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668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256" y="104172"/>
            <a:ext cx="8339559" cy="4845652"/>
          </a:xfrm>
        </p:spPr>
        <p:txBody>
          <a:bodyPr/>
          <a:lstStyle/>
          <a:p>
            <a:pPr marL="0" indent="0" algn="ctr">
              <a:spcAft>
                <a:spcPts val="1000"/>
              </a:spcAft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16. Педагогическая диагностика</a:t>
            </a:r>
            <a:endParaRPr lang="ru-RU" sz="2000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 marL="0" indent="0" algn="ctr">
              <a:spcAft>
                <a:spcPts val="1000"/>
              </a:spcAft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достижения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планируемых результатов (ФОП ДО)</a:t>
            </a:r>
            <a:endParaRPr lang="ru-RU" sz="2000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 marL="0" indent="0" algn="just">
              <a:spcAft>
                <a:spcPts val="1000"/>
              </a:spcAft>
              <a:buNone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16.7. «Результаты наблюдения фиксируются, способ и форму их регистрации педагог выбирает самостоятельно. Оптимальной формой фиксации результатов наблюдения может быть являться </a:t>
            </a:r>
            <a:r>
              <a:rPr lang="ru-RU" sz="1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карта развития ребенка».</a:t>
            </a:r>
            <a:endParaRPr lang="ru-RU" sz="1800" dirty="0">
              <a:ea typeface="Calibri"/>
              <a:cs typeface="Times New Roman"/>
            </a:endParaRPr>
          </a:p>
          <a:p>
            <a:pPr marL="0" indent="0" algn="ctr"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Карта результатов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473" y="2476475"/>
            <a:ext cx="1864911" cy="2473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105" y="2476468"/>
            <a:ext cx="1850070" cy="247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87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pic>
        <p:nvPicPr>
          <p:cNvPr id="4098" name="Picture 2" descr="D:\Диагностика Просвещение\Screenshot_20240121-195423_Brows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6" b="23987"/>
          <a:stretch/>
        </p:blipFill>
        <p:spPr bwMode="auto">
          <a:xfrm>
            <a:off x="2310062" y="222374"/>
            <a:ext cx="3612383" cy="473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06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pic>
        <p:nvPicPr>
          <p:cNvPr id="1026" name="Picture 2" descr="D:\Диагностика Просвещение\Screenshot_20240121-195449_Browser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0" b="24827"/>
          <a:stretch/>
        </p:blipFill>
        <p:spPr bwMode="auto">
          <a:xfrm>
            <a:off x="509470" y="116558"/>
            <a:ext cx="3916449" cy="488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Диагностика Просвещение\Screenshot_20240121-195457_Brows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21417" r="5556" b="26994"/>
          <a:stretch/>
        </p:blipFill>
        <p:spPr bwMode="auto">
          <a:xfrm>
            <a:off x="4382830" y="116558"/>
            <a:ext cx="3787227" cy="488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73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pic>
        <p:nvPicPr>
          <p:cNvPr id="2050" name="Picture 2" descr="D:\Диагностика Просвещение\Screenshot_20240121-195403_Browser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3" t="15639" r="14330" b="39335"/>
          <a:stretch/>
        </p:blipFill>
        <p:spPr bwMode="auto">
          <a:xfrm>
            <a:off x="346842" y="215748"/>
            <a:ext cx="4067504" cy="460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Диагностика Просвещение\Screenshot_20240121-195426_Brows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6" r="5555" b="29882"/>
          <a:stretch/>
        </p:blipFill>
        <p:spPr bwMode="auto">
          <a:xfrm>
            <a:off x="4628271" y="150898"/>
            <a:ext cx="4062096" cy="468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44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pic>
        <p:nvPicPr>
          <p:cNvPr id="3074" name="Picture 2" descr="D:\Диагностика Просвещение\Screenshot_20240121-195431_Browser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3" r="3947" b="26352"/>
          <a:stretch/>
        </p:blipFill>
        <p:spPr bwMode="auto">
          <a:xfrm>
            <a:off x="393916" y="201397"/>
            <a:ext cx="3784211" cy="457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Диагностика Просвещение\Screenshot_20240121-195443_Brows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3" b="26303"/>
          <a:stretch/>
        </p:blipFill>
        <p:spPr bwMode="auto">
          <a:xfrm>
            <a:off x="4716380" y="-86541"/>
            <a:ext cx="3985636" cy="475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46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1600" b="1" dirty="0">
                <a:solidFill>
                  <a:srgbClr val="000000"/>
                </a:solidFill>
                <a:latin typeface="Times New Roman"/>
              </a:rPr>
              <a:t>ПЕДАГОГИЧЕСКАЯ ДИАГНОСТИКА</a:t>
            </a:r>
            <a:br>
              <a:rPr lang="ru-RU" sz="1600" b="1" dirty="0">
                <a:solidFill>
                  <a:srgbClr val="000000"/>
                </a:solidFill>
                <a:latin typeface="Times New Roman"/>
              </a:rPr>
            </a:br>
            <a:r>
              <a:rPr lang="ru-RU" sz="1600" b="1" dirty="0">
                <a:solidFill>
                  <a:srgbClr val="000000"/>
                </a:solidFill>
                <a:latin typeface="Times New Roman"/>
              </a:rPr>
              <a:t>ДОСТИЖЕНИЯ ПЛАНИРУЕМЫХ РЕЗУЛЬТАТОВ</a:t>
            </a:r>
            <a:br>
              <a:rPr lang="ru-RU" sz="1600" b="1" dirty="0">
                <a:solidFill>
                  <a:srgbClr val="000000"/>
                </a:solidFill>
                <a:latin typeface="Times New Roman"/>
              </a:rPr>
            </a:br>
            <a:r>
              <a:rPr lang="ru-RU" sz="1600" b="1" dirty="0">
                <a:solidFill>
                  <a:srgbClr val="000000"/>
                </a:solidFill>
                <a:latin typeface="Times New Roman"/>
              </a:rPr>
              <a:t>ДЕТЬМИ ДОШКОЛЬНОГО ВОЗРАСТА (1 – 7 лет)</a:t>
            </a:r>
            <a:br>
              <a:rPr lang="ru-RU" sz="1600" b="1" dirty="0">
                <a:solidFill>
                  <a:srgbClr val="000000"/>
                </a:solidFill>
                <a:latin typeface="Times New Roman"/>
              </a:rPr>
            </a:br>
            <a:r>
              <a:rPr lang="ru-RU" sz="1600" dirty="0">
                <a:solidFill>
                  <a:srgbClr val="000000"/>
                </a:solidFill>
                <a:latin typeface="Times New Roman"/>
              </a:rPr>
              <a:t>В соответствие с ФГОС ДО и ФОП ДО</a:t>
            </a:r>
            <a:br>
              <a:rPr lang="ru-RU" sz="1600" dirty="0">
                <a:solidFill>
                  <a:srgbClr val="000000"/>
                </a:solidFill>
                <a:latin typeface="Times New Roman"/>
              </a:rPr>
            </a:br>
            <a:r>
              <a:rPr lang="ru-RU" sz="16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Times New Roman"/>
              </a:rPr>
            </a:br>
            <a:r>
              <a:rPr lang="ru-RU" sz="2800" dirty="0">
                <a:solidFill>
                  <a:srgbClr val="4472C4"/>
                </a:solidFill>
                <a:latin typeface="Times New Roman"/>
              </a:rPr>
              <a:t>© Автор – составитель </a:t>
            </a:r>
            <a:r>
              <a:rPr lang="ru-RU" sz="2800" dirty="0" err="1">
                <a:solidFill>
                  <a:srgbClr val="4472C4"/>
                </a:solidFill>
                <a:latin typeface="Times New Roman"/>
              </a:rPr>
              <a:t>Кулекина</a:t>
            </a:r>
            <a:r>
              <a:rPr lang="ru-RU" sz="2800" dirty="0">
                <a:solidFill>
                  <a:srgbClr val="4472C4"/>
                </a:solidFill>
                <a:latin typeface="Times New Roman"/>
              </a:rPr>
              <a:t> И.А., СПб</a:t>
            </a:r>
            <a:r>
              <a:rPr lang="ru-RU" sz="2800" dirty="0"/>
              <a:t> 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D18DC8-D69B-4DD4-B705-BAB4D558220A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15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D18DC8-D69B-4DD4-B705-BAB4D55822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08974"/>
              </p:ext>
            </p:extLst>
          </p:nvPr>
        </p:nvGraphicFramePr>
        <p:xfrm>
          <a:off x="475891" y="1427392"/>
          <a:ext cx="8493162" cy="4146072"/>
        </p:xfrm>
        <a:graphic>
          <a:graphicData uri="http://schemas.openxmlformats.org/drawingml/2006/table">
            <a:tbl>
              <a:tblPr/>
              <a:tblGrid>
                <a:gridCol w="5195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384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048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2274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0755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164854">
                <a:tc>
                  <a:txBody>
                    <a:bodyPr/>
                    <a:lstStyle/>
                    <a:p>
                      <a:r>
                        <a:rPr lang="ru-RU" sz="14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«2» </a:t>
                      </a:r>
                      <a:endParaRPr lang="ru-RU" sz="1400" dirty="0">
                        <a:effectLst/>
                      </a:endParaRPr>
                    </a:p>
                  </a:txBody>
                  <a:tcPr marL="79004" marR="79004" marT="39502" marB="3950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показатель</a:t>
                      </a:r>
                      <a:b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сформирован</a:t>
                      </a:r>
                      <a:endParaRPr lang="ru-RU" sz="1400" dirty="0">
                        <a:effectLst/>
                      </a:endParaRPr>
                    </a:p>
                  </a:txBody>
                  <a:tcPr marL="79004" marR="79004" marT="39502" marB="3950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наблюдается в самостоятельной деятельности ребенка, в</a:t>
                      </a:r>
                      <a:b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совместной деятельности со взрослым</a:t>
                      </a:r>
                      <a:endParaRPr lang="ru-RU" sz="1400" dirty="0">
                        <a:effectLst/>
                      </a:endParaRPr>
                    </a:p>
                  </a:txBody>
                  <a:tcPr marL="79004" marR="79004" marT="39502" marB="3950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1,8 – 2,0</a:t>
                      </a:r>
                      <a:b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«высокий,</a:t>
                      </a:r>
                      <a:b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достаточный»</a:t>
                      </a:r>
                      <a:endParaRPr lang="ru-RU" sz="1400" dirty="0">
                        <a:effectLst/>
                      </a:endParaRPr>
                    </a:p>
                  </a:txBody>
                  <a:tcPr marL="79004" marR="79004" marT="39502" marB="3950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отражает возрастную</a:t>
                      </a:r>
                      <a:br>
                        <a:rPr lang="ru-RU" sz="1400" b="0" i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400" b="0" i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норму развития</a:t>
                      </a:r>
                      <a:endParaRPr lang="ru-RU" sz="1400">
                        <a:effectLst/>
                      </a:endParaRPr>
                    </a:p>
                  </a:txBody>
                  <a:tcPr marL="79004" marR="79004" marT="39502" marB="3950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99194">
                <a:tc>
                  <a:txBody>
                    <a:bodyPr/>
                    <a:lstStyle/>
                    <a:p>
                      <a: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«1» </a:t>
                      </a:r>
                      <a:endParaRPr lang="ru-RU" sz="1400" dirty="0">
                        <a:effectLst/>
                      </a:endParaRPr>
                    </a:p>
                  </a:txBody>
                  <a:tcPr marL="79004" marR="79004" marT="39502" marB="3950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показатель в</a:t>
                      </a:r>
                      <a:b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стадии</a:t>
                      </a:r>
                      <a:b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формирования</a:t>
                      </a:r>
                      <a:endParaRPr lang="ru-RU" sz="1400" dirty="0">
                        <a:effectLst/>
                      </a:endParaRPr>
                    </a:p>
                  </a:txBody>
                  <a:tcPr marL="79004" marR="79004" marT="39502" marB="3950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проявляется неустойчиво, чаще при создании специальных ситуаций,</a:t>
                      </a:r>
                      <a:b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провоцирующих его проявление; ребенок справляется с заданием с</a:t>
                      </a:r>
                      <a:b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помощью наводящих вопросов взрослого, дает аналогичные примеры</a:t>
                      </a:r>
                      <a:endParaRPr lang="ru-RU" sz="1400" dirty="0">
                        <a:effectLst/>
                      </a:endParaRPr>
                    </a:p>
                  </a:txBody>
                  <a:tcPr marL="79004" marR="79004" marT="39502" marB="3950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 – 1,7</a:t>
                      </a:r>
                      <a:br>
                        <a:rPr lang="ru-RU" sz="1400" b="0" i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400" b="0" i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«средний, близкий к</a:t>
                      </a:r>
                      <a:br>
                        <a:rPr lang="ru-RU" sz="1400" b="0" i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400" b="0" i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достаточному»</a:t>
                      </a:r>
                      <a:endParaRPr lang="ru-RU" sz="1400">
                        <a:effectLst/>
                      </a:endParaRPr>
                    </a:p>
                  </a:txBody>
                  <a:tcPr marL="79004" marR="79004" marT="39502" marB="3950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отражает возрастную</a:t>
                      </a:r>
                      <a:b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норму развития</a:t>
                      </a:r>
                      <a:endParaRPr lang="ru-RU" sz="1400" dirty="0">
                        <a:effectLst/>
                      </a:endParaRPr>
                    </a:p>
                  </a:txBody>
                  <a:tcPr marL="79004" marR="79004" marT="39502" marB="3950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82024">
                <a:tc>
                  <a:txBody>
                    <a:bodyPr/>
                    <a:lstStyle/>
                    <a:p>
                      <a:r>
                        <a:rPr lang="ru-RU" sz="1400" b="0" i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«0» </a:t>
                      </a:r>
                      <a:endParaRPr lang="ru-RU" sz="1400">
                        <a:effectLst/>
                      </a:endParaRPr>
                    </a:p>
                  </a:txBody>
                  <a:tcPr marL="79004" marR="79004" marT="39502" marB="3950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показатель не</a:t>
                      </a:r>
                      <a:br>
                        <a:rPr lang="ru-RU" sz="1400" b="0" i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400" b="0" i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сформирован</a:t>
                      </a:r>
                      <a:endParaRPr lang="ru-RU" sz="1400">
                        <a:effectLst/>
                      </a:endParaRPr>
                    </a:p>
                  </a:txBody>
                  <a:tcPr marL="79004" marR="79004" marT="39502" marB="3950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 проявляется ни в одной из ситуаций, на все предложения взрослого</a:t>
                      </a:r>
                      <a:b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ребенок не дает положительного ответа, не может выполнить</a:t>
                      </a:r>
                      <a:b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задание самостоятельно</a:t>
                      </a:r>
                      <a:endParaRPr lang="ru-RU" sz="1400" dirty="0">
                        <a:effectLst/>
                      </a:endParaRPr>
                    </a:p>
                  </a:txBody>
                  <a:tcPr marL="79004" marR="79004" marT="39502" marB="3950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 – 0,9</a:t>
                      </a:r>
                      <a:b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«недостаточный»</a:t>
                      </a:r>
                      <a:endParaRPr lang="ru-RU" sz="1400" dirty="0">
                        <a:effectLst/>
                      </a:endParaRPr>
                    </a:p>
                  </a:txBody>
                  <a:tcPr marL="79004" marR="79004" marT="39502" marB="3950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отражает несоответствие</a:t>
                      </a:r>
                      <a:b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возрастной норме развития</a:t>
                      </a:r>
                      <a:endParaRPr lang="ru-RU" sz="1400" dirty="0">
                        <a:effectLst/>
                      </a:endParaRPr>
                    </a:p>
                  </a:txBody>
                  <a:tcPr marL="79004" marR="79004" marT="39502" marB="3950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17631" y="414758"/>
            <a:ext cx="782448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1.8.Диагностика </a:t>
            </a:r>
            <a:r>
              <a:rPr lang="ru-RU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индивидуального развития ребенка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проводится по следующим уровням показателей возможных достижений (возрастных характеристик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79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1023" y="241738"/>
            <a:ext cx="7945821" cy="4939634"/>
          </a:xfrm>
          <a:prstGeom prst="rect">
            <a:avLst/>
          </a:prstGeom>
          <a:noFill/>
        </p:spPr>
        <p:txBody>
          <a:bodyPr wrap="square" lIns="91262" tIns="45631" rIns="91262" bIns="45631" rtlCol="0">
            <a:spAutoFit/>
          </a:bodyPr>
          <a:lstStyle/>
          <a:p>
            <a:r>
              <a:rPr lang="ru-RU" sz="1100" dirty="0">
                <a:solidFill>
                  <a:srgbClr val="1F497D">
                    <a:lumMod val="75000"/>
                  </a:srgbClr>
                </a:solidFill>
              </a:rPr>
              <a:t>  </a:t>
            </a:r>
            <a:r>
              <a:rPr lang="ru-RU" sz="1500" b="1" dirty="0">
                <a:solidFill>
                  <a:srgbClr val="1F497D">
                    <a:lumMod val="75000"/>
                  </a:srgbClr>
                </a:solidFill>
              </a:rPr>
              <a:t> В </a:t>
            </a:r>
            <a:r>
              <a:rPr lang="ru-RU" sz="1500" b="1" dirty="0" err="1">
                <a:solidFill>
                  <a:srgbClr val="1F497D">
                    <a:lumMod val="75000"/>
                  </a:srgbClr>
                </a:solidFill>
              </a:rPr>
              <a:t>профстандарте</a:t>
            </a:r>
            <a:r>
              <a:rPr lang="ru-RU" sz="1500" b="1" dirty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ru-RU" sz="1500" b="1" dirty="0" err="1">
                <a:solidFill>
                  <a:srgbClr val="1F497D">
                    <a:lumMod val="75000"/>
                  </a:srgbClr>
                </a:solidFill>
              </a:rPr>
              <a:t>в</a:t>
            </a:r>
            <a:r>
              <a:rPr lang="ru-RU" sz="1500" b="1" dirty="0">
                <a:solidFill>
                  <a:srgbClr val="1F497D">
                    <a:lumMod val="75000"/>
                  </a:srgbClr>
                </a:solidFill>
              </a:rPr>
              <a:t> п. 4.5</a:t>
            </a:r>
            <a:r>
              <a:rPr lang="ru-RU" sz="1500" dirty="0">
                <a:solidFill>
                  <a:srgbClr val="1F497D">
                    <a:lumMod val="75000"/>
                  </a:srgbClr>
                </a:solidFill>
              </a:rPr>
              <a:t>, перечислены профессиональные компетенции педагога дошкольного образования.</a:t>
            </a:r>
          </a:p>
          <a:p>
            <a:endParaRPr lang="ru-RU" sz="15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sz="15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sz="15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sz="15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sz="15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sz="15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sz="15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sz="15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sz="15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sz="15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sz="15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sz="15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sz="15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sz="15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sz="15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sz="15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sz="15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sz="15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sz="1500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0558" y="978194"/>
            <a:ext cx="7945821" cy="3934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31" rIns="91262" bIns="45631" rtlCol="0" anchor="ctr"/>
          <a:lstStyle/>
          <a:p>
            <a:pPr lvl="0"/>
            <a:r>
              <a:rPr lang="ru-RU" sz="140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1. Знать специфику дошкольного образования и особенности организации образовательной работы с детьми.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20131" y="1520457"/>
            <a:ext cx="7945821" cy="6273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31" rIns="91262" bIns="45631" rtlCol="0" anchor="ctr"/>
          <a:lstStyle/>
          <a:p>
            <a:pPr algn="ctr"/>
            <a:endParaRPr lang="ru-RU" sz="1400" dirty="0">
              <a:solidFill>
                <a:srgbClr val="1F497D">
                  <a:lumMod val="75000"/>
                </a:srgbClr>
              </a:solidFill>
            </a:endParaRPr>
          </a:p>
          <a:p>
            <a:r>
              <a:rPr lang="ru-RU" sz="1400" dirty="0">
                <a:solidFill>
                  <a:srgbClr val="1F497D">
                    <a:lumMod val="75000"/>
                  </a:srgbClr>
                </a:solidFill>
              </a:rPr>
              <a:t>2. Знать общие закономерности развития ребенка в раннем и дошкольном детстве; особенности становления и развития детских деятельностей в раннем и дошкольном возрасте.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00556" y="2243469"/>
            <a:ext cx="7945820" cy="6911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31" rIns="91262" bIns="45631" rtlCol="0" anchor="ctr"/>
          <a:lstStyle/>
          <a:p>
            <a:r>
              <a:rPr lang="ru-RU" sz="1400" dirty="0">
                <a:solidFill>
                  <a:srgbClr val="1F497D">
                    <a:lumMod val="75000"/>
                  </a:srgbClr>
                </a:solidFill>
              </a:rPr>
              <a:t>3. Уметь организовывать ведущие в дошкольном возрасте виды деятельности: предметно-</a:t>
            </a:r>
            <a:r>
              <a:rPr lang="ru-RU" sz="1400" dirty="0" err="1">
                <a:solidFill>
                  <a:srgbClr val="1F497D">
                    <a:lumMod val="75000"/>
                  </a:srgbClr>
                </a:solidFill>
              </a:rPr>
              <a:t>манипулятивную</a:t>
            </a:r>
            <a:r>
              <a:rPr lang="ru-RU" sz="1400" dirty="0">
                <a:solidFill>
                  <a:srgbClr val="1F497D">
                    <a:lumMod val="75000"/>
                  </a:srgbClr>
                </a:solidFill>
              </a:rPr>
              <a:t> и игровую, обеспечивая развитие детей. Организовывать совместную и самостоятельную деятельность дошкольников.</a:t>
            </a:r>
            <a:endParaRPr lang="ru-RU" sz="14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0556" y="3070068"/>
            <a:ext cx="7945820" cy="5237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31" rIns="91262" bIns="45631" rtlCol="0" anchor="ctr"/>
          <a:lstStyle/>
          <a:p>
            <a:pPr algn="ctr"/>
            <a:endParaRPr lang="ru-RU" sz="1400" dirty="0">
              <a:solidFill>
                <a:srgbClr val="1F497D">
                  <a:lumMod val="75000"/>
                </a:srgbClr>
              </a:solidFill>
            </a:endParaRPr>
          </a:p>
          <a:p>
            <a:r>
              <a:rPr lang="ru-RU" sz="1400" dirty="0">
                <a:solidFill>
                  <a:srgbClr val="1F497D">
                    <a:lumMod val="75000"/>
                  </a:srgbClr>
                </a:solidFill>
              </a:rPr>
              <a:t>4. Владеть теорией и педагогическими методиками физического, познавательного и личностного развития детей.</a:t>
            </a:r>
          </a:p>
          <a:p>
            <a:pPr algn="ctr"/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0110" y="3710862"/>
            <a:ext cx="7906712" cy="5635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31" rIns="91262" bIns="45631" rtlCol="0" anchor="ctr"/>
          <a:lstStyle/>
          <a:p>
            <a:pPr algn="ctr"/>
            <a:endParaRPr lang="ru-RU" sz="1400" dirty="0">
              <a:solidFill>
                <a:srgbClr val="1F497D">
                  <a:lumMod val="75000"/>
                </a:srgbClr>
              </a:solidFill>
            </a:endParaRPr>
          </a:p>
          <a:p>
            <a:r>
              <a:rPr lang="ru-RU" sz="1400" dirty="0">
                <a:solidFill>
                  <a:srgbClr val="1F497D">
                    <a:lumMod val="75000"/>
                  </a:srgbClr>
                </a:solidFill>
              </a:rPr>
              <a:t>5. Уметь планировать, реализовывать и анализировать образовательную работу с детьми раннего и дошкольного возраста в соответствии с ФГОС дошкольного образования.</a:t>
            </a:r>
          </a:p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20110" y="4401881"/>
            <a:ext cx="7906712" cy="6273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31" rIns="91262" bIns="45631" rtlCol="0" anchor="ctr"/>
          <a:lstStyle/>
          <a:p>
            <a:pPr algn="ctr"/>
            <a:endParaRPr lang="ru-RU" sz="1400" dirty="0">
              <a:solidFill>
                <a:srgbClr val="1F497D">
                  <a:lumMod val="75000"/>
                </a:srgbClr>
              </a:solidFill>
            </a:endParaRPr>
          </a:p>
          <a:p>
            <a:r>
              <a:rPr lang="ru-RU" sz="1400" dirty="0">
                <a:solidFill>
                  <a:srgbClr val="1F497D">
                    <a:lumMod val="75000"/>
                  </a:srgbClr>
                </a:solidFill>
              </a:rPr>
              <a:t>6. Уметь планировать и корректировать образовательные задачи (совместно с психологом и другими специалистами) по результатам мониторинга, с учетом индивидуальных особенностей развития каждого ребенка.</a:t>
            </a:r>
          </a:p>
          <a:p>
            <a:pPr algn="ctr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58390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D18DC8-D69B-4DD4-B705-BAB4D558220A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394714"/>
              </p:ext>
            </p:extLst>
          </p:nvPr>
        </p:nvGraphicFramePr>
        <p:xfrm>
          <a:off x="435039" y="86061"/>
          <a:ext cx="8214129" cy="7496992"/>
        </p:xfrm>
        <a:graphic>
          <a:graphicData uri="http://schemas.openxmlformats.org/drawingml/2006/table">
            <a:tbl>
              <a:tblPr/>
              <a:tblGrid>
                <a:gridCol w="1798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961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146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1305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4059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4221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0452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1100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38875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63699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63699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36284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359602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315866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278609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278609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622012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622012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356362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</a:tblGrid>
              <a:tr h="554287"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Финальная диагностика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ГРУППА РАННЕГО ВОЗРАСТА (2-3 года)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Период проведения - окончание посещения группы раннего возраста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4287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Стартовая диагностика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ГРУППА МЛАДШЕГО ВОЗРАСТА (3-4 года)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Период проведения - начало уч. года (сентябрь) или начало посещения группы младшего возраста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9967">
                <a:tc gridSpan="3"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*- не диагностируется в данном возрасте</a:t>
                      </a:r>
                    </a:p>
                  </a:txBody>
                  <a:tcPr marL="5647" marR="5647" marT="5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4287"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Сформированность показателя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6100"/>
                          </a:solidFill>
                          <a:effectLst/>
                          <a:latin typeface="Times New Roman"/>
                        </a:rPr>
                        <a:t>«2» показатель сформирован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9C5700"/>
                          </a:solidFill>
                          <a:effectLst/>
                          <a:latin typeface="Times New Roman"/>
                        </a:rPr>
                        <a:t>«1» показатель в стадии формирования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9C0006"/>
                          </a:solidFill>
                          <a:effectLst/>
                          <a:latin typeface="Times New Roman"/>
                        </a:rPr>
                        <a:t>«0» показатель не сформирован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7127"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Средний уровень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6100"/>
                          </a:solidFill>
                          <a:effectLst/>
                          <a:latin typeface="Times New Roman"/>
                        </a:rPr>
                        <a:t>1,8 - 2,0 норма-высокий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1,0 - 1,7 норма - средний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0,0 - 0,9 ниже нормы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7" marR="5647" marT="56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42807">
                <a:tc rowSpan="6"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Ф.И. ребенка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6"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ОБРАЗОВАТЕЛЬНАЯ ОБЛАСТЬ «ПОЗНАВАТЕЛЬНОЕ  РАЗВИТИЕ»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428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6"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возможных достижений (возрастные характеристики) </a:t>
                      </a:r>
                      <a:r>
                        <a:rPr lang="ru-RU" sz="900" b="1" i="0" u="sng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 3 годам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428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Окружающий мир</a:t>
                      </a:r>
                    </a:p>
                  </a:txBody>
                  <a:tcPr marL="5647" marR="5647" marT="56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Природа </a:t>
                      </a:r>
                    </a:p>
                  </a:txBody>
                  <a:tcPr marL="5647" marR="5647" marT="56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914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Труд взрослых, профессии</a:t>
                      </a:r>
                    </a:p>
                  </a:txBody>
                  <a:tcPr marL="5647" marR="5647" marT="56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Предметный мир</a:t>
                      </a:r>
                    </a:p>
                  </a:txBody>
                  <a:tcPr marL="5647" marR="5647" marT="56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Я- сам, человек</a:t>
                      </a:r>
                    </a:p>
                  </a:txBody>
                  <a:tcPr marL="5647" marR="5647" marT="56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Семья</a:t>
                      </a:r>
                    </a:p>
                  </a:txBody>
                  <a:tcPr marL="5647" marR="5647" marT="56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Объекты живой природы</a:t>
                      </a:r>
                    </a:p>
                  </a:txBody>
                  <a:tcPr marL="5647" marR="5647" marT="56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Объекты неживой природы, природные явления</a:t>
                      </a:r>
                    </a:p>
                  </a:txBody>
                  <a:tcPr marL="5647" marR="5647" marT="56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914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Ребенок имеет представления, может показать на картинке и в естественной среде, может назвать</a:t>
                      </a:r>
                    </a:p>
                  </a:txBody>
                  <a:tcPr marL="5647" marR="5647" marT="56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Ребенок имеет представления</a:t>
                      </a:r>
                    </a:p>
                  </a:txBody>
                  <a:tcPr marL="5647" marR="5647" marT="56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Ребенок имеет представления, может показать на картинке и в естественной среде, может назвать</a:t>
                      </a:r>
                    </a:p>
                  </a:txBody>
                  <a:tcPr marL="5647" marR="5647" marT="56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Ребенок наблюдает за явлениями природы</a:t>
                      </a:r>
                    </a:p>
                  </a:txBody>
                  <a:tcPr marL="5647" marR="5647" marT="56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Ребенок эмоционально откликается на красоту природы, проявляет положительное отношение и интерес к взаимодействию с природой</a:t>
                      </a:r>
                    </a:p>
                  </a:txBody>
                  <a:tcPr marL="5647" marR="5647" marT="56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Ребенок старается не причинять вред живым объектам</a:t>
                      </a:r>
                    </a:p>
                  </a:txBody>
                  <a:tcPr marL="5647" marR="5647" marT="56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116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некоторые профессияи (повар варит еду, шофер водит машину, доктор лечит)</a:t>
                      </a:r>
                    </a:p>
                  </a:txBody>
                  <a:tcPr marL="5647" marR="5647" marT="56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предметы посуды (3-4 вида)</a:t>
                      </a:r>
                    </a:p>
                  </a:txBody>
                  <a:tcPr marL="5647" marR="5647" marT="56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предметы мебели (3-4 вида)</a:t>
                      </a:r>
                    </a:p>
                  </a:txBody>
                  <a:tcPr marL="5647" marR="5647" marT="56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предметы одежды (3-4 вида)</a:t>
                      </a:r>
                    </a:p>
                  </a:txBody>
                  <a:tcPr marL="5647" marR="5647" marT="56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игрушки (3-4 вида)</a:t>
                      </a:r>
                    </a:p>
                  </a:txBody>
                  <a:tcPr marL="5647" marR="5647" marT="56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 себе (знает свое имя, пол, возраст)</a:t>
                      </a:r>
                    </a:p>
                  </a:txBody>
                  <a:tcPr marL="5647" marR="5647" marT="56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 особенностях внешнего облика человека (знает части тела)</a:t>
                      </a:r>
                    </a:p>
                  </a:txBody>
                  <a:tcPr marL="5647" marR="5647" marT="56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о деятельности близких родственников (мама готовит, папа работает, сестра учится и т.д.)</a:t>
                      </a:r>
                    </a:p>
                  </a:txBody>
                  <a:tcPr marL="5647" marR="5647" marT="56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домашних животных и их детенышей (3-4 вида)</a:t>
                      </a:r>
                    </a:p>
                  </a:txBody>
                  <a:tcPr marL="5647" marR="5647" marT="56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диких животных и их детенышей (3-4 вида)</a:t>
                      </a:r>
                    </a:p>
                  </a:txBody>
                  <a:tcPr marL="5647" marR="5647" marT="56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растения, деревья (3-4 вида)</a:t>
                      </a:r>
                    </a:p>
                  </a:txBody>
                  <a:tcPr marL="5647" marR="5647" marT="56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фрукты (3-4 вида)</a:t>
                      </a:r>
                    </a:p>
                  </a:txBody>
                  <a:tcPr marL="5647" marR="5647" marT="56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овощи (3-4 вида)</a:t>
                      </a:r>
                    </a:p>
                  </a:txBody>
                  <a:tcPr marL="5647" marR="5647" marT="56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4280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4280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4280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4280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4280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647" marR="5647" marT="56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532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0808" y="232186"/>
            <a:ext cx="8345385" cy="2386331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3200" b="1" u="sng" dirty="0" smtClean="0">
                <a:solidFill>
                  <a:srgbClr val="4F81BD"/>
                </a:solidFill>
              </a:rPr>
              <a:t/>
            </a:r>
            <a:br>
              <a:rPr lang="ru-RU" sz="3200" b="1" u="sng" dirty="0" smtClean="0">
                <a:solidFill>
                  <a:srgbClr val="4F81BD"/>
                </a:solidFill>
              </a:rPr>
            </a:br>
            <a:r>
              <a:rPr lang="ru-RU" sz="3200" b="1" u="sng" dirty="0">
                <a:solidFill>
                  <a:srgbClr val="4F81BD"/>
                </a:solidFill>
              </a:rPr>
              <a:t/>
            </a:r>
            <a:br>
              <a:rPr lang="ru-RU" sz="3200" b="1" u="sng" dirty="0">
                <a:solidFill>
                  <a:srgbClr val="4F81BD"/>
                </a:solidFill>
              </a:rPr>
            </a:br>
            <a:r>
              <a:rPr lang="ru-RU" sz="3200" b="1" u="sng" dirty="0" smtClean="0">
                <a:solidFill>
                  <a:srgbClr val="4F81BD"/>
                </a:solidFill>
              </a:rPr>
              <a:t>Семинар</a:t>
            </a:r>
            <a:r>
              <a:rPr lang="ru-RU" sz="3200" b="1" u="sng" dirty="0">
                <a:solidFill>
                  <a:srgbClr val="4F81BD"/>
                </a:solidFill>
              </a:rPr>
              <a:t/>
            </a:r>
            <a:br>
              <a:rPr lang="ru-RU" sz="3200" b="1" u="sng" dirty="0">
                <a:solidFill>
                  <a:srgbClr val="4F81BD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>3. </a:t>
            </a:r>
            <a:r>
              <a:rPr lang="ru-RU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«Методический портфель педагога, работающего по ФГОС и ФОП ДО»</a:t>
            </a:r>
            <a:r>
              <a:rPr lang="ru-RU" sz="3200" b="1" dirty="0">
                <a:solidFill>
                  <a:srgbClr val="FF0000"/>
                </a:solidFill>
                <a:ea typeface="Calibri"/>
                <a:cs typeface="Times New Roman"/>
              </a:rPr>
              <a:t/>
            </a:r>
            <a:br>
              <a:rPr lang="ru-RU" sz="3200" b="1" dirty="0">
                <a:solidFill>
                  <a:srgbClr val="FF0000"/>
                </a:solidFill>
                <a:ea typeface="Calibri"/>
                <a:cs typeface="Times New Roman"/>
              </a:rPr>
            </a:br>
            <a:r>
              <a:rPr lang="ru-RU" sz="4800" b="1" dirty="0">
                <a:solidFill>
                  <a:srgbClr val="FF0000"/>
                </a:solidFill>
              </a:rPr>
              <a:t/>
            </a:r>
            <a:br>
              <a:rPr lang="ru-RU" sz="4800" b="1" dirty="0">
                <a:solidFill>
                  <a:srgbClr val="FF0000"/>
                </a:solidFill>
              </a:rPr>
            </a:br>
            <a:r>
              <a:rPr lang="ru-RU" sz="4800" b="1" dirty="0"/>
              <a:t/>
            </a:r>
            <a:br>
              <a:rPr lang="ru-RU" sz="4800" b="1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D18DC8-D69B-4DD4-B705-BAB4D55822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D:\Фото на мо январь\JwNgqzaP8g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" t="22389" b="25167"/>
          <a:stretch/>
        </p:blipFill>
        <p:spPr bwMode="auto">
          <a:xfrm>
            <a:off x="2784775" y="1832998"/>
            <a:ext cx="3574475" cy="2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66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D18DC8-D69B-4DD4-B705-BAB4D55822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" y="46040"/>
            <a:ext cx="9648825" cy="504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750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D18DC8-D69B-4DD4-B705-BAB4D558220A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0"/>
            <a:ext cx="10272713" cy="578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2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D18DC8-D69B-4DD4-B705-BAB4D558220A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"/>
            <a:ext cx="10263188" cy="576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414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855" y="672769"/>
            <a:ext cx="8229600" cy="857250"/>
          </a:xfrm>
        </p:spPr>
        <p:txBody>
          <a:bodyPr/>
          <a:lstStyle/>
          <a:p>
            <a:r>
              <a:rPr lang="ru-RU" sz="2800" b="1" u="sng" dirty="0" smtClean="0">
                <a:solidFill>
                  <a:srgbClr val="4F81BD"/>
                </a:solidFill>
                <a:cs typeface="Arial" charset="0"/>
              </a:rPr>
              <a:t/>
            </a:r>
            <a:br>
              <a:rPr lang="ru-RU" sz="2800" b="1" u="sng" dirty="0" smtClean="0">
                <a:solidFill>
                  <a:srgbClr val="4F81BD"/>
                </a:solidFill>
                <a:cs typeface="Arial" charset="0"/>
              </a:rPr>
            </a:br>
            <a:r>
              <a:rPr lang="ru-RU" sz="2800" b="1" u="sng" dirty="0" smtClean="0">
                <a:solidFill>
                  <a:srgbClr val="4F81BD"/>
                </a:solidFill>
                <a:cs typeface="Arial" charset="0"/>
              </a:rPr>
              <a:t>Семинар</a:t>
            </a:r>
            <a:r>
              <a:rPr lang="ru-RU" sz="3200" b="1" u="sng" dirty="0" smtClean="0">
                <a:solidFill>
                  <a:srgbClr val="4F81BD"/>
                </a:solidFill>
                <a:cs typeface="Arial" charset="0"/>
              </a:rPr>
              <a:t/>
            </a:r>
            <a:br>
              <a:rPr lang="ru-RU" sz="3200" b="1" u="sng" dirty="0" smtClean="0">
                <a:solidFill>
                  <a:srgbClr val="4F81BD"/>
                </a:solidFill>
                <a:cs typeface="Arial" charset="0"/>
              </a:rPr>
            </a:br>
            <a:r>
              <a:rPr lang="ru-RU" sz="2800" b="1" dirty="0" smtClean="0">
                <a:solidFill>
                  <a:srgbClr val="FF0000"/>
                </a:solidFill>
                <a:cs typeface="Arial" charset="0"/>
              </a:rPr>
              <a:t>4</a:t>
            </a:r>
            <a:r>
              <a:rPr lang="ru-RU" sz="2800" b="1" dirty="0">
                <a:solidFill>
                  <a:srgbClr val="FF0000"/>
                </a:solidFill>
                <a:cs typeface="Arial" charset="0"/>
              </a:rPr>
              <a:t>. </a:t>
            </a:r>
            <a:r>
              <a:rPr lang="ru-RU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«ФОП ДО: решаем задачи речевого развития дошкольников. </a:t>
            </a:r>
            <a:br>
              <a:rPr lang="ru-RU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Авторская методика Т.И. </a:t>
            </a:r>
            <a:r>
              <a:rPr lang="ru-RU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Гризик</a:t>
            </a:r>
            <a:r>
              <a:rPr lang="ru-RU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»</a:t>
            </a:r>
            <a:r>
              <a:rPr lang="ru-RU" sz="3200" b="1" dirty="0">
                <a:solidFill>
                  <a:srgbClr val="FF0000"/>
                </a:solidFill>
                <a:ea typeface="Calibri"/>
                <a:cs typeface="Times New Roman"/>
              </a:rPr>
              <a:t/>
            </a:r>
            <a:br>
              <a:rPr lang="ru-RU" sz="3200" b="1" dirty="0">
                <a:solidFill>
                  <a:srgbClr val="FF0000"/>
                </a:solidFill>
                <a:ea typeface="Calibri"/>
                <a:cs typeface="Times New Roman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36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j-ea"/>
                <a:cs typeface="+mj-cs"/>
              </a:rPr>
              <a:t/>
            </a:r>
            <a:br>
              <a:rPr lang="ru-RU" sz="36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j-ea"/>
                <a:cs typeface="+mj-cs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pic>
        <p:nvPicPr>
          <p:cNvPr id="1026" name="Picture 2" descr="D:\Фото на мо январь\KkJJ9SQiTE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6" b="24115"/>
          <a:stretch/>
        </p:blipFill>
        <p:spPr bwMode="auto">
          <a:xfrm>
            <a:off x="530391" y="2157337"/>
            <a:ext cx="2384408" cy="197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Фото на мо январь\7rtPZOuLQD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2565" r="8702" b="29935"/>
          <a:stretch/>
        </p:blipFill>
        <p:spPr bwMode="auto">
          <a:xfrm>
            <a:off x="3154695" y="2322420"/>
            <a:ext cx="2651615" cy="200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Фото на мо январь\9728s_ObmM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" t="17500" r="9110" b="33167"/>
          <a:stretch/>
        </p:blipFill>
        <p:spPr bwMode="auto">
          <a:xfrm>
            <a:off x="6154072" y="2650660"/>
            <a:ext cx="2469605" cy="187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78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383618"/>
            <a:ext cx="7776864" cy="3132348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  <a:p>
            <a:r>
              <a:rPr lang="ru-RU" dirty="0"/>
              <a:t> </a:t>
            </a:r>
          </a:p>
          <a:p>
            <a:pPr algn="l"/>
            <a:r>
              <a:rPr lang="ru-RU" sz="5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Федеральный закон от 29декабря 2012 г. № 273-ФЗ «Об </a:t>
            </a:r>
            <a:r>
              <a:rPr lang="ru-RU" sz="5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образовании в Российской  Федерации»</a:t>
            </a:r>
          </a:p>
          <a:p>
            <a:pPr algn="l"/>
            <a:r>
              <a:rPr lang="ru-RU" sz="51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Статья </a:t>
            </a:r>
            <a:r>
              <a:rPr lang="ru-RU" sz="51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28. Компетенции, права, обязанности и ответственность образовательной организации</a:t>
            </a:r>
            <a:endParaRPr lang="ru-RU" sz="5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ru-RU" sz="5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2. Образовательные организации при реализации образовательных программ свободны в определении содержания образования, выборе образовательных технологий, а также в выборе учебно-методического обеспечения, если иное не установлено настоящим</a:t>
            </a:r>
          </a:p>
          <a:p>
            <a:pPr algn="l"/>
            <a:r>
              <a:rPr lang="ru-RU" sz="5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Федеральным законом</a:t>
            </a:r>
          </a:p>
          <a:p>
            <a:pPr algn="l"/>
            <a:r>
              <a:rPr lang="ru-RU" sz="5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sz="51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5100" dirty="0"/>
              <a:t> </a:t>
            </a:r>
          </a:p>
          <a:p>
            <a:endParaRPr lang="ru-RU" sz="51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03498"/>
            <a:ext cx="8964488" cy="432048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sz="3100" dirty="0" smtClean="0"/>
              <a:t>Авторские </a:t>
            </a:r>
            <a:r>
              <a:rPr lang="ru-RU" sz="3100" dirty="0"/>
              <a:t>технологии и самостоятельные линейки пособий внутри комплексных программ</a:t>
            </a:r>
            <a:br>
              <a:rPr lang="ru-RU" sz="3100" dirty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8000" dirty="0"/>
              <a:t/>
            </a:r>
            <a:br>
              <a:rPr lang="ru-RU" sz="8000" dirty="0"/>
            </a:br>
            <a:r>
              <a:rPr lang="ru-RU" sz="8000" dirty="0"/>
              <a:t> </a:t>
            </a:r>
            <a:br>
              <a:rPr lang="ru-RU" sz="8000" dirty="0"/>
            </a:br>
            <a:r>
              <a:rPr lang="ru-RU" sz="8000" dirty="0"/>
              <a:t> </a:t>
            </a:r>
            <a:br>
              <a:rPr lang="ru-RU" sz="8000" dirty="0"/>
            </a:br>
            <a:r>
              <a:rPr lang="ru-RU" sz="8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9617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34"/>
          <a:stretch/>
        </p:blipFill>
        <p:spPr bwMode="auto">
          <a:xfrm>
            <a:off x="179512" y="-9020"/>
            <a:ext cx="4464496" cy="51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99992" y="1329624"/>
            <a:ext cx="43204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dirty="0" smtClean="0">
                <a:solidFill>
                  <a:prstClr val="black"/>
                </a:solidFill>
                <a:latin typeface="Trebuchet MS"/>
                <a:cs typeface="+mn-cs"/>
              </a:rPr>
              <a:t>Речевое развитие детей дошкольного возраста: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 dirty="0" smtClean="0">
              <a:solidFill>
                <a:prstClr val="black"/>
              </a:solidFill>
              <a:latin typeface="Trebuchet MS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ru-RU" sz="1800" dirty="0" smtClean="0">
                <a:solidFill>
                  <a:prstClr val="black"/>
                </a:solidFill>
                <a:latin typeface="Trebuchet MS"/>
                <a:cs typeface="+mn-cs"/>
              </a:rPr>
              <a:t>Формирование словаря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ru-RU" sz="1800" dirty="0" smtClean="0">
                <a:solidFill>
                  <a:prstClr val="black"/>
                </a:solidFill>
                <a:latin typeface="Trebuchet MS"/>
                <a:cs typeface="+mn-cs"/>
              </a:rPr>
              <a:t>Звуковая культура речи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ru-RU" sz="1800" dirty="0" smtClean="0">
                <a:solidFill>
                  <a:prstClr val="black"/>
                </a:solidFill>
                <a:latin typeface="Trebuchet MS"/>
                <a:cs typeface="+mn-cs"/>
              </a:rPr>
              <a:t>Грамматический строй речи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ru-RU" sz="1800" dirty="0" smtClean="0">
                <a:solidFill>
                  <a:prstClr val="black"/>
                </a:solidFill>
                <a:latin typeface="Trebuchet MS"/>
                <a:cs typeface="+mn-cs"/>
              </a:rPr>
              <a:t>Связная речь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ru-RU" sz="1800" dirty="0" smtClean="0">
                <a:solidFill>
                  <a:prstClr val="black"/>
                </a:solidFill>
                <a:latin typeface="Trebuchet MS"/>
                <a:cs typeface="+mn-cs"/>
              </a:rPr>
              <a:t>Подготовка детей к обучению грамоте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ru-RU" sz="1800" dirty="0" smtClean="0">
                <a:solidFill>
                  <a:prstClr val="black"/>
                </a:solidFill>
                <a:latin typeface="Trebuchet MS"/>
                <a:cs typeface="+mn-cs"/>
              </a:rPr>
              <a:t>Интерес к художественной литературе</a:t>
            </a:r>
            <a:endParaRPr lang="ru-RU" sz="1800" dirty="0">
              <a:solidFill>
                <a:prstClr val="black"/>
              </a:solidFill>
              <a:latin typeface="Trebuchet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4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7" name="image1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1585"/>
            <a:ext cx="327660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6278167" y="-321113"/>
            <a:ext cx="3296375" cy="2416320"/>
            <a:chOff x="13930" y="-6659"/>
            <a:chExt cx="5256" cy="6764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4" y="-6659"/>
              <a:ext cx="1476" cy="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Изображение Познавательное развитие детей 2-8 лет: мир природы и мир человека. Методическое пособие для воспитателей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9" y="-5853"/>
              <a:ext cx="5256" cy="5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Изображение Познавательное развитие детей 2-8 лет: мир природы и мир человека. Методическое пособие для воспитателей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71" y="-5811"/>
              <a:ext cx="5096" cy="5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52401" y="34445"/>
            <a:ext cx="102625" cy="502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6176" tIns="177744" rIns="25392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Trebuchet MS"/>
              <a:cs typeface="+mn-cs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52400" y="3253112"/>
            <a:ext cx="1385614" cy="294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80709" tIns="17457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8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3592013" y="-200828"/>
            <a:ext cx="5771738" cy="4284747"/>
            <a:chOff x="8501" y="492"/>
            <a:chExt cx="10588" cy="10308"/>
          </a:xfrm>
        </p:grpSpPr>
        <p:pic>
          <p:nvPicPr>
            <p:cNvPr id="3082" name="Picture 10" descr="D:\ПРОСВЕЩЕНИЕ\Картинки_в_пособиях\Радуга\ОБЛОЖКИ\Программа_и_Методички\Новый_формат\Речевое_развитие_6-8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0" y="2109"/>
              <a:ext cx="5021" cy="5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3" name="Picture 11" descr="D:\ПРОСВЕЩЕНИЕ\Картинки_в_пособиях\Радуга\ОБЛОЖКИ\Программа_и_Методички\Новый_формат\Речевое_развитие_6-8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" y="2417"/>
              <a:ext cx="4124" cy="5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4" name="Picture 12" descr="D:\ПРОСВЕЩЕНИЕ\Картинки_в_пособиях\Радуга\ОБЛОЖКИ\Программа_и_Методички\Новый_формат\Речевое_развитие_5-6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" y="492"/>
              <a:ext cx="4179" cy="5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5" name="Picture 13" descr="D:\ПРОСВЕЩЕНИЕ\Картинки_в_пособиях\Радуга\ОБЛОЖКИ\Программа_и_Методички\Новый_формат\Речевое_развитие_5-6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6" y="799"/>
              <a:ext cx="3281" cy="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6" name="Picture 14" descr="D:\ПРОСВЕЩЕНИЕ\Картинки_в_пособиях\Радуга\ОБЛОЖКИ\Узнаю_мир\Новые\3_4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5" y="5656"/>
              <a:ext cx="4875" cy="5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7" name="Picture 15" descr="D:\ПРОСВЕЩЕНИЕ\Картинки_в_пособиях\Радуга\ОБЛОЖКИ\Узнаю_мир\Новые\3_4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0" y="5981"/>
              <a:ext cx="3943" cy="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Freeform 16"/>
            <p:cNvSpPr>
              <a:spLocks/>
            </p:cNvSpPr>
            <p:nvPr/>
          </p:nvSpPr>
          <p:spPr bwMode="auto">
            <a:xfrm>
              <a:off x="9721" y="5972"/>
              <a:ext cx="3961" cy="4708"/>
            </a:xfrm>
            <a:custGeom>
              <a:avLst/>
              <a:gdLst>
                <a:gd name="T0" fmla="+- 0 9721 9721"/>
                <a:gd name="T1" fmla="*/ T0 w 3961"/>
                <a:gd name="T2" fmla="+- 0 6728 5972"/>
                <a:gd name="T3" fmla="*/ 6728 h 4708"/>
                <a:gd name="T4" fmla="+- 0 12668 9721"/>
                <a:gd name="T5" fmla="*/ T4 w 3961"/>
                <a:gd name="T6" fmla="+- 0 5972 5972"/>
                <a:gd name="T7" fmla="*/ 5972 h 4708"/>
                <a:gd name="T8" fmla="+- 0 13682 9721"/>
                <a:gd name="T9" fmla="*/ T8 w 3961"/>
                <a:gd name="T10" fmla="+- 0 9924 5972"/>
                <a:gd name="T11" fmla="*/ 9924 h 4708"/>
                <a:gd name="T12" fmla="+- 0 10735 9721"/>
                <a:gd name="T13" fmla="*/ T12 w 3961"/>
                <a:gd name="T14" fmla="+- 0 10680 5972"/>
                <a:gd name="T15" fmla="*/ 10680 h 4708"/>
                <a:gd name="T16" fmla="+- 0 9721 9721"/>
                <a:gd name="T17" fmla="*/ T16 w 3961"/>
                <a:gd name="T18" fmla="+- 0 6728 5972"/>
                <a:gd name="T19" fmla="*/ 6728 h 47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961" h="4708">
                  <a:moveTo>
                    <a:pt x="0" y="756"/>
                  </a:moveTo>
                  <a:lnTo>
                    <a:pt x="2947" y="0"/>
                  </a:lnTo>
                  <a:lnTo>
                    <a:pt x="3961" y="3952"/>
                  </a:lnTo>
                  <a:lnTo>
                    <a:pt x="1014" y="4708"/>
                  </a:lnTo>
                  <a:lnTo>
                    <a:pt x="0" y="756"/>
                  </a:lnTo>
                  <a:close/>
                </a:path>
              </a:pathLst>
            </a:custGeom>
            <a:noFill/>
            <a:ln w="9525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>
                <a:solidFill>
                  <a:prstClr val="black"/>
                </a:solidFill>
                <a:latin typeface="Trebuchet MS"/>
                <a:cs typeface="+mn-cs"/>
              </a:endParaRPr>
            </a:p>
          </p:txBody>
        </p:sp>
        <p:pic>
          <p:nvPicPr>
            <p:cNvPr id="3089" name="Picture 17" descr="C:\Users\TGorbunova\Desktop\страницы пособий\ОВОРИМ ПРАВИЛЬНО 6-8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8" y="4221"/>
              <a:ext cx="3860" cy="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0" name="Picture 18" descr="C:\Users\TGorbunova\Desktop\страницы пособий\ОВОРИМ ПРАВИЛЬНО 6-8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29" y="4262"/>
              <a:ext cx="3699" cy="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1" name="Picture 19" descr="P:\РДО\Татьяна Горбунова\Презентации\ПМК Радуга\(cover) Готовим руку к письму. Пособие для детей 4-8 лет (Гризик Т. И.)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42" y="5261"/>
              <a:ext cx="4946" cy="5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42136" y="2596439"/>
            <a:ext cx="4572000" cy="28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800" b="1" dirty="0" err="1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Calibri" pitchFamily="34" charset="0"/>
              </a:rPr>
              <a:t>Гризик</a:t>
            </a:r>
            <a:r>
              <a:rPr lang="ru-RU" sz="1800" b="1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Calibri" pitchFamily="34" charset="0"/>
              </a:rPr>
              <a:t> Татьяна Ивановна</a:t>
            </a:r>
            <a:r>
              <a:rPr lang="ru-RU" sz="18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Calibri" pitchFamily="34" charset="0"/>
              </a:rPr>
              <a:t>,</a:t>
            </a:r>
            <a:endParaRPr lang="ru-RU" sz="1800" b="1" dirty="0" smtClean="0">
              <a:solidFill>
                <a:prstClr val="black"/>
              </a:solidFill>
              <a:latin typeface="Arial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Calibri" pitchFamily="34" charset="0"/>
              </a:rPr>
              <a:t>кандидат педагогических наук,</a:t>
            </a:r>
          </a:p>
          <a:p>
            <a:pPr eaLnBrk="0" hangingPunct="0"/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Calibri" pitchFamily="34" charset="0"/>
              </a:rPr>
              <a:t> старший научный сотрудник, </a:t>
            </a:r>
          </a:p>
          <a:p>
            <a:pPr eaLnBrk="0" hangingPunct="0"/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Calibri" pitchFamily="34" charset="0"/>
              </a:rPr>
              <a:t>ведущий научный сотрудник Лаборатории дошкольного образования </a:t>
            </a:r>
          </a:p>
          <a:p>
            <a:pPr eaLnBrk="0" hangingPunct="0"/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Calibri" pitchFamily="34" charset="0"/>
              </a:rPr>
              <a:t>Федерального института развития образования Министерства образования и</a:t>
            </a:r>
          </a:p>
          <a:p>
            <a:pPr eaLnBrk="0" hangingPunct="0"/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Calibri" pitchFamily="34" charset="0"/>
              </a:rPr>
              <a:t> науки Российской Федерации, доцент кафедры дошкольной педагогики и</a:t>
            </a:r>
          </a:p>
          <a:p>
            <a:pPr eaLnBrk="0" hangingPunct="0"/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Calibri" pitchFamily="34" charset="0"/>
              </a:rPr>
              <a:t> психологии МИОО, главный редактор журнала «Дошкольное воспитание»</a:t>
            </a:r>
          </a:p>
        </p:txBody>
      </p:sp>
    </p:spTree>
    <p:extLst>
      <p:ext uri="{BB962C8B-B14F-4D97-AF65-F5344CB8AC3E}">
        <p14:creationId xmlns:p14="http://schemas.microsoft.com/office/powerpoint/2010/main" val="268233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creenshot_20240111_130449_VK Messenger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0" y="465528"/>
            <a:ext cx="9144000" cy="3807995"/>
          </a:xfrm>
        </p:spPr>
      </p:pic>
      <p:sp>
        <p:nvSpPr>
          <p:cNvPr id="3" name="Прямоугольник 2"/>
          <p:cNvSpPr/>
          <p:nvPr/>
        </p:nvSpPr>
        <p:spPr>
          <a:xfrm>
            <a:off x="8100392" y="465516"/>
            <a:ext cx="1043608" cy="3780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7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7342" y="329709"/>
            <a:ext cx="7974419" cy="4324081"/>
          </a:xfrm>
          <a:prstGeom prst="rect">
            <a:avLst/>
          </a:prstGeom>
          <a:noFill/>
        </p:spPr>
        <p:txBody>
          <a:bodyPr wrap="square" lIns="91262" tIns="45631" rIns="91262" bIns="45631" rtlCol="0">
            <a:spAutoFit/>
          </a:bodyPr>
          <a:lstStyle/>
          <a:p>
            <a:endParaRPr lang="ru-RU" sz="15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sz="15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sz="15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sz="15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sz="15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sz="15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sz="15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sz="15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sz="15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sz="15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sz="15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sz="15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sz="15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sz="15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sz="15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sz="15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sz="15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27431" y="204952"/>
            <a:ext cx="7838761" cy="7094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31" rIns="91262" bIns="45631" rtlCol="0" anchor="ctr"/>
          <a:lstStyle/>
          <a:p>
            <a:pPr lvl="0"/>
            <a:r>
              <a:rPr lang="ru-RU" sz="140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7. Реализовывать педагогические рекомендации специалистов (психолога, логопеда, социального педагога, дефектолога и др.) в работе с детьми, испытывающими трудности в освоении программы, или детьми с особыми образовательными потребностями.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27322" y="1101551"/>
            <a:ext cx="7838762" cy="8060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31" rIns="91262" bIns="45631" rtlCol="0" anchor="ctr"/>
          <a:lstStyle/>
          <a:p>
            <a:pPr lvl="0"/>
            <a:r>
              <a:rPr lang="ru-RU" sz="140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8. Участвовать в создании психологически комфортной и безопасной образовательной среды, обеспечивая безопасность жизни детей, сохранение и укрепление их здоровья, поддерживая эмоциональное благополучие ребенка.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27431" y="2081048"/>
            <a:ext cx="7838761" cy="10089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31" rIns="91262" bIns="45631" rtlCol="0" anchor="ctr"/>
          <a:lstStyle/>
          <a:p>
            <a:pPr lvl="0"/>
            <a:r>
              <a:rPr lang="ru-RU" sz="140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9. Владеть методами и средствами анализа психолого-педагогического мониторинга, позволяющего оценить результаты освоения детьми образовательных программ, степень </a:t>
            </a:r>
            <a:r>
              <a:rPr lang="ru-RU" sz="1400" dirty="0" err="1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сформированности</a:t>
            </a:r>
            <a:r>
              <a:rPr lang="ru-RU" sz="140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необходимых интегративных качеств детей дошкольного возраста, необходимых для дальнейшего обучения и развития в начальной школе.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27343" y="3268593"/>
            <a:ext cx="7838763" cy="6031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31" rIns="91262" bIns="45631" rtlCol="0" anchor="ctr"/>
          <a:lstStyle/>
          <a:p>
            <a:pPr lvl="0"/>
            <a:r>
              <a:rPr lang="ru-RU" sz="140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10. Владеть методами и средствами психолого-педагогического просвещения родителей (законных представителей) детей, уметь выстраивать партнерское взаимодействие с ними для решения образовательных задач.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7431" y="3998069"/>
            <a:ext cx="7838761" cy="6558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31" rIns="91262" bIns="45631" rtlCol="0" anchor="ctr"/>
          <a:lstStyle/>
          <a:p>
            <a:pPr lvl="0"/>
            <a:r>
              <a:rPr lang="ru-RU" sz="140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11. Владеть ИКТ-компетенциями, необходимыми и достаточными для планирования, реализации и оценки образовательной работы с детьми.</a:t>
            </a:r>
          </a:p>
        </p:txBody>
      </p:sp>
    </p:spTree>
    <p:extLst>
      <p:ext uri="{BB962C8B-B14F-4D97-AF65-F5344CB8AC3E}">
        <p14:creationId xmlns:p14="http://schemas.microsoft.com/office/powerpoint/2010/main" val="163169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reenshot_20240111_130858_VK Messenger.jpg"/>
          <p:cNvPicPr>
            <a:picLocks noChangeAspect="1"/>
          </p:cNvPicPr>
          <p:nvPr/>
        </p:nvPicPr>
        <p:blipFill rotWithShape="1">
          <a:blip r:embed="rId2" cstate="print"/>
          <a:srcRect r="11194" b="6054"/>
          <a:stretch/>
        </p:blipFill>
        <p:spPr>
          <a:xfrm>
            <a:off x="1" y="440441"/>
            <a:ext cx="9170620" cy="40215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07904" y="4245936"/>
            <a:ext cx="792088" cy="2160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52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0" y="4436898"/>
            <a:ext cx="3962400" cy="554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0195" algn="l" fontAlgn="auto">
              <a:spcAft>
                <a:spcPts val="0"/>
              </a:spcAft>
            </a:pPr>
            <a:r>
              <a:rPr lang="ru-RU" sz="800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Calibri"/>
                <a:cs typeface="Calibri"/>
              </a:rPr>
              <a:t>                 </a:t>
            </a:r>
            <a:r>
              <a:rPr lang="ru-RU" sz="80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Условные</a:t>
            </a:r>
            <a:r>
              <a:rPr lang="ru-RU" sz="800" spc="-1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ru-RU" sz="8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обозначения:</a:t>
            </a:r>
          </a:p>
          <a:p>
            <a:pPr fontAlgn="auto">
              <a:spcAft>
                <a:spcPts val="0"/>
              </a:spcAft>
            </a:pPr>
            <a:r>
              <a:rPr lang="ru-RU" sz="800" dirty="0" smtClean="0">
                <a:solidFill>
                  <a:prstClr val="black"/>
                </a:solidFill>
              </a:rPr>
              <a:t>  </a:t>
            </a:r>
            <a:r>
              <a:rPr lang="ru-RU" sz="800" b="1" dirty="0" smtClean="0">
                <a:solidFill>
                  <a:prstClr val="black"/>
                </a:solidFill>
              </a:rPr>
              <a:t>Полужирное начертание- решение задач ФОП ДО</a:t>
            </a:r>
          </a:p>
          <a:p>
            <a:pPr fontAlgn="auto"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</a:rPr>
              <a:t>Выделение цветом – превышение задач ФОП ДО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1689" y="0"/>
            <a:ext cx="8548253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70C0"/>
                </a:solidFill>
                <a:latin typeface="Calibri"/>
                <a:ea typeface="Calibri"/>
                <a:cs typeface="Times New Roman"/>
              </a:rPr>
              <a:t>Соответствие задач образовательной деятельности ФОП ДО и авторской методики речевого развития Т.И. </a:t>
            </a:r>
            <a:r>
              <a:rPr lang="ru-RU" sz="1600" b="1" dirty="0" err="1">
                <a:solidFill>
                  <a:srgbClr val="0070C0"/>
                </a:solidFill>
                <a:latin typeface="Calibri"/>
                <a:ea typeface="Calibri"/>
                <a:cs typeface="Times New Roman"/>
              </a:rPr>
              <a:t>Гризик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Образовательная область «Речевое развитие»</a:t>
            </a:r>
            <a:endParaRPr lang="ru-RU" sz="12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Возраст: 3-4 года</a:t>
            </a:r>
            <a:endParaRPr lang="ru-RU" sz="1200" dirty="0">
              <a:solidFill>
                <a:schemeClr val="tx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274524"/>
              </p:ext>
            </p:extLst>
          </p:nvPr>
        </p:nvGraphicFramePr>
        <p:xfrm>
          <a:off x="78154" y="1224951"/>
          <a:ext cx="8858045" cy="4448033"/>
        </p:xfrm>
        <a:graphic>
          <a:graphicData uri="http://schemas.openxmlformats.org/drawingml/2006/table">
            <a:tbl>
              <a:tblPr firstRow="1" firstCol="1" bandRow="1"/>
              <a:tblGrid>
                <a:gridCol w="1366840"/>
                <a:gridCol w="2614404"/>
                <a:gridCol w="4876801"/>
              </a:tblGrid>
              <a:tr h="262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Задачи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3611" marR="23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ФОП ДО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3611" marR="23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Методика речевого развития Т.И. Гризик</a:t>
                      </a:r>
                      <a:endParaRPr lang="ru-RU" sz="15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3611" marR="23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51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Формирование словаря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3611" marR="23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обогащение словаря: </a:t>
                      </a:r>
                      <a:r>
                        <a:rPr lang="ru-RU" sz="15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закреплять умение различать и называть части предметов, качества предметов, сходные по назначению предметы, понимать обобщающие слова</a:t>
                      </a:r>
                      <a:r>
                        <a:rPr lang="ru-RU" sz="15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;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активизация словаря: </a:t>
                      </a:r>
                      <a:r>
                        <a:rPr lang="ru-RU" sz="15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активизировать в речи слова, обозначающие названия предметов ближайшего окружения.</a:t>
                      </a:r>
                    </a:p>
                  </a:txBody>
                  <a:tcPr marL="23611" marR="23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Развивать пассивный и активный словарь на основе углубления и расширения представлений детей об окружающем мире. Упражнять детей в умении различать части предметов и обозначать их в речи. Знакомить со словами-обобщениями, обозначающими родовые понятия (игрушки, посуда, овощи, фрукты и .п.). </a:t>
                      </a:r>
                      <a:r>
                        <a:rPr lang="ru-RU" sz="15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Расширять словарь</a:t>
                      </a:r>
                      <a:r>
                        <a:rPr lang="ru-RU" sz="1500" b="1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обозначающий </a:t>
                      </a:r>
                      <a:r>
                        <a:rPr lang="ru-RU" sz="15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действия (деятельность и действия людей; движения животных). Поощрять стремление детей использовать определения (характеристики предметов</a:t>
                      </a:r>
                      <a:r>
                        <a:rPr lang="ru-RU" sz="1500" b="1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явлений</a:t>
                      </a:r>
                      <a:r>
                        <a:rPr lang="ru-RU" sz="15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; внешний вид людей и животных</a:t>
                      </a:r>
                      <a:r>
                        <a:rPr lang="ru-RU" sz="1500" b="1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их </a:t>
                      </a:r>
                      <a:r>
                        <a:rPr lang="ru-RU" sz="15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эмоциональное состояние).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3611" marR="23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463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437418" cy="914400"/>
          </a:xfrm>
        </p:spPr>
        <p:txBody>
          <a:bodyPr/>
          <a:lstStyle/>
          <a:p>
            <a:pPr marL="0" lvl="0" indent="0" algn="l" fontAlgn="base">
              <a:lnSpc>
                <a:spcPct val="115000"/>
              </a:lnSpc>
              <a:buNone/>
            </a:pPr>
            <a:r>
              <a:rPr lang="ru-RU" sz="1600" dirty="0">
                <a:solidFill>
                  <a:srgbClr val="0070C0"/>
                </a:solidFill>
                <a:effectLst/>
                <a:latin typeface="Calibri"/>
                <a:ea typeface="Calibri"/>
                <a:cs typeface="Times New Roman"/>
              </a:rPr>
              <a:t>Соответствие задач образовательной деятельности ФОП ДО и авторской методики речевого развития Т.И. </a:t>
            </a:r>
            <a:r>
              <a:rPr lang="ru-RU" sz="1600" dirty="0" err="1">
                <a:solidFill>
                  <a:srgbClr val="0070C0"/>
                </a:solidFill>
                <a:effectLst/>
                <a:latin typeface="Calibri"/>
                <a:ea typeface="Calibri"/>
                <a:cs typeface="Times New Roman"/>
              </a:rPr>
              <a:t>Гризик</a:t>
            </a:r>
            <a:r>
              <a:rPr lang="ru-RU" sz="1600" b="0" dirty="0">
                <a:solidFill>
                  <a:srgbClr val="FF0000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600" b="0" dirty="0">
                <a:solidFill>
                  <a:srgbClr val="FF0000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1200" dirty="0">
                <a:solidFill>
                  <a:prstClr val="black"/>
                </a:solidFill>
                <a:effectLst/>
                <a:latin typeface="Calibri"/>
                <a:ea typeface="Calibri"/>
                <a:cs typeface="Times New Roman"/>
              </a:rPr>
              <a:t>Образовательная область «Речевое развитие»</a:t>
            </a:r>
            <a:r>
              <a:rPr lang="ru-RU" sz="1200" b="0" dirty="0">
                <a:solidFill>
                  <a:prstClr val="black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200" b="0" dirty="0">
                <a:solidFill>
                  <a:prstClr val="black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1200" dirty="0">
                <a:solidFill>
                  <a:prstClr val="black"/>
                </a:solidFill>
                <a:effectLst/>
                <a:latin typeface="Calibri"/>
                <a:ea typeface="Calibri"/>
                <a:cs typeface="Times New Roman"/>
              </a:rPr>
              <a:t>Возраст: 3-4 </a:t>
            </a:r>
            <a:r>
              <a:rPr lang="ru-RU" sz="1200" dirty="0" smtClean="0">
                <a:solidFill>
                  <a:prstClr val="black"/>
                </a:solidFill>
                <a:effectLst/>
                <a:latin typeface="Calibri"/>
                <a:ea typeface="Calibri"/>
                <a:cs typeface="Times New Roman"/>
              </a:rPr>
              <a:t>года (продолжение)</a:t>
            </a:r>
            <a:r>
              <a:rPr lang="ru-RU" sz="1600" b="0" dirty="0">
                <a:solidFill>
                  <a:prstClr val="black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600" b="0" dirty="0">
                <a:solidFill>
                  <a:prstClr val="black"/>
                </a:solidFill>
                <a:effectLst/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53353662"/>
              </p:ext>
            </p:extLst>
          </p:nvPr>
        </p:nvGraphicFramePr>
        <p:xfrm>
          <a:off x="13" y="1062039"/>
          <a:ext cx="9143999" cy="4710923"/>
        </p:xfrm>
        <a:graphic>
          <a:graphicData uri="http://schemas.openxmlformats.org/drawingml/2006/table">
            <a:tbl>
              <a:tblPr firstRow="1" firstCol="1" bandRow="1"/>
              <a:tblGrid>
                <a:gridCol w="1038271"/>
                <a:gridCol w="2245256"/>
                <a:gridCol w="5860472"/>
              </a:tblGrid>
              <a:tr h="47109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Звуковая культура речи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8739" marR="187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Продолжать закреплять у детей умение внятно произносить в словах все гласные и согласные звуки, кроме шипящих и сонорных. Вырабатывать правильный темп речи, интонационную выразительность; отчетливо произносить слова и короткие фразы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8739" marR="187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Развитие и совершенствование звуковой культуры речи. Упражнять речевой аппарат (артикуляционный и дыхательный) для закрепления и появления правильного звукопроизношения; вызывать, уточнять и закреплять произношение звуков родного языка;</a:t>
                      </a:r>
                      <a:r>
                        <a:rPr lang="ru-RU" sz="15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развивать речевое внимание и речевой слух. Формировать умение находить заданное слово в предложенной фразе ( с опорой на картинку  и без неё). Упражнять в умении дифференцировать слова, близкие по слоговой структуре и звучанию, с опорой на картинки (дом-ком</a:t>
                      </a:r>
                      <a:r>
                        <a:rPr lang="ru-RU" sz="1500" b="1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 удочка-уточка </a:t>
                      </a:r>
                      <a:r>
                        <a:rPr lang="ru-RU" sz="15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(дудочка), бабушка –бабочка, мишка-мышка и т. п.). </a:t>
                      </a:r>
                      <a:r>
                        <a:rPr lang="ru-RU" sz="15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Продолжать упражнять детей внятно произносить в словах все </a:t>
                      </a:r>
                      <a:r>
                        <a:rPr lang="ru-RU" sz="15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гласные </a:t>
                      </a:r>
                      <a:r>
                        <a:rPr lang="ru-RU" sz="15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звуки и часть </a:t>
                      </a:r>
                      <a:r>
                        <a:rPr lang="ru-RU" sz="15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согласных </a:t>
                      </a:r>
                      <a:r>
                        <a:rPr lang="ru-RU" sz="15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звуков ( кроме шипящих и сонорных). Вырабатывать правильный темп и интонационную выразительность речи.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8739" marR="187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одзаголовок 2"/>
          <p:cNvSpPr txBox="1">
            <a:spLocks/>
          </p:cNvSpPr>
          <p:nvPr/>
        </p:nvSpPr>
        <p:spPr>
          <a:xfrm>
            <a:off x="0" y="4578907"/>
            <a:ext cx="3560618" cy="554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0195" algn="l" fontAlgn="auto">
              <a:spcAft>
                <a:spcPts val="0"/>
              </a:spcAft>
            </a:pPr>
            <a:r>
              <a:rPr lang="ru-RU" sz="800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Calibri"/>
                <a:cs typeface="Calibri"/>
              </a:rPr>
              <a:t>        </a:t>
            </a:r>
            <a:r>
              <a:rPr lang="ru-RU" sz="80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Условные</a:t>
            </a:r>
            <a:r>
              <a:rPr lang="ru-RU" sz="800" spc="-1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ru-RU" sz="8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обозначения:</a:t>
            </a:r>
          </a:p>
          <a:p>
            <a:pPr fontAlgn="auto">
              <a:spcAft>
                <a:spcPts val="0"/>
              </a:spcAft>
            </a:pPr>
            <a:r>
              <a:rPr lang="ru-RU" sz="800" dirty="0" smtClean="0">
                <a:solidFill>
                  <a:prstClr val="black"/>
                </a:solidFill>
              </a:rPr>
              <a:t>  </a:t>
            </a:r>
            <a:r>
              <a:rPr lang="ru-RU" sz="800" b="1" dirty="0" smtClean="0">
                <a:solidFill>
                  <a:prstClr val="black"/>
                </a:solidFill>
              </a:rPr>
              <a:t>Полужирное начертание- решение задач ФОП ДО</a:t>
            </a:r>
          </a:p>
          <a:p>
            <a:pPr fontAlgn="auto"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</a:rPr>
              <a:t>Выделение цветом – превышение задач ФОП ДО</a:t>
            </a:r>
            <a:endParaRPr lang="ru-RU" sz="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6299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602" y="0"/>
            <a:ext cx="8999398" cy="857250"/>
          </a:xfrm>
        </p:spPr>
        <p:txBody>
          <a:bodyPr/>
          <a:lstStyle/>
          <a:p>
            <a:pPr marL="0" indent="0" algn="l">
              <a:buNone/>
            </a:pPr>
            <a:r>
              <a:rPr lang="ru-RU" sz="1600" dirty="0">
                <a:solidFill>
                  <a:srgbClr val="0070C0"/>
                </a:solidFill>
                <a:effectLst/>
                <a:latin typeface="Calibri"/>
                <a:ea typeface="Calibri"/>
                <a:cs typeface="Times New Roman"/>
              </a:rPr>
              <a:t>Соответствие задач образовательной деятельности ФОП ДО и авторской методики речевого развития Т.И. </a:t>
            </a:r>
            <a:r>
              <a:rPr lang="ru-RU" sz="1600" dirty="0" err="1">
                <a:solidFill>
                  <a:srgbClr val="0070C0"/>
                </a:solidFill>
                <a:effectLst/>
                <a:latin typeface="Calibri"/>
                <a:ea typeface="Calibri"/>
                <a:cs typeface="Times New Roman"/>
              </a:rPr>
              <a:t>Гризик</a:t>
            </a:r>
            <a:r>
              <a:rPr lang="ru-RU" sz="1600" b="0" dirty="0">
                <a:solidFill>
                  <a:srgbClr val="FF0000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600" b="0" dirty="0">
                <a:solidFill>
                  <a:srgbClr val="FF0000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1200" dirty="0">
                <a:solidFill>
                  <a:prstClr val="black"/>
                </a:solidFill>
                <a:effectLst/>
                <a:latin typeface="Calibri"/>
                <a:ea typeface="Calibri"/>
                <a:cs typeface="Times New Roman"/>
              </a:rPr>
              <a:t>Образовательная область «Речевое развитие»</a:t>
            </a:r>
            <a:r>
              <a:rPr lang="ru-RU" sz="1200" b="0" dirty="0">
                <a:solidFill>
                  <a:prstClr val="black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200" b="0" dirty="0">
                <a:solidFill>
                  <a:prstClr val="black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1200" dirty="0">
                <a:solidFill>
                  <a:prstClr val="black"/>
                </a:solidFill>
                <a:effectLst/>
                <a:latin typeface="Calibri"/>
                <a:ea typeface="Calibri"/>
                <a:cs typeface="Times New Roman"/>
              </a:rPr>
              <a:t>Возраст: 3-4 года (продолжение)</a:t>
            </a:r>
            <a:r>
              <a:rPr lang="ru-RU" sz="1600" b="0" dirty="0">
                <a:solidFill>
                  <a:prstClr val="black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600" b="0" dirty="0">
                <a:solidFill>
                  <a:prstClr val="black"/>
                </a:solidFill>
                <a:effectLst/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88940995"/>
              </p:ext>
            </p:extLst>
          </p:nvPr>
        </p:nvGraphicFramePr>
        <p:xfrm>
          <a:off x="13" y="1039221"/>
          <a:ext cx="9143999" cy="4822889"/>
        </p:xfrm>
        <a:graphic>
          <a:graphicData uri="http://schemas.openxmlformats.org/drawingml/2006/table">
            <a:tbl>
              <a:tblPr firstRow="1" firstCol="1" bandRow="1"/>
              <a:tblGrid>
                <a:gridCol w="1496290"/>
                <a:gridCol w="3817917"/>
                <a:gridCol w="3829792"/>
              </a:tblGrid>
              <a:tr h="4794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Задачи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336" marR="46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ФОП ДО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336" marR="46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Методика речевого развития Т.И. Гризик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336" marR="46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3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Грамматический строй речи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336" marR="46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продолжать формировать у детей умения согласовывать слова в роде, числе, падеже;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Употреблять существительные с предлогами, использовать в речи имена существительные в форме единственного и множественного числа в родительном падеже; составлять предложения с однородными членами.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Закреплять у детей умения образовывать повелительную форму глаголов, использовать приставочный способ для образования глаголов, знакомить детей с образованием звукоподражательных глаголов. Совершенствовать у детей умение пользоваться в речи разными способами словообразования.</a:t>
                      </a:r>
                    </a:p>
                  </a:txBody>
                  <a:tcPr marL="46336" marR="46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Упражнять в согласовании слов в роде, числе, лице;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Упражнять в правильном употреблении предлогов, выражающих пространственные отношения (у, в, под, с, из к, за, на).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Способствовать правильному употреблению в речи имен существительных в единственном и множественном числе.: кошка-котенок, котята; утка-утёнок, утята; лиса-лисёнок, лисята и т.п. Упражнять в умении составлять предложения с однородными членами.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Начать формировать у детей процессы словообразования.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336" marR="46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одзаголовок 2"/>
          <p:cNvSpPr txBox="1">
            <a:spLocks/>
          </p:cNvSpPr>
          <p:nvPr/>
        </p:nvSpPr>
        <p:spPr>
          <a:xfrm>
            <a:off x="-124691" y="4488852"/>
            <a:ext cx="3560618" cy="554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0195" algn="l" fontAlgn="auto">
              <a:spcAft>
                <a:spcPts val="0"/>
              </a:spcAft>
            </a:pPr>
            <a:r>
              <a:rPr lang="ru-RU" sz="800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Calibri"/>
                <a:cs typeface="Calibri"/>
              </a:rPr>
              <a:t>        </a:t>
            </a:r>
            <a:r>
              <a:rPr lang="ru-RU" sz="80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Условные</a:t>
            </a:r>
            <a:r>
              <a:rPr lang="ru-RU" sz="800" spc="-1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ru-RU" sz="8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обозначения:</a:t>
            </a:r>
          </a:p>
          <a:p>
            <a:pPr fontAlgn="auto">
              <a:spcAft>
                <a:spcPts val="0"/>
              </a:spcAft>
            </a:pPr>
            <a:r>
              <a:rPr lang="ru-RU" sz="800" dirty="0" smtClean="0">
                <a:solidFill>
                  <a:prstClr val="black"/>
                </a:solidFill>
              </a:rPr>
              <a:t>  </a:t>
            </a:r>
            <a:r>
              <a:rPr lang="ru-RU" sz="800" b="1" dirty="0" smtClean="0">
                <a:solidFill>
                  <a:prstClr val="black"/>
                </a:solidFill>
              </a:rPr>
              <a:t>Полужирное начертание- решение задач ФОП ДО</a:t>
            </a:r>
          </a:p>
          <a:p>
            <a:pPr fontAlgn="auto"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</a:rPr>
              <a:t>Выделение цветом – превышение задач ФОП ДО</a:t>
            </a:r>
            <a:endParaRPr lang="ru-RU" sz="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3650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11470" cy="858982"/>
          </a:xfrm>
        </p:spPr>
        <p:txBody>
          <a:bodyPr/>
          <a:lstStyle/>
          <a:p>
            <a:pPr marL="0" indent="0" algn="l">
              <a:buNone/>
            </a:pPr>
            <a:r>
              <a:rPr lang="ru-RU" sz="1600" dirty="0">
                <a:solidFill>
                  <a:srgbClr val="0070C0"/>
                </a:solidFill>
                <a:effectLst/>
                <a:latin typeface="Calibri"/>
                <a:ea typeface="Calibri"/>
                <a:cs typeface="Times New Roman"/>
              </a:rPr>
              <a:t>Соответствие задач образовательной деятельности ФОП ДО и авторской методики речевого развития Т.И. </a:t>
            </a:r>
            <a:r>
              <a:rPr lang="ru-RU" sz="1600" dirty="0" err="1">
                <a:solidFill>
                  <a:srgbClr val="0070C0"/>
                </a:solidFill>
                <a:effectLst/>
                <a:latin typeface="Calibri"/>
                <a:ea typeface="Calibri"/>
                <a:cs typeface="Times New Roman"/>
              </a:rPr>
              <a:t>Гризик</a:t>
            </a:r>
            <a:r>
              <a:rPr lang="ru-RU" sz="1600" b="0" dirty="0">
                <a:solidFill>
                  <a:srgbClr val="FF0000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600" b="0" dirty="0">
                <a:solidFill>
                  <a:srgbClr val="FF0000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1200" dirty="0">
                <a:solidFill>
                  <a:prstClr val="black"/>
                </a:solidFill>
                <a:effectLst/>
                <a:latin typeface="Calibri"/>
                <a:ea typeface="Calibri"/>
                <a:cs typeface="Times New Roman"/>
              </a:rPr>
              <a:t>Образовательная область «Речевое развитие»</a:t>
            </a:r>
            <a:r>
              <a:rPr lang="ru-RU" sz="1200" b="0" dirty="0">
                <a:solidFill>
                  <a:prstClr val="black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200" b="0" dirty="0">
                <a:solidFill>
                  <a:prstClr val="black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1200" dirty="0">
                <a:solidFill>
                  <a:prstClr val="black"/>
                </a:solidFill>
                <a:effectLst/>
                <a:latin typeface="Calibri"/>
                <a:ea typeface="Calibri"/>
                <a:cs typeface="Times New Roman"/>
              </a:rPr>
              <a:t>Возраст: 3-4 года (продолжение)</a:t>
            </a:r>
            <a:r>
              <a:rPr lang="ru-RU" sz="1600" b="0" dirty="0">
                <a:solidFill>
                  <a:prstClr val="black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600" b="0" dirty="0">
                <a:solidFill>
                  <a:prstClr val="black"/>
                </a:solidFill>
                <a:effectLst/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720911963"/>
              </p:ext>
            </p:extLst>
          </p:nvPr>
        </p:nvGraphicFramePr>
        <p:xfrm>
          <a:off x="-1" y="943169"/>
          <a:ext cx="9144001" cy="4679014"/>
        </p:xfrm>
        <a:graphic>
          <a:graphicData uri="http://schemas.openxmlformats.org/drawingml/2006/table">
            <a:tbl>
              <a:tblPr firstRow="1" firstCol="1" bandRow="1"/>
              <a:tblGrid>
                <a:gridCol w="1213555"/>
                <a:gridCol w="3739445"/>
                <a:gridCol w="4191001"/>
              </a:tblGrid>
              <a:tr h="227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Задачи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1658" marR="31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ФОП ДО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1658" marR="31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Методика речевого развития Т.И. Гризик</a:t>
                      </a:r>
                      <a:endParaRPr lang="ru-RU" sz="13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1658" marR="31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11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Связная речь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1658" marR="31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Продолжать закреплять у детей умение отвечать на вопросы педагога при рассматривании предметов, картин, иллюстраций;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Свободно вступать в общение со взрослыми и детьми, пользоваться простыми формулами речевого этикета.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Воспитывать умение повторять за педагогами рассказ из 3-4 предложений об игрушке или по содержанию картины, побуждать участвовать в драматизации отрывков из знакомых сказок.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Подводить детей к </a:t>
                      </a:r>
                      <a:r>
                        <a:rPr lang="ru-RU" sz="13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пересказыванию</a:t>
                      </a:r>
                      <a:r>
                        <a:rPr lang="ru-RU" sz="13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литературных произведений, формировать умение воспроизводить текст знакомой сказки или короткого рассказа сначала по вопросам педагога, а затем совместно с ним</a:t>
                      </a:r>
                      <a:r>
                        <a:rPr lang="ru-RU" sz="13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1658" marR="31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Продолжать развивать диалогическую речь как средство общения и культуры </a:t>
                      </a:r>
                      <a:r>
                        <a:rPr lang="ru-RU" sz="13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(жесты</a:t>
                      </a:r>
                      <a:r>
                        <a:rPr lang="ru-RU" sz="13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мимика</a:t>
                      </a:r>
                      <a:r>
                        <a:rPr lang="ru-RU" sz="13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слова; фразы; основы речевого этикета).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Поддерживать и поощрять инициативу детей в общении со взрослыми и другими детьми.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Упражнять в умении задавать вопросы и отвечать на них, используя фразовую речь.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Упражнять в пересказе простых произведений с помощью взрослого с использованием средств драматизации.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Упражнять в составлении простых высказываний с элементами описания (перечисления) и повествования (динамики событий или действий).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Привлекать к составлению небольших рассказов в форме диалога с использованием игрушек.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1658" marR="31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одзаголовок 2"/>
          <p:cNvSpPr txBox="1">
            <a:spLocks/>
          </p:cNvSpPr>
          <p:nvPr/>
        </p:nvSpPr>
        <p:spPr>
          <a:xfrm>
            <a:off x="0" y="4578907"/>
            <a:ext cx="3560618" cy="554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0195" algn="l" fontAlgn="auto">
              <a:spcAft>
                <a:spcPts val="0"/>
              </a:spcAft>
            </a:pPr>
            <a:r>
              <a:rPr lang="ru-RU" sz="800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Calibri"/>
                <a:cs typeface="Calibri"/>
              </a:rPr>
              <a:t>        </a:t>
            </a:r>
            <a:r>
              <a:rPr lang="ru-RU" sz="80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Условные</a:t>
            </a:r>
            <a:r>
              <a:rPr lang="ru-RU" sz="800" spc="-1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ru-RU" sz="8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обозначения:</a:t>
            </a:r>
          </a:p>
          <a:p>
            <a:pPr fontAlgn="auto">
              <a:spcAft>
                <a:spcPts val="0"/>
              </a:spcAft>
            </a:pPr>
            <a:r>
              <a:rPr lang="ru-RU" sz="800" dirty="0" smtClean="0">
                <a:solidFill>
                  <a:prstClr val="black"/>
                </a:solidFill>
              </a:rPr>
              <a:t>  </a:t>
            </a:r>
            <a:r>
              <a:rPr lang="ru-RU" sz="800" b="1" dirty="0" smtClean="0">
                <a:solidFill>
                  <a:prstClr val="black"/>
                </a:solidFill>
              </a:rPr>
              <a:t>Полужирное начертание- решение задач ФОП ДО</a:t>
            </a:r>
          </a:p>
          <a:p>
            <a:pPr fontAlgn="auto"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</a:rPr>
              <a:t>Выделение цветом – превышение задач ФОП ДО</a:t>
            </a:r>
            <a:endParaRPr lang="ru-RU" sz="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6504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982" y="8"/>
            <a:ext cx="8936182" cy="900545"/>
          </a:xfrm>
        </p:spPr>
        <p:txBody>
          <a:bodyPr/>
          <a:lstStyle/>
          <a:p>
            <a:pPr marL="0" indent="0" algn="l">
              <a:buNone/>
            </a:pPr>
            <a:r>
              <a:rPr lang="ru-RU" sz="1600" dirty="0">
                <a:solidFill>
                  <a:srgbClr val="0070C0"/>
                </a:solidFill>
                <a:effectLst/>
                <a:latin typeface="Calibri"/>
                <a:ea typeface="Calibri"/>
                <a:cs typeface="Times New Roman"/>
              </a:rPr>
              <a:t>Соответствие задач образовательной деятельности ФОП ДО и авторской методики речевого развития Т.И. </a:t>
            </a:r>
            <a:r>
              <a:rPr lang="ru-RU" sz="1600" dirty="0" err="1">
                <a:solidFill>
                  <a:srgbClr val="0070C0"/>
                </a:solidFill>
                <a:effectLst/>
                <a:latin typeface="Calibri"/>
                <a:ea typeface="Calibri"/>
                <a:cs typeface="Times New Roman"/>
              </a:rPr>
              <a:t>Гризик</a:t>
            </a:r>
            <a:r>
              <a:rPr lang="ru-RU" sz="1600" b="0" dirty="0">
                <a:solidFill>
                  <a:srgbClr val="FF0000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600" b="0" dirty="0">
                <a:solidFill>
                  <a:srgbClr val="FF0000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1200" dirty="0">
                <a:solidFill>
                  <a:prstClr val="black"/>
                </a:solidFill>
                <a:effectLst/>
                <a:latin typeface="Calibri"/>
                <a:ea typeface="Calibri"/>
                <a:cs typeface="Times New Roman"/>
              </a:rPr>
              <a:t>Образовательная область «Речевое развитие»</a:t>
            </a:r>
            <a:r>
              <a:rPr lang="ru-RU" sz="1200" b="0" dirty="0">
                <a:solidFill>
                  <a:prstClr val="black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200" b="0" dirty="0">
                <a:solidFill>
                  <a:prstClr val="black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1200" dirty="0">
                <a:solidFill>
                  <a:prstClr val="black"/>
                </a:solidFill>
                <a:effectLst/>
                <a:latin typeface="Calibri"/>
                <a:ea typeface="Calibri"/>
                <a:cs typeface="Times New Roman"/>
              </a:rPr>
              <a:t>Возраст: 3-4 года (продолжение)</a:t>
            </a:r>
            <a:r>
              <a:rPr lang="ru-RU" sz="1600" b="0" dirty="0">
                <a:solidFill>
                  <a:prstClr val="black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600" b="0" dirty="0">
                <a:solidFill>
                  <a:prstClr val="black"/>
                </a:solidFill>
                <a:effectLst/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073480931"/>
              </p:ext>
            </p:extLst>
          </p:nvPr>
        </p:nvGraphicFramePr>
        <p:xfrm>
          <a:off x="41566" y="952878"/>
          <a:ext cx="9047016" cy="4924331"/>
        </p:xfrm>
        <a:graphic>
          <a:graphicData uri="http://schemas.openxmlformats.org/drawingml/2006/table">
            <a:tbl>
              <a:tblPr firstRow="1" firstCol="1" bandRow="1"/>
              <a:tblGrid>
                <a:gridCol w="1650429"/>
                <a:gridCol w="2404624"/>
                <a:gridCol w="4991963"/>
              </a:tblGrid>
              <a:tr h="529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Задачи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831" marR="42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ФОП ДО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831" marR="42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Методика речевого развития Т.И. </a:t>
                      </a:r>
                      <a:r>
                        <a:rPr lang="ru-RU" sz="1600" b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Гризик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831" marR="42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944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Подготовка детей к обучению грамоте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831" marR="42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Формировать умение вслушиваться в звучание слова, знакомить детей с терминами «слово», «звук» в практическом плане</a:t>
                      </a:r>
                    </a:p>
                  </a:txBody>
                  <a:tcPr marL="42831" marR="42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Развивать речевое внимание и речевой слух. Формировать умение находить заданное слово в предложенной фразе (с опорой на картинку и без неё).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Упражнять в умении дифференцировать слова, близкие по слоговой структуре, с опорой на картинки (дом-кот, машина-барабан и т.п.).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Упражнять в умении дифференцировать слова, близкие по слоговой структуре и звучанию, с опорой на картинки (дом-ком, удочка-уточка (дудочка), бабушка-бабочка, мишка-мышка и т.п.).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831" marR="42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одзаголовок 2"/>
          <p:cNvSpPr txBox="1">
            <a:spLocks/>
          </p:cNvSpPr>
          <p:nvPr/>
        </p:nvSpPr>
        <p:spPr>
          <a:xfrm>
            <a:off x="0" y="4558114"/>
            <a:ext cx="3560618" cy="554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0195" algn="l" fontAlgn="auto">
              <a:spcAft>
                <a:spcPts val="0"/>
              </a:spcAft>
            </a:pPr>
            <a:r>
              <a:rPr lang="ru-RU" sz="800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Calibri"/>
                <a:cs typeface="Calibri"/>
              </a:rPr>
              <a:t>        </a:t>
            </a:r>
            <a:r>
              <a:rPr lang="ru-RU" sz="80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Условные</a:t>
            </a:r>
            <a:r>
              <a:rPr lang="ru-RU" sz="800" spc="-1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ru-RU" sz="8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обозначения:</a:t>
            </a:r>
          </a:p>
          <a:p>
            <a:pPr fontAlgn="auto">
              <a:spcAft>
                <a:spcPts val="0"/>
              </a:spcAft>
            </a:pPr>
            <a:r>
              <a:rPr lang="ru-RU" sz="800" dirty="0" smtClean="0">
                <a:solidFill>
                  <a:prstClr val="black"/>
                </a:solidFill>
              </a:rPr>
              <a:t>  </a:t>
            </a:r>
            <a:r>
              <a:rPr lang="ru-RU" sz="800" b="1" dirty="0" smtClean="0">
                <a:solidFill>
                  <a:prstClr val="black"/>
                </a:solidFill>
              </a:rPr>
              <a:t>Полужирное начертание- решение задач ФОП ДО</a:t>
            </a:r>
          </a:p>
          <a:p>
            <a:pPr fontAlgn="auto"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</a:rPr>
              <a:t>Выделение цветом – превышение задач ФОП ДО</a:t>
            </a:r>
            <a:endParaRPr lang="ru-RU" sz="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548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653648"/>
            <a:ext cx="8712968" cy="857250"/>
          </a:xfrm>
        </p:spPr>
        <p:txBody>
          <a:bodyPr/>
          <a:lstStyle/>
          <a:p>
            <a:pPr algn="ctr">
              <a:buNone/>
            </a:pPr>
            <a:r>
              <a:rPr lang="ru-RU" sz="4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Речевое</a:t>
            </a:r>
            <a:r>
              <a:rPr lang="ru-RU" sz="4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4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детей 4-5 лет</a:t>
            </a:r>
            <a:endParaRPr lang="ru-RU" sz="48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65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1480"/>
            <a:ext cx="8352928" cy="857250"/>
          </a:xfrm>
        </p:spPr>
        <p:txBody>
          <a:bodyPr/>
          <a:lstStyle/>
          <a:p>
            <a:pPr algn="l">
              <a:buNone/>
            </a:pPr>
            <a:r>
              <a:rPr lang="ru-RU" sz="4000" dirty="0" smtClean="0"/>
              <a:t>Речевое развитие детей 4-5 лет</a:t>
            </a:r>
            <a:endParaRPr lang="ru-RU" sz="40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l="8511" t="18051" r="34364" b="18671"/>
          <a:stretch>
            <a:fillRect/>
          </a:stretch>
        </p:blipFill>
        <p:spPr bwMode="auto">
          <a:xfrm>
            <a:off x="323528" y="843558"/>
            <a:ext cx="856895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9451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670"/>
            <a:ext cx="9144000" cy="918102"/>
          </a:xfrm>
        </p:spPr>
        <p:txBody>
          <a:bodyPr/>
          <a:lstStyle/>
          <a:p>
            <a:pPr algn="l">
              <a:buNone/>
            </a:pPr>
            <a:r>
              <a:rPr lang="ru-RU" sz="1800" dirty="0" smtClean="0">
                <a:solidFill>
                  <a:srgbClr val="0070C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    Соответствие </a:t>
            </a:r>
            <a:r>
              <a:rPr lang="ru-RU" sz="1800" dirty="0">
                <a:solidFill>
                  <a:srgbClr val="0070C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задач образовательной деятельности ФОП ДО и авторской </a:t>
            </a:r>
            <a:r>
              <a:rPr lang="ru-RU" sz="1800" dirty="0" smtClean="0">
                <a:solidFill>
                  <a:srgbClr val="0070C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методики</a:t>
            </a:r>
            <a:br>
              <a:rPr lang="ru-RU" sz="1800" dirty="0" smtClean="0">
                <a:solidFill>
                  <a:srgbClr val="0070C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dirty="0" smtClean="0">
                <a:solidFill>
                  <a:srgbClr val="0070C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речевого </a:t>
            </a:r>
            <a:r>
              <a:rPr lang="ru-RU" sz="1800" dirty="0">
                <a:solidFill>
                  <a:srgbClr val="0070C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развития Т.И. </a:t>
            </a:r>
            <a:r>
              <a:rPr lang="ru-RU" sz="1800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Гризик</a:t>
            </a:r>
            <a:r>
              <a:rPr lang="ru-RU" sz="1800" b="0" dirty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0" dirty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200" dirty="0">
                <a:solidFill>
                  <a:prstClr val="black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Образовательная область «Речевое развитие»</a:t>
            </a:r>
            <a:r>
              <a:rPr lang="ru-RU" sz="1200" b="0" dirty="0">
                <a:solidFill>
                  <a:prstClr val="black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200" b="0" dirty="0">
                <a:solidFill>
                  <a:prstClr val="black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200" dirty="0">
                <a:solidFill>
                  <a:prstClr val="black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Возраст: </a:t>
            </a:r>
            <a:r>
              <a:rPr lang="ru-RU" sz="1200" dirty="0" smtClean="0">
                <a:solidFill>
                  <a:prstClr val="black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4-5 лет </a:t>
            </a:r>
            <a:r>
              <a:rPr lang="ru-RU" sz="1200" b="0" dirty="0">
                <a:solidFill>
                  <a:prstClr val="black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200" b="0" dirty="0">
                <a:solidFill>
                  <a:prstClr val="black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789552"/>
            <a:ext cx="9144000" cy="91810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indent="-320040" algn="ctr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28000"/>
              <a:defRPr/>
            </a:pPr>
            <a:endParaRPr lang="ru-RU" b="1" dirty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870669"/>
              </p:ext>
            </p:extLst>
          </p:nvPr>
        </p:nvGraphicFramePr>
        <p:xfrm>
          <a:off x="0" y="999198"/>
          <a:ext cx="9042400" cy="3555346"/>
        </p:xfrm>
        <a:graphic>
          <a:graphicData uri="http://schemas.openxmlformats.org/drawingml/2006/table">
            <a:tbl>
              <a:tblPr firstRow="1" firstCol="1" bandRow="1"/>
              <a:tblGrid>
                <a:gridCol w="1128890"/>
                <a:gridCol w="3025422"/>
                <a:gridCol w="4888088"/>
              </a:tblGrid>
              <a:tr h="3019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Задачи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94" marR="31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ФОП ДО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94" marR="31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Методика речевого развития Т.И. Гризик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94" marR="31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39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Формирование словаря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94" marR="31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Обогащение словаря: 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вводить в словарь детей существительные, обозначающие профессии, глаголы, трудовые действия. Продолжать учить детей определять и называть местоположение предмета, время суток, характеризовать состояние и настроение людей;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активизация словаря: закреплять у детей умение использовать в речи существительные, обозначающие название частей и деталей предметов, прилагательные обозначающие свойство предметов, наиболее употребительные глаголы, наречие и предлоги; употреблять существительные с обобщающим значением.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94" marR="31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Развитие лексической речи.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Обогащать, расширять и активизировать словарный запас детей. Обогащать детскую лексику новыми словами на основу углубления представлений о предметах, явлениях и событиях окружающей действительности. Способствовать не только количественному росту словаря, но и его качественному совершенству. Поощрять проявление внимания детей к незнакомым словам и желание узнавать, что они обозначают.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Знакомить со словами, обозначающие качества, признаки, и свойства предметов.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Упражнять в подборке действий к предмету, объекту.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Продолжать знакомить с обобщённым значением слов и упражнять в умении пользоваться простейшими антонимами ( словами противоположного значения)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ru-RU" sz="1200" dirty="0">
                          <a:solidFill>
                            <a:schemeClr val="accent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Начать знакомить с доступными детям многозначными словами разных частей речи ( ручка, ножка,; гладить, ходить; новый, сильный</a:t>
                      </a:r>
                      <a:r>
                        <a:rPr lang="ru-RU" sz="1200" dirty="0" smtClean="0">
                          <a:solidFill>
                            <a:schemeClr val="accent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).</a:t>
                      </a:r>
                      <a:endParaRPr lang="ru-RU" sz="1200" dirty="0">
                        <a:solidFill>
                          <a:schemeClr val="accent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94" marR="31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Подзаголовок 2"/>
          <p:cNvSpPr txBox="1">
            <a:spLocks/>
          </p:cNvSpPr>
          <p:nvPr/>
        </p:nvSpPr>
        <p:spPr>
          <a:xfrm>
            <a:off x="90310" y="4639740"/>
            <a:ext cx="3470307" cy="472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0195" algn="l" fontAlgn="auto">
              <a:spcAft>
                <a:spcPts val="0"/>
              </a:spcAft>
            </a:pPr>
            <a:r>
              <a:rPr lang="ru-RU" sz="800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Calibri"/>
                <a:cs typeface="Calibri"/>
              </a:rPr>
              <a:t>      </a:t>
            </a:r>
            <a:r>
              <a:rPr lang="ru-RU" sz="80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Условные</a:t>
            </a:r>
            <a:r>
              <a:rPr lang="ru-RU" sz="800" spc="-1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ru-RU" sz="8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обозначения:</a:t>
            </a:r>
          </a:p>
          <a:p>
            <a:pPr fontAlgn="auto">
              <a:spcAft>
                <a:spcPts val="0"/>
              </a:spcAft>
            </a:pPr>
            <a:r>
              <a:rPr lang="ru-RU" sz="800" dirty="0" smtClean="0">
                <a:solidFill>
                  <a:prstClr val="black"/>
                </a:solidFill>
              </a:rPr>
              <a:t>  </a:t>
            </a:r>
            <a:r>
              <a:rPr lang="ru-RU" sz="800" b="1" dirty="0" smtClean="0">
                <a:solidFill>
                  <a:prstClr val="black"/>
                </a:solidFill>
              </a:rPr>
              <a:t>Полужирное начертание- решение задач ФОП ДО</a:t>
            </a:r>
          </a:p>
          <a:p>
            <a:pPr fontAlgn="auto"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</a:rPr>
              <a:t>Выделение цветом – превышение задач ФОП ДО</a:t>
            </a:r>
            <a:endParaRPr lang="ru-RU" sz="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84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79309"/>
              </p:ext>
            </p:extLst>
          </p:nvPr>
        </p:nvGraphicFramePr>
        <p:xfrm>
          <a:off x="0" y="1020524"/>
          <a:ext cx="9144000" cy="3587750"/>
        </p:xfrm>
        <a:graphic>
          <a:graphicData uri="http://schemas.openxmlformats.org/drawingml/2006/table">
            <a:tbl>
              <a:tblPr firstRow="1" firstCol="1" bandRow="1"/>
              <a:tblGrid>
                <a:gridCol w="1065125"/>
                <a:gridCol w="3383154"/>
                <a:gridCol w="4695721"/>
              </a:tblGrid>
              <a:tr h="34584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Задачи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183" marR="281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ФОП ДО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183" marR="281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Методика речевого развития Т.И. Гризик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183" marR="281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11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Звуковая культура речи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183" marR="281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Звуковая культура речи: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Закрепить правильное произношение гласных и согласных звуков, отработать произношение свистящих, шипящих и сонорных звуков. Продолжать работу над дикцией: совершенствовать отчетливое произношение слов и словосочетаний. Проводить работу по развитие фонематического слуха: учить различать на слух и называть слова с определенным звуком. Совершенствовать интонационную выразительность речи.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Воспитывать культуру общения: формирование умение приветствовать родных, знакомых, детей по группе. Использовать формулы речевого этикета при ответе по телефону, при вступлении в разговор с незнакомыми людьми, при встрече госте. Развивать коммуникативно - речевые умения у детей (умение вступить, поддержать и завершить общение).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28183" marR="281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Развитие и совершенствование звуковой культуры речи</a:t>
                      </a: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Развивать фонематический слух. Определять звук в слове, когда звук выделяется голосом (с-с-с-</a:t>
                      </a:r>
                      <a:r>
                        <a:rPr lang="ru-RU" sz="11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анки</a:t>
                      </a: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 и не выделяется голосом ( 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«Скажите, если в этом слове звук [ж]: жаба»). Осуществлять выбор из двух предметов того, в название которого есть заданный звук ([з]- кролик, заяц).Производить самостоятельный отбор детьми предметов с заданным звуком, длительно произносится звук; произносится звук громче, чем остальные звуки в слове. Подбирать слово с заданным звуком (интонационное выделение педагогом определенного звука).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Уточнять и закреплять произношение звуков языка. Вырабатывать четкое произнесение слов</a:t>
                      </a: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100" dirty="0">
                          <a:solidFill>
                            <a:schemeClr val="accent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предложений, спокойный темп и размерный ритм речи.</a:t>
                      </a: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>
                          <a:solidFill>
                            <a:schemeClr val="accent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Развивать интонацию выразительность в специальных игровых упражнениях, средствами театрализованной деятельности</a:t>
                      </a: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ru-RU" sz="1100" dirty="0">
                          <a:solidFill>
                            <a:schemeClr val="accent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повседневной жизни и на занятиях систематически проводить артикуляционные упражнения (артикуляционную гимнастику); специальные упражнения на развитие речевого дыхания (через игры на </a:t>
                      </a:r>
                      <a:r>
                        <a:rPr lang="ru-RU" sz="1100" dirty="0" err="1">
                          <a:solidFill>
                            <a:schemeClr val="accent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поддувание</a:t>
                      </a:r>
                      <a:r>
                        <a:rPr lang="ru-RU" sz="1100" dirty="0">
                          <a:solidFill>
                            <a:schemeClr val="accent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и проговаривание фраз, состоящих из трех – пяти слов, на одном выдохе), речевого внимания и т.п. </a:t>
                      </a: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183" marR="281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4861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Соответствие задач образовательной деятельности ФОП ДО и авторской методики</a:t>
            </a:r>
            <a:br>
              <a:rPr lang="ru-RU" sz="1800" b="1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речевого развития Т.И. </a:t>
            </a:r>
            <a:r>
              <a:rPr lang="ru-RU" sz="1800" b="1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Гризик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Образовательная область «Речевое развитие»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Возраст: 4-5 лет </a:t>
            </a:r>
            <a:endParaRPr lang="ru-RU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337" y="4643969"/>
            <a:ext cx="34686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04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5" name="Объект 4"/>
          <p:cNvSpPr txBox="1">
            <a:spLocks noGrp="1"/>
          </p:cNvSpPr>
          <p:nvPr>
            <p:ph idx="1"/>
          </p:nvPr>
        </p:nvSpPr>
        <p:spPr>
          <a:xfrm>
            <a:off x="699267" y="318665"/>
            <a:ext cx="7668899" cy="4690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Повышение профессиональной компетентности педагогов по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внедрению 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ФОП ДО</a:t>
            </a:r>
            <a:endParaRPr lang="ru-RU" sz="18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8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Изучение затруднений педагогов</a:t>
            </a:r>
          </a:p>
          <a:p>
            <a:pPr algn="ctr"/>
            <a:endParaRPr lang="ru-RU" sz="1800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Методики изучения затруднений педагогов для выявления реальных трудностей по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внедрению ФОП:</a:t>
            </a:r>
          </a:p>
          <a:p>
            <a:pPr algn="just">
              <a:buFont typeface="Wingdings" pitchFamily="2" charset="2"/>
              <a:buChar char="ü"/>
            </a:pP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Анкетирование педагогов (Анкета: «Диагностика уровня знаний ФОП», «Готовность к введению ФОП»,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«Выявление профессиональных затруднений педагогов в период реализации ФОП» и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др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Чек-лист чтобы выявить дефициты педагога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Изучение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работы педагогов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внедрению ФОП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наблюдение, анализ образовательной деятельности, анализ планов, контроль – оперативный, целевой)</a:t>
            </a:r>
          </a:p>
          <a:p>
            <a:pPr algn="ctr"/>
            <a:endParaRPr lang="ru-RU" sz="1800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70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80237417"/>
              </p:ext>
            </p:extLst>
          </p:nvPr>
        </p:nvGraphicFramePr>
        <p:xfrm>
          <a:off x="101590" y="823851"/>
          <a:ext cx="8918232" cy="3815462"/>
        </p:xfrm>
        <a:graphic>
          <a:graphicData uri="http://schemas.openxmlformats.org/drawingml/2006/table">
            <a:tbl>
              <a:tblPr firstRow="1" firstCol="1" bandRow="1"/>
              <a:tblGrid>
                <a:gridCol w="1039896"/>
                <a:gridCol w="1944528"/>
                <a:gridCol w="5933808"/>
              </a:tblGrid>
              <a:tr h="1344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Задачи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728" marR="16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ФОП </a:t>
                      </a:r>
                      <a:r>
                        <a:rPr lang="ru-RU" sz="9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728" marR="16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Методика речевого развития Т.И. </a:t>
                      </a:r>
                      <a:r>
                        <a:rPr lang="ru-RU" sz="9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Гризик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728" marR="16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26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Грамматический строй речи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16728" marR="16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Грамматический строй речи: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продолжать формировать у детей умение правильно согласовывать слова в предложении. Совершенствовать умения: правильно использовать предлоги в речи; образовывать форму множественного числа существительных, обозначающих детенышей животных, употреблять эти существительные в именительном и родительном падежах; правильно использовать форму множественного числа родительного падежа существительных; употреблять формы повелительного наклонения глаголов; использовать простые сложно сочиненные и сложно подчиненные предложения; правильно понимать и употреблять предлоги с пространственным значением (в, под, между, около); правильно образовывать название предметов посуды</a:t>
                      </a:r>
                      <a:r>
                        <a:rPr lang="ru-RU" sz="9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16728" marR="16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Упражнять детей в употреблении имен существительных во множественном числе (по принципу «один-много») и образовывать форму родительного падежа множественного числа существительных (нет чего?; с предлогом без).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Упражнять в умении употреблять название животных и детенышей в единственном и множественном числе ( не используя в данном возрасте трудные формы слов), в родительном падеже множественного числа (не вижу утят, котят, лисят, медвежат и т.п</a:t>
                      </a:r>
                      <a:r>
                        <a:rPr lang="ru-RU" sz="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Упражнять в умении согласовывать прилагательные существительными (в вроде и числе).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Упражнять в умении согласовывать числительные существительными (на математическом содержании).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Совершенствовать умение пользоваться глаголами в повелительном наклонении. Обучать детей сопряжению глагола хотеть.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Упражнять в употреблении глаголов неопределенной форме (сидеть, стоять, лежать, плавать и т.п.).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Упражнять в употреблении притяжательного местоимения мой.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Упражнять в правильном употреблении предлогов, выражающих различные пространственные отношения (на, в, за, из, с, под, к, над, между и перед и др.).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Упражнять в образовании существительных при помощи уменьшительно-ласкательных и других суффиксов (- </a:t>
                      </a:r>
                      <a:r>
                        <a:rPr lang="ru-RU" sz="900" dirty="0" err="1"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ищ</a:t>
                      </a:r>
                      <a:r>
                        <a:rPr lang="ru-RU" sz="900" dirty="0"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ru-RU" sz="900" dirty="0" err="1"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иц</a:t>
                      </a:r>
                      <a:r>
                        <a:rPr lang="ru-RU" sz="900" dirty="0"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ru-RU" sz="900" dirty="0" err="1"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ец</a:t>
                      </a:r>
                      <a:r>
                        <a:rPr lang="ru-RU" sz="900" dirty="0"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.). Совершенствовать умение образовывать глаголы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 помощью приставок.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Упражнять в образовании прилагательных от существительных (малина-малиновый, дерево-деревянный и т.п.).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Знакомить с приемами словообразование существительных при изучении темы «Животные и их детеныши» (слон-слоненок; лев-львенок; тигр-тигренок; кошка-котенок; лиса-лисенок и т.п.).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Поощрять стремление детей составлять из слов словосочетание и предложение</a:t>
                      </a:r>
                      <a:r>
                        <a:rPr lang="ru-RU" sz="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Обучать составлению и распространению простых предложений за счет однородных членов: подлежащих, определений, сказуемых</a:t>
                      </a:r>
                      <a:r>
                        <a:rPr lang="ru-RU" sz="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Способствовать появлению в речи детей предложений сложных конструкций.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Начать знакомить с видами простых предложений по цели высказывания (повествовательные, вопросительные, побудительные).</a:t>
                      </a:r>
                    </a:p>
                  </a:txBody>
                  <a:tcPr marL="16728" marR="16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12888" y="-1"/>
            <a:ext cx="890693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Соответствие задач образовательной деятельности ФОП ДО и авторской методики</a:t>
            </a:r>
            <a:br>
              <a:rPr lang="ru-RU" sz="1300" b="1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300" b="1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речевого развития Т.И. </a:t>
            </a:r>
            <a:r>
              <a:rPr lang="ru-RU" sz="1300" b="1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Гризик</a:t>
            </a:r>
            <a:r>
              <a:rPr lang="ru-RU" sz="13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300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Образовательная область «Речевое развитие»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Возраст: 4-5 лет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(продолжение</a:t>
            </a:r>
            <a:r>
              <a:rPr lang="ru-RU" sz="13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</a:t>
            </a:r>
            <a:endParaRPr lang="ru-RU" sz="1300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841" y="4619627"/>
            <a:ext cx="34686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01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902805467"/>
              </p:ext>
            </p:extLst>
          </p:nvPr>
        </p:nvGraphicFramePr>
        <p:xfrm>
          <a:off x="110067" y="954117"/>
          <a:ext cx="8929510" cy="3398194"/>
        </p:xfrm>
        <a:graphic>
          <a:graphicData uri="http://schemas.openxmlformats.org/drawingml/2006/table">
            <a:tbl>
              <a:tblPr firstRow="1" firstCol="1" bandRow="1"/>
              <a:tblGrid>
                <a:gridCol w="1475268"/>
                <a:gridCol w="3480553"/>
                <a:gridCol w="3973689"/>
              </a:tblGrid>
              <a:tr h="2800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Задачи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47" marR="34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ФОП ДО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47" marR="34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Методика речевого развития Т.И. Гризик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47" marR="34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67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Подготовка детей к обучению грамоте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47" marR="34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Подготовка детей к грамоте: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продолжать знакомить с терминами «слово», «звук» практически, учить понимать и употреблять эти слова при выполнении упражнений, в речевых играх. Знакомить детей с тем, что слова состоя из звуков, звучат по-разному и исходно, звуки в слове произносятся в определенной последовательности, могут быть разные по длительности звучания (короткие и длинные). Формировать умение различать на слух твердые и мягкие согласные (без выделения терминов), определять и изолированно произносить первый звук в слове, называть слова с заданным звуком; выделять голосом звук в слове: произносит заданный протяжно, громче, четче, чем он произносится обычно, называть изолированно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47" marR="34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Развитие и совершенствование звуковой культуры речи.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Развивать фонематический слух. Определять звук в слове, когда звук выделяется голосом (с-с-с-</a:t>
                      </a:r>
                      <a:r>
                        <a:rPr lang="ru-RU" sz="12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анки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 и не выделяется голосом («Скажите, если в этом слове звук [Ж}: жаба»). Осуществлять выбор из двух предметов того, в названии которого есть заданный звук ((з) – кролик заяц). Производить самостоятельный отбор детьми предметов с заданным звуком, длительно произносится звук; произнося звук громче, чем остальные звуки в слове. Подбирать слово с заданным звуком (интонационное выделение педагогом определенного звука).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47" marR="34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644" y="10"/>
            <a:ext cx="91383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Соответствие задач образовательной деятельности ФОП ДО и авторской методики</a:t>
            </a:r>
            <a:br>
              <a:rPr lang="ru-RU" sz="1400" b="1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речевого развития Т.И. </a:t>
            </a:r>
            <a:r>
              <a:rPr lang="ru-RU" sz="1400" b="1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Гризик</a:t>
            </a:r>
            <a:r>
              <a:rPr lang="ru-RU" sz="14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Образовательная область «Речевое развитие»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Возраст: 4-5 лет (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продолжение)</a:t>
            </a:r>
            <a:endParaRPr lang="ru-RU" sz="1400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209" y="4488998"/>
            <a:ext cx="34686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07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7689" y="1788153"/>
            <a:ext cx="9171689" cy="73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62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05978"/>
            <a:ext cx="8363272" cy="475562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800" dirty="0" smtClean="0"/>
              <a:t>Речевое развитие детей 5-6, 6-8 лет</a:t>
            </a:r>
            <a:endParaRPr lang="ru-RU" sz="28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5508104" y="2895796"/>
            <a:ext cx="3384376" cy="918101"/>
          </a:xfrm>
        </p:spPr>
        <p:txBody>
          <a:bodyPr>
            <a:normAutofit fontScale="32500" lnSpcReduction="20000"/>
          </a:bodyPr>
          <a:lstStyle/>
          <a:p>
            <a:pPr marL="549910">
              <a:spcAft>
                <a:spcPts val="0"/>
              </a:spcAft>
            </a:pPr>
            <a:endParaRPr lang="ru-RU" b="1" dirty="0" smtClean="0">
              <a:ea typeface="Calibri"/>
              <a:cs typeface="Calibri"/>
            </a:endParaRPr>
          </a:p>
          <a:p>
            <a:pPr marL="207010" indent="0">
              <a:spcAft>
                <a:spcPts val="0"/>
              </a:spcAft>
              <a:buNone/>
            </a:pPr>
            <a:r>
              <a:rPr lang="ru-RU" b="1" dirty="0" smtClean="0">
                <a:ea typeface="Calibri"/>
                <a:cs typeface="Calibri"/>
              </a:rPr>
              <a:t>Развивающие</a:t>
            </a:r>
            <a:r>
              <a:rPr lang="ru-RU" b="1" spc="-65" dirty="0" smtClean="0">
                <a:ea typeface="Calibri"/>
                <a:cs typeface="Calibri"/>
              </a:rPr>
              <a:t> </a:t>
            </a:r>
            <a:r>
              <a:rPr lang="ru-RU" b="1" dirty="0">
                <a:ea typeface="Calibri"/>
                <a:cs typeface="Calibri"/>
              </a:rPr>
              <a:t>пособия</a:t>
            </a:r>
            <a:r>
              <a:rPr lang="ru-RU" b="1" spc="-35" dirty="0">
                <a:ea typeface="Calibri"/>
                <a:cs typeface="Calibri"/>
              </a:rPr>
              <a:t> </a:t>
            </a:r>
            <a:r>
              <a:rPr lang="ru-RU" b="1" dirty="0">
                <a:ea typeface="Calibri"/>
                <a:cs typeface="Calibri"/>
              </a:rPr>
              <a:t>для</a:t>
            </a:r>
            <a:r>
              <a:rPr lang="ru-RU" b="1" spc="-15" dirty="0">
                <a:ea typeface="Calibri"/>
                <a:cs typeface="Calibri"/>
              </a:rPr>
              <a:t> </a:t>
            </a:r>
            <a:r>
              <a:rPr lang="ru-RU" b="1" dirty="0">
                <a:ea typeface="Calibri"/>
                <a:cs typeface="Calibri"/>
              </a:rPr>
              <a:t>детей</a:t>
            </a:r>
            <a:endParaRPr lang="ru-RU" sz="2000" dirty="0">
              <a:ea typeface="Calibri"/>
              <a:cs typeface="Calibri"/>
            </a:endParaRPr>
          </a:p>
          <a:p>
            <a:pPr marL="207010" indent="0">
              <a:spcBef>
                <a:spcPts val="575"/>
              </a:spcBef>
              <a:spcAft>
                <a:spcPts val="0"/>
              </a:spcAft>
              <a:buNone/>
            </a:pPr>
            <a:r>
              <a:rPr lang="ru-RU" dirty="0">
                <a:ea typeface="Calibri"/>
                <a:cs typeface="Calibri"/>
              </a:rPr>
              <a:t>Говорим</a:t>
            </a:r>
            <a:r>
              <a:rPr lang="ru-RU" spc="-70" dirty="0">
                <a:ea typeface="Calibri"/>
                <a:cs typeface="Calibri"/>
              </a:rPr>
              <a:t> </a:t>
            </a:r>
            <a:r>
              <a:rPr lang="ru-RU" dirty="0">
                <a:ea typeface="Calibri"/>
                <a:cs typeface="Calibri"/>
              </a:rPr>
              <a:t>правильно:</a:t>
            </a:r>
            <a:endParaRPr lang="ru-RU" sz="2000" dirty="0">
              <a:ea typeface="Calibri"/>
              <a:cs typeface="Calibri"/>
            </a:endParaRPr>
          </a:p>
          <a:p>
            <a:pPr lvl="0">
              <a:spcBef>
                <a:spcPts val="570"/>
              </a:spcBef>
              <a:buSzPts val="1400"/>
              <a:buFont typeface="Arial MT"/>
              <a:buChar char="•"/>
              <a:tabLst>
                <a:tab pos="836930" algn="l"/>
                <a:tab pos="837565" algn="l"/>
              </a:tabLst>
            </a:pPr>
            <a:r>
              <a:rPr lang="ru-RU" dirty="0">
                <a:ea typeface="Arial MT"/>
                <a:cs typeface="Arial MT"/>
              </a:rPr>
              <a:t>Беседуем</a:t>
            </a:r>
            <a:r>
              <a:rPr lang="ru-RU" spc="-60" dirty="0">
                <a:ea typeface="Arial MT"/>
                <a:cs typeface="Arial MT"/>
              </a:rPr>
              <a:t> </a:t>
            </a:r>
            <a:r>
              <a:rPr lang="ru-RU" dirty="0">
                <a:ea typeface="Arial MT"/>
                <a:cs typeface="Arial MT"/>
              </a:rPr>
              <a:t>и</a:t>
            </a:r>
            <a:r>
              <a:rPr lang="ru-RU" spc="-70" dirty="0">
                <a:ea typeface="Arial MT"/>
                <a:cs typeface="Arial MT"/>
              </a:rPr>
              <a:t> </a:t>
            </a:r>
            <a:r>
              <a:rPr lang="ru-RU" dirty="0">
                <a:ea typeface="Arial MT"/>
                <a:cs typeface="Arial MT"/>
              </a:rPr>
              <a:t>рассказываем</a:t>
            </a:r>
            <a:endParaRPr lang="ru-RU" sz="2000" dirty="0">
              <a:ea typeface="Arial MT"/>
              <a:cs typeface="Arial MT"/>
            </a:endParaRPr>
          </a:p>
          <a:p>
            <a:pPr lvl="0">
              <a:spcBef>
                <a:spcPts val="570"/>
              </a:spcBef>
              <a:buSzPts val="1400"/>
              <a:buFont typeface="Arial MT"/>
              <a:buChar char="•"/>
              <a:tabLst>
                <a:tab pos="836930" algn="l"/>
                <a:tab pos="837565" algn="l"/>
              </a:tabLst>
            </a:pPr>
            <a:r>
              <a:rPr lang="ru-RU" dirty="0">
                <a:ea typeface="Arial MT"/>
                <a:cs typeface="Arial MT"/>
              </a:rPr>
              <a:t>Рассказываем</a:t>
            </a:r>
            <a:r>
              <a:rPr lang="ru-RU" spc="-15" dirty="0">
                <a:ea typeface="Arial MT"/>
                <a:cs typeface="Arial MT"/>
              </a:rPr>
              <a:t> </a:t>
            </a:r>
            <a:r>
              <a:rPr lang="ru-RU" dirty="0">
                <a:ea typeface="Arial MT"/>
                <a:cs typeface="Arial MT"/>
              </a:rPr>
              <a:t>и</a:t>
            </a:r>
            <a:r>
              <a:rPr lang="ru-RU" spc="-40" dirty="0">
                <a:ea typeface="Arial MT"/>
                <a:cs typeface="Arial MT"/>
              </a:rPr>
              <a:t> </a:t>
            </a:r>
            <a:r>
              <a:rPr lang="ru-RU" dirty="0">
                <a:ea typeface="Arial MT"/>
                <a:cs typeface="Arial MT"/>
              </a:rPr>
              <a:t>сочиняем</a:t>
            </a:r>
            <a:endParaRPr lang="ru-RU" sz="2000" dirty="0">
              <a:ea typeface="Arial MT"/>
              <a:cs typeface="Arial MT"/>
            </a:endParaRPr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162" r="1002"/>
          <a:stretch/>
        </p:blipFill>
        <p:spPr bwMode="auto">
          <a:xfrm>
            <a:off x="4860032" y="843567"/>
            <a:ext cx="4415940" cy="197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0350"/>
            <a:ext cx="8606626" cy="364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19872" y="4029912"/>
            <a:ext cx="360040" cy="3780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42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21278" y="4682330"/>
            <a:ext cx="3154784" cy="3455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0195" algn="l" fontAlgn="auto">
              <a:spcAft>
                <a:spcPts val="0"/>
              </a:spcAft>
            </a:pPr>
            <a:r>
              <a:rPr lang="ru-RU" sz="600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Calibri"/>
                <a:cs typeface="Calibri"/>
              </a:rPr>
              <a:t>           </a:t>
            </a:r>
            <a:r>
              <a:rPr lang="ru-RU" sz="70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Условные</a:t>
            </a:r>
            <a:r>
              <a:rPr lang="ru-RU" sz="700" spc="-1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ru-RU" sz="7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обозначения:</a:t>
            </a:r>
          </a:p>
          <a:p>
            <a:pPr fontAlgn="auto">
              <a:spcAft>
                <a:spcPts val="0"/>
              </a:spcAft>
            </a:pPr>
            <a:r>
              <a:rPr lang="ru-RU" sz="700" dirty="0" smtClean="0">
                <a:solidFill>
                  <a:prstClr val="black"/>
                </a:solidFill>
              </a:rPr>
              <a:t>  Полужирное начертание- решение задач ФОП ДО</a:t>
            </a:r>
          </a:p>
          <a:p>
            <a:pPr fontAlgn="auto">
              <a:spcAft>
                <a:spcPts val="0"/>
              </a:spcAft>
            </a:pPr>
            <a:r>
              <a:rPr lang="ru-RU" sz="700" dirty="0" smtClean="0">
                <a:solidFill>
                  <a:prstClr val="black"/>
                </a:solidFill>
              </a:rPr>
              <a:t>Выделение цветом – превышение задач ФОП ДО</a:t>
            </a:r>
            <a:endParaRPr lang="ru-RU" sz="700" dirty="0">
              <a:solidFill>
                <a:prstClr val="black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212236"/>
              </p:ext>
            </p:extLst>
          </p:nvPr>
        </p:nvGraphicFramePr>
        <p:xfrm>
          <a:off x="21278" y="892562"/>
          <a:ext cx="9122723" cy="373888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975113"/>
                <a:gridCol w="2033412"/>
                <a:gridCol w="6114198"/>
              </a:tblGrid>
              <a:tr h="159561">
                <a:tc>
                  <a:txBody>
                    <a:bodyPr/>
                    <a:lstStyle/>
                    <a:p>
                      <a:pPr marL="280035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r>
                        <a:rPr lang="ru-RU" sz="1100" b="1" spc="-10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Задачи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ФОП</a:t>
                      </a:r>
                      <a:r>
                        <a:rPr lang="ru-RU" sz="1100" b="1" spc="-5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spc="-25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r>
                        <a:rPr lang="ru-RU" sz="1100" b="1" spc="-1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Методика</a:t>
                      </a:r>
                      <a:r>
                        <a:rPr lang="ru-RU" sz="1100" b="1" spc="-15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spc="-1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речевого</a:t>
                      </a:r>
                      <a:r>
                        <a:rPr lang="ru-RU" sz="1100" b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spc="-1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развития</a:t>
                      </a:r>
                      <a:r>
                        <a:rPr lang="ru-RU" sz="1100" b="1" spc="15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spc="-1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Т.И.Гризик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4"/>
                    </a:solidFill>
                  </a:tcPr>
                </a:tc>
              </a:tr>
              <a:tr h="3472851">
                <a:tc>
                  <a:txBody>
                    <a:bodyPr/>
                    <a:lstStyle/>
                    <a:p>
                      <a:pPr marL="90805">
                        <a:lnSpc>
                          <a:spcPct val="97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ru-RU" sz="1100" spc="-1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Формирова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ние</a:t>
                      </a:r>
                      <a:r>
                        <a:rPr lang="ru-RU" sz="1100" spc="-5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словаря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1)</a:t>
                      </a:r>
                      <a:r>
                        <a:rPr lang="ru-RU" sz="1100" b="1" spc="-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Формирование</a:t>
                      </a:r>
                      <a:r>
                        <a:rPr lang="ru-RU" sz="1100" b="1" spc="-3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словаря: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67945">
                        <a:lnSpc>
                          <a:spcPts val="1435"/>
                        </a:lnSpc>
                        <a:spcBef>
                          <a:spcPts val="123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обогащение</a:t>
                      </a:r>
                      <a:r>
                        <a:rPr lang="ru-RU" sz="1100" spc="3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словаря:</a:t>
                      </a:r>
                      <a:r>
                        <a:rPr lang="ru-RU" sz="1100" spc="33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расширять</a:t>
                      </a:r>
                      <a:r>
                        <a:rPr lang="ru-RU" sz="1100" spc="32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запас</a:t>
                      </a:r>
                      <a:r>
                        <a:rPr lang="ru-RU" sz="1100" spc="31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слов,</a:t>
                      </a:r>
                      <a:r>
                        <a:rPr lang="ru-RU" sz="1100" spc="32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обозначающих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67945">
                        <a:lnSpc>
                          <a:spcPts val="143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название</a:t>
                      </a:r>
                      <a:r>
                        <a:rPr lang="ru-RU" sz="1100" spc="-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предметов,</a:t>
                      </a:r>
                      <a:r>
                        <a:rPr lang="ru-RU" sz="1100" spc="-4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действий,</a:t>
                      </a:r>
                      <a:r>
                        <a:rPr lang="ru-RU" sz="1100" spc="-1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признаков.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128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Закреплять</a:t>
                      </a:r>
                      <a:r>
                        <a:rPr lang="ru-RU" sz="1100" spc="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</a:t>
                      </a:r>
                      <a:r>
                        <a:rPr lang="ru-RU" sz="1100" spc="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детей</a:t>
                      </a:r>
                      <a:r>
                        <a:rPr lang="ru-RU" sz="1100" spc="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умения</a:t>
                      </a:r>
                      <a:r>
                        <a:rPr lang="ru-RU" sz="1100" spc="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использовать</a:t>
                      </a:r>
                      <a:r>
                        <a:rPr lang="ru-RU" sz="1100" spc="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</a:t>
                      </a:r>
                      <a:r>
                        <a:rPr lang="ru-RU" sz="1100" spc="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речи</a:t>
                      </a:r>
                      <a:r>
                        <a:rPr lang="ru-RU" sz="1100" spc="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синонимы, существительные с обобщающими значениями.</a:t>
                      </a:r>
                    </a:p>
                    <a:p>
                      <a:pPr marL="67945">
                        <a:spcBef>
                          <a:spcPts val="124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Вводить</a:t>
                      </a:r>
                      <a:r>
                        <a:rPr lang="ru-RU" sz="1100" spc="-2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</a:t>
                      </a:r>
                      <a:r>
                        <a:rPr lang="ru-RU" sz="1100" spc="-2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словарь</a:t>
                      </a:r>
                      <a:r>
                        <a:rPr lang="ru-RU" sz="1100" spc="-2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детей</a:t>
                      </a:r>
                      <a:r>
                        <a:rPr lang="ru-RU" sz="1100" spc="-3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антонимы,</a:t>
                      </a:r>
                      <a:r>
                        <a:rPr lang="ru-RU" sz="1100" spc="-3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многозначные</a:t>
                      </a:r>
                      <a:r>
                        <a:rPr lang="ru-RU" sz="1100" spc="-1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слова;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67945">
                        <a:lnSpc>
                          <a:spcPts val="1430"/>
                        </a:lnSpc>
                        <a:spcBef>
                          <a:spcPts val="123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активизация</a:t>
                      </a:r>
                      <a:r>
                        <a:rPr lang="ru-RU" sz="1100" spc="5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словаря:</a:t>
                      </a:r>
                      <a:r>
                        <a:rPr lang="ru-RU" sz="1100" spc="5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совершенствовать</a:t>
                      </a:r>
                      <a:r>
                        <a:rPr lang="ru-RU" sz="1100" spc="5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умение</a:t>
                      </a:r>
                      <a:r>
                        <a:rPr lang="ru-RU" sz="1100" spc="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использовать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67945">
                        <a:lnSpc>
                          <a:spcPts val="143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разные</a:t>
                      </a:r>
                      <a:r>
                        <a:rPr lang="ru-RU" sz="1100" spc="-1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части</a:t>
                      </a:r>
                      <a:r>
                        <a:rPr lang="ru-RU" sz="1100" spc="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речи</a:t>
                      </a:r>
                      <a:r>
                        <a:rPr lang="ru-RU" sz="1100" spc="-1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точно</a:t>
                      </a:r>
                      <a:r>
                        <a:rPr lang="ru-RU" sz="1100" spc="-2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 </a:t>
                      </a:r>
                      <a:r>
                        <a:rPr lang="ru-RU" sz="1100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смыслу.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just">
                        <a:lnSpc>
                          <a:spcPts val="145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1)</a:t>
                      </a:r>
                      <a:r>
                        <a:rPr lang="ru-RU" sz="1100" b="1" spc="38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Формирование</a:t>
                      </a:r>
                      <a:r>
                        <a:rPr lang="ru-RU" sz="1100" b="1" spc="-3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словаря: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 marR="328295" algn="just">
                        <a:lnSpc>
                          <a:spcPct val="97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Расширять,</a:t>
                      </a:r>
                      <a:r>
                        <a:rPr lang="ru-RU" sz="1100" b="1" spc="-3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уточнять</a:t>
                      </a:r>
                      <a:r>
                        <a:rPr lang="ru-RU" sz="1100" b="1" spc="-5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</a:t>
                      </a:r>
                      <a:r>
                        <a:rPr lang="ru-RU" sz="1100" b="1" spc="-3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активизировать</a:t>
                      </a:r>
                      <a:r>
                        <a:rPr lang="ru-RU" sz="1100" b="1" spc="-6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словарь</a:t>
                      </a:r>
                      <a:r>
                        <a:rPr lang="ru-RU" sz="1100" b="1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через</a:t>
                      </a:r>
                      <a:r>
                        <a:rPr lang="ru-RU" sz="1100" b="1" spc="-2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углубление</a:t>
                      </a:r>
                      <a:r>
                        <a:rPr lang="ru-RU" sz="1100" b="1" spc="-6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представлений</a:t>
                      </a:r>
                      <a:r>
                        <a:rPr lang="ru-RU" sz="1100" b="1" spc="-6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</a:t>
                      </a:r>
                      <a:r>
                        <a:rPr lang="ru-RU" sz="1100" b="1" spc="-2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мире,</a:t>
                      </a:r>
                      <a:r>
                        <a:rPr lang="ru-RU" sz="1100" b="1" spc="-3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котором</a:t>
                      </a:r>
                      <a:r>
                        <a:rPr lang="ru-RU" sz="1100" b="1" spc="-4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мы</a:t>
                      </a:r>
                      <a:r>
                        <a:rPr lang="ru-RU" sz="1100" b="1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живём,</a:t>
                      </a:r>
                      <a:r>
                        <a:rPr lang="ru-RU" sz="1100" b="1" spc="-3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</a:t>
                      </a:r>
                      <a:r>
                        <a:rPr lang="ru-RU" sz="1100" b="1" spc="-3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предметах,</a:t>
                      </a:r>
                      <a:r>
                        <a:rPr lang="ru-RU" sz="1100" b="1" spc="-5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явлениях,</a:t>
                      </a:r>
                      <a:r>
                        <a:rPr lang="ru-RU" sz="1100" b="1" spc="-5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событиях</a:t>
                      </a:r>
                      <a:r>
                        <a:rPr lang="ru-RU" sz="1100" b="1" spc="-5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ближайшего</a:t>
                      </a:r>
                      <a:r>
                        <a:rPr lang="ru-RU" sz="1100" b="1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</a:t>
                      </a:r>
                      <a:r>
                        <a:rPr lang="ru-RU" sz="1100" b="1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дальнего</a:t>
                      </a:r>
                      <a:r>
                        <a:rPr lang="ru-RU" sz="1100" b="1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окружения </a:t>
                      </a:r>
                      <a:r>
                        <a:rPr lang="ru-RU" sz="1100" b="1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ребёнка.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 marR="108585">
                        <a:lnSpc>
                          <a:spcPct val="97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Активизировать</a:t>
                      </a:r>
                      <a:r>
                        <a:rPr lang="ru-RU" sz="1100" b="1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использование</a:t>
                      </a:r>
                      <a:r>
                        <a:rPr lang="ru-RU" sz="1100" b="1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обобщающих</a:t>
                      </a:r>
                      <a:r>
                        <a:rPr lang="ru-RU" sz="1100" b="1" spc="-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понятий</a:t>
                      </a:r>
                      <a:r>
                        <a:rPr lang="ru-RU" sz="1100" b="1" spc="-3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</a:t>
                      </a:r>
                      <a:r>
                        <a:rPr lang="ru-RU" sz="1100" b="1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свободном</a:t>
                      </a:r>
                      <a:r>
                        <a:rPr lang="ru-RU" sz="1100" b="1" spc="-2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общении</a:t>
                      </a:r>
                      <a:r>
                        <a:rPr lang="ru-RU" sz="1100" b="1" spc="-2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детей. Закрепить</a:t>
                      </a:r>
                      <a:r>
                        <a:rPr lang="ru-RU" sz="1100" b="1" spc="-6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умения</a:t>
                      </a:r>
                      <a:r>
                        <a:rPr lang="ru-RU" sz="1100" b="1" spc="-6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понимать</a:t>
                      </a:r>
                      <a:r>
                        <a:rPr lang="ru-RU" sz="1100" b="1" spc="-6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</a:t>
                      </a:r>
                      <a:r>
                        <a:rPr lang="ru-RU" sz="1100" b="1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использовать</a:t>
                      </a:r>
                      <a:r>
                        <a:rPr lang="ru-RU" sz="1100" b="1" spc="-7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обобщающие</a:t>
                      </a:r>
                      <a:r>
                        <a:rPr lang="ru-RU" sz="1100" b="1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родовые</a:t>
                      </a:r>
                      <a:r>
                        <a:rPr lang="ru-RU" sz="1100" b="1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понятия</a:t>
                      </a:r>
                      <a:r>
                        <a:rPr lang="ru-RU" sz="1100" b="1" spc="-6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(плоды,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 marR="108585">
                        <a:lnSpc>
                          <a:spcPct val="97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движение, вещи и т. д.), а также понятия-слова, называющие предельные лексические обобщения</a:t>
                      </a:r>
                      <a:r>
                        <a:rPr lang="ru-RU" sz="1100" b="1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(предметность,</a:t>
                      </a:r>
                      <a:r>
                        <a:rPr lang="ru-RU" sz="1100" b="1" spc="-6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действие,</a:t>
                      </a:r>
                      <a:r>
                        <a:rPr lang="ru-RU" sz="1100" b="1" spc="-6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состояние,</a:t>
                      </a:r>
                      <a:r>
                        <a:rPr lang="ru-RU" sz="1100" b="1" spc="-6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признак,</a:t>
                      </a:r>
                      <a:r>
                        <a:rPr lang="ru-RU" sz="1100" b="1" spc="-6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качество,</a:t>
                      </a:r>
                      <a:r>
                        <a:rPr lang="ru-RU" sz="1100" b="1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количество,</a:t>
                      </a:r>
                      <a:r>
                        <a:rPr lang="ru-RU" sz="1100" b="1" spc="-6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отношение). Расширять и активизировать словарь через синонимы и антонимы (существительные, глаголы, прилагательные). Активизировать словарь прилагательных и глаголов через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lnSpc>
                          <a:spcPts val="145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синонимы</a:t>
                      </a:r>
                      <a:r>
                        <a:rPr lang="ru-RU" sz="1100" b="1" spc="-7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(весёлый</a:t>
                      </a:r>
                      <a:r>
                        <a:rPr lang="ru-RU" sz="1100" b="1" spc="-4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—</a:t>
                      </a:r>
                      <a:r>
                        <a:rPr lang="ru-RU" sz="1100" b="1" spc="-2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радостный,</a:t>
                      </a:r>
                      <a:r>
                        <a:rPr lang="ru-RU" sz="1100" b="1" spc="-4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бежать</a:t>
                      </a:r>
                      <a:r>
                        <a:rPr lang="ru-RU" sz="1100" b="1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—</a:t>
                      </a:r>
                      <a:r>
                        <a:rPr lang="ru-RU" sz="1100" b="1" spc="-2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мчаться)</a:t>
                      </a:r>
                      <a:r>
                        <a:rPr lang="ru-RU" sz="1100" b="1" spc="-3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</a:t>
                      </a:r>
                      <a:r>
                        <a:rPr lang="ru-RU" sz="1100" b="1" spc="-3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антонимы</a:t>
                      </a:r>
                      <a:r>
                        <a:rPr lang="ru-RU" sz="1100" b="1" spc="-6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(спокойный</a:t>
                      </a:r>
                      <a:r>
                        <a:rPr lang="ru-RU" sz="1100" b="1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—</a:t>
                      </a:r>
                      <a:r>
                        <a:rPr lang="ru-RU" sz="1100" b="1" spc="-3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подвижный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—</a:t>
                      </a:r>
                      <a:r>
                        <a:rPr lang="ru-RU" sz="1100" b="1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бешеный,</a:t>
                      </a:r>
                      <a:r>
                        <a:rPr lang="ru-RU" sz="1100" b="1" spc="-4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взлететь</a:t>
                      </a:r>
                      <a:r>
                        <a:rPr lang="ru-RU" sz="1100" b="1" spc="-4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—</a:t>
                      </a:r>
                      <a:r>
                        <a:rPr lang="ru-RU" sz="1100" b="1" spc="-2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приземлиться).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 marR="108585">
                        <a:lnSpc>
                          <a:spcPct val="97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Поощрять</a:t>
                      </a:r>
                      <a:r>
                        <a:rPr lang="ru-RU" sz="1100" b="1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стремление</a:t>
                      </a:r>
                      <a:r>
                        <a:rPr lang="ru-RU" sz="1100" b="1" spc="-7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детей</a:t>
                      </a:r>
                      <a:r>
                        <a:rPr lang="ru-RU" sz="1100" b="1" spc="-3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подбирать</a:t>
                      </a:r>
                      <a:r>
                        <a:rPr lang="ru-RU" sz="1100" b="1" spc="-5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слова-синонимы</a:t>
                      </a:r>
                      <a:r>
                        <a:rPr lang="ru-RU" sz="1100" b="1" spc="-7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для</a:t>
                      </a:r>
                      <a:r>
                        <a:rPr lang="ru-RU" sz="1100" b="1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более</a:t>
                      </a:r>
                      <a:r>
                        <a:rPr lang="ru-RU" sz="1100" b="1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точного</a:t>
                      </a:r>
                      <a:r>
                        <a:rPr lang="ru-RU" sz="1100" b="1" spc="-4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выражения смысла и эмоциональной окраски высказывания.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 marR="108585">
                        <a:lnSpc>
                          <a:spcPct val="97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Продолжать</a:t>
                      </a:r>
                      <a:r>
                        <a:rPr lang="ru-RU" sz="1100" spc="-4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объяснять</a:t>
                      </a:r>
                      <a:r>
                        <a:rPr lang="ru-RU" sz="1100" spc="-15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детям</a:t>
                      </a:r>
                      <a:r>
                        <a:rPr lang="ru-RU" sz="1100" spc="-25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переносное</a:t>
                      </a:r>
                      <a:r>
                        <a:rPr lang="ru-RU" sz="1100" spc="-25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значение</a:t>
                      </a:r>
                      <a:r>
                        <a:rPr lang="ru-RU" sz="1100" spc="-15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слов</a:t>
                      </a:r>
                      <a:r>
                        <a:rPr lang="ru-RU" sz="1100" spc="-15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(трусливый</a:t>
                      </a:r>
                      <a:r>
                        <a:rPr lang="ru-RU" sz="1100" spc="-4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как</a:t>
                      </a:r>
                      <a:r>
                        <a:rPr lang="ru-RU" sz="1100" spc="-2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заяц; хитрая</a:t>
                      </a:r>
                      <a:r>
                        <a:rPr lang="ru-RU" sz="1100" spc="-35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как</a:t>
                      </a:r>
                      <a:r>
                        <a:rPr lang="ru-RU" sz="1100" spc="-1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лиса; быстрый как ветер и т. д.). Побуждать использовать переносное значение слов в своей речи для более точного и образного выражения мысли.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 marR="108585">
                        <a:lnSpc>
                          <a:spcPct val="97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Продолжать</a:t>
                      </a:r>
                      <a:r>
                        <a:rPr lang="ru-RU" sz="1100" b="1" spc="-2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знакомить</a:t>
                      </a:r>
                      <a:r>
                        <a:rPr lang="ru-RU" sz="1100" b="1" spc="-2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</a:t>
                      </a:r>
                      <a:r>
                        <a:rPr lang="ru-RU" sz="1100" b="1" spc="-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многозначными</a:t>
                      </a:r>
                      <a:r>
                        <a:rPr lang="ru-RU" sz="1100" b="1" spc="-2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словами</a:t>
                      </a:r>
                      <a:r>
                        <a:rPr lang="ru-RU" sz="1100" b="1" spc="-1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 словами-омонимами.</a:t>
                      </a:r>
                      <a:r>
                        <a:rPr lang="ru-RU" sz="1100" b="1" spc="-2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 конкретных примерах</a:t>
                      </a:r>
                      <a:r>
                        <a:rPr lang="ru-RU" sz="1100" b="1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раскрыть</a:t>
                      </a:r>
                      <a:r>
                        <a:rPr lang="ru-RU" sz="1100" b="1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понятие</a:t>
                      </a:r>
                      <a:r>
                        <a:rPr lang="ru-RU" sz="1100" b="1" spc="-5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многозначности</a:t>
                      </a:r>
                      <a:r>
                        <a:rPr lang="ru-RU" sz="1100" b="1" spc="-7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слов</a:t>
                      </a:r>
                      <a:r>
                        <a:rPr lang="ru-RU" sz="1100" b="1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</a:t>
                      </a:r>
                      <a:r>
                        <a:rPr lang="ru-RU" sz="1100" b="1" spc="-4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русском</a:t>
                      </a:r>
                      <a:r>
                        <a:rPr lang="ru-RU" sz="1100" b="1" spc="-3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языке.</a:t>
                      </a:r>
                      <a:r>
                        <a:rPr lang="ru-RU" sz="1100" b="1" spc="-1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Закреплять</a:t>
                      </a:r>
                      <a:r>
                        <a:rPr lang="ru-RU" sz="1100" spc="-3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полученные сведения через дидактические игры и речевые упражнения.</a:t>
                      </a:r>
                    </a:p>
                    <a:p>
                      <a:pPr marL="91440">
                        <a:lnSpc>
                          <a:spcPts val="146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Продолжать</a:t>
                      </a:r>
                      <a:r>
                        <a:rPr lang="ru-RU" sz="1100" spc="-7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знакомить</a:t>
                      </a:r>
                      <a:r>
                        <a:rPr lang="ru-RU" sz="1100" spc="-4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</a:t>
                      </a:r>
                      <a:r>
                        <a:rPr lang="ru-RU" sz="1100" spc="-4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фразеологическими</a:t>
                      </a:r>
                      <a:r>
                        <a:rPr lang="ru-RU" sz="1100" spc="-25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spc="-1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оборотами.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E"/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1278" y="8"/>
            <a:ext cx="912273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Соответствие задач образовательной деятельности ФОП ДО и авторской методики</a:t>
            </a:r>
            <a:br>
              <a:rPr lang="ru-RU" sz="1400" b="1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речевого развития Т.И. </a:t>
            </a:r>
            <a:r>
              <a:rPr lang="ru-RU" sz="1400" b="1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Гризик</a:t>
            </a:r>
            <a:r>
              <a:rPr lang="ru-RU" sz="14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Образовательная область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«</a:t>
            </a: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Речевое развитие»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Возраст: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6-8 года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41946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898" y="4561160"/>
            <a:ext cx="4139952" cy="359792"/>
          </a:xfrm>
        </p:spPr>
        <p:txBody>
          <a:bodyPr>
            <a:no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Условные обозначения:</a:t>
            </a:r>
          </a:p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Полужирное начертание- решение задач ФОП ДО</a:t>
            </a:r>
          </a:p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Выделение цветом – превышение задач ФОП ДО</a:t>
            </a:r>
            <a:endParaRPr 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73413"/>
            <a:ext cx="9058940" cy="84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endParaRPr lang="ru-RU" sz="2000" u="sng" dirty="0">
              <a:solidFill>
                <a:prstClr val="black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149736"/>
              </p:ext>
            </p:extLst>
          </p:nvPr>
        </p:nvGraphicFramePr>
        <p:xfrm>
          <a:off x="116957" y="1027528"/>
          <a:ext cx="8941983" cy="340355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914401"/>
                <a:gridCol w="2243469"/>
                <a:gridCol w="5784113"/>
              </a:tblGrid>
              <a:tr h="98990">
                <a:tc>
                  <a:txBody>
                    <a:bodyPr/>
                    <a:lstStyle/>
                    <a:p>
                      <a:pPr marL="280035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r>
                        <a:rPr lang="ru-RU" sz="900" b="1" spc="-10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Задачи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ФОП</a:t>
                      </a:r>
                      <a:r>
                        <a:rPr lang="ru-RU" sz="900" b="1" spc="-5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spc="-25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r>
                        <a:rPr lang="ru-RU" sz="900" b="1" spc="-1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Методика</a:t>
                      </a:r>
                      <a:r>
                        <a:rPr lang="ru-RU" sz="900" b="1" spc="-15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spc="-1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речевого</a:t>
                      </a:r>
                      <a:r>
                        <a:rPr lang="ru-RU" sz="900" b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spc="-1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развития</a:t>
                      </a:r>
                      <a:r>
                        <a:rPr lang="ru-RU" sz="900" b="1" spc="15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spc="-1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Т.И.Гризик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4"/>
                    </a:solidFill>
                  </a:tcPr>
                </a:tc>
              </a:tr>
              <a:tr h="3266396">
                <a:tc>
                  <a:txBody>
                    <a:bodyPr/>
                    <a:lstStyle/>
                    <a:p>
                      <a:pPr marL="90805" marR="330200" algn="just">
                        <a:lnSpc>
                          <a:spcPct val="97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ru-RU" sz="900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Звуковая культура </a:t>
                      </a:r>
                      <a:r>
                        <a:rPr lang="ru-RU" sz="900" spc="-2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речи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spcBef>
                          <a:spcPts val="1575"/>
                        </a:spcBef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212090">
                        <a:lnSpc>
                          <a:spcPts val="82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2)</a:t>
                      </a:r>
                      <a:r>
                        <a:rPr lang="ru-RU" sz="900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Звуковая</a:t>
                      </a:r>
                      <a:r>
                        <a:rPr lang="ru-RU" sz="900" spc="-4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культура</a:t>
                      </a:r>
                      <a:r>
                        <a:rPr lang="ru-RU" sz="900" spc="-6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речи: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67945" algn="just">
                        <a:lnSpc>
                          <a:spcPts val="1435"/>
                        </a:lnSpc>
                        <a:spcBef>
                          <a:spcPts val="1235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совершенствовать</a:t>
                      </a:r>
                      <a:r>
                        <a:rPr lang="ru-RU" sz="900" spc="36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</a:t>
                      </a:r>
                      <a:r>
                        <a:rPr lang="ru-RU" sz="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умение</a:t>
                      </a:r>
                      <a:r>
                        <a:rPr lang="ru-RU" sz="900" spc="36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</a:t>
                      </a:r>
                      <a:r>
                        <a:rPr lang="ru-RU" sz="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различать</a:t>
                      </a:r>
                      <a:r>
                        <a:rPr lang="ru-RU" sz="900" spc="36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</a:t>
                      </a:r>
                      <a:r>
                        <a:rPr lang="ru-RU" sz="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</a:t>
                      </a:r>
                      <a:r>
                        <a:rPr lang="ru-RU" sz="900" spc="36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</a:t>
                      </a:r>
                      <a:r>
                        <a:rPr lang="ru-RU" sz="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слух</a:t>
                      </a:r>
                      <a:r>
                        <a:rPr lang="ru-RU" sz="900" spc="36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</a:t>
                      </a:r>
                      <a:r>
                        <a:rPr lang="ru-RU" sz="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</a:t>
                      </a:r>
                      <a:r>
                        <a:rPr lang="ru-RU" sz="900" spc="36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</a:t>
                      </a:r>
                      <a:r>
                        <a:rPr lang="ru-RU" sz="900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67945" algn="just">
                        <a:lnSpc>
                          <a:spcPts val="1435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произношении</a:t>
                      </a:r>
                      <a:r>
                        <a:rPr lang="ru-RU" sz="900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</a:t>
                      </a:r>
                      <a:r>
                        <a:rPr lang="ru-RU" sz="900" spc="-2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звуки</a:t>
                      </a:r>
                      <a:r>
                        <a:rPr lang="ru-RU" sz="900" spc="-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родного</a:t>
                      </a:r>
                      <a:r>
                        <a:rPr lang="ru-RU" sz="900" spc="-2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языка.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67945" marR="57150" algn="just">
                        <a:lnSpc>
                          <a:spcPct val="95000"/>
                        </a:lnSpc>
                        <a:spcBef>
                          <a:spcPts val="128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Отрабатывать дикцию: внятно и отчетливо произносить слова и словосочетания с естественной интонацией.</a:t>
                      </a:r>
                    </a:p>
                    <a:p>
                      <a:pPr marL="67945" marR="55245" indent="34925" algn="just">
                        <a:lnSpc>
                          <a:spcPct val="95000"/>
                        </a:lnSpc>
                        <a:spcBef>
                          <a:spcPts val="129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Совершенствовать фонематический слух: называть слова с определенным звуком, находить слова с этим звуком в предложении, определять место звука в слове (в начале, в середине, в конце).</a:t>
                      </a:r>
                    </a:p>
                    <a:p>
                      <a:pPr marL="67945" marR="55880" algn="just">
                        <a:lnSpc>
                          <a:spcPct val="95000"/>
                        </a:lnSpc>
                        <a:spcBef>
                          <a:spcPts val="129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Развивать интонационную сторону речи (мелодика, ритм, тембр, сила голоса, темп).</a:t>
                      </a:r>
                    </a:p>
                    <a:p>
                      <a:pPr marL="91440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08585">
                        <a:lnSpc>
                          <a:spcPct val="97000"/>
                        </a:lnSpc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Развитие произносительной стороны речи. Совершенствовать звуковую культуру речи. В повседневной</a:t>
                      </a:r>
                      <a:r>
                        <a:rPr lang="ru-RU" sz="900" b="1" spc="-7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жизни</a:t>
                      </a:r>
                      <a:r>
                        <a:rPr lang="ru-RU" sz="900" b="1" spc="-7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систематически</a:t>
                      </a:r>
                      <a:r>
                        <a:rPr lang="ru-RU" sz="900" b="1" spc="-6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проводить</a:t>
                      </a:r>
                      <a:r>
                        <a:rPr lang="ru-RU" sz="900" b="1" spc="-7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речевую</a:t>
                      </a:r>
                      <a:r>
                        <a:rPr lang="ru-RU" sz="900" b="1" spc="-5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гимнастику,</a:t>
                      </a:r>
                      <a:r>
                        <a:rPr lang="ru-RU" sz="900" b="1" spc="-6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включающую</a:t>
                      </a:r>
                      <a:r>
                        <a:rPr lang="ru-RU" sz="900" b="1" spc="-6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</a:t>
                      </a:r>
                      <a:r>
                        <a:rPr lang="ru-RU" sz="900" b="1" spc="-6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себя </a:t>
                      </a:r>
                      <a:r>
                        <a:rPr lang="ru-RU" sz="9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чистоговорки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скороговорки и пр., способствующие быстрому переключению с одной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 marR="108585">
                        <a:lnSpc>
                          <a:spcPct val="97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артикуляционной</a:t>
                      </a:r>
                      <a:r>
                        <a:rPr lang="ru-RU" sz="900" b="1" spc="-6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позы</a:t>
                      </a:r>
                      <a:r>
                        <a:rPr lang="ru-RU" sz="900" b="1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</a:t>
                      </a:r>
                      <a:r>
                        <a:rPr lang="ru-RU" sz="900" b="1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другую.</a:t>
                      </a:r>
                      <a:r>
                        <a:rPr lang="ru-RU" sz="900" b="1" spc="-2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Уточнять</a:t>
                      </a:r>
                      <a:r>
                        <a:rPr lang="ru-RU" sz="900" b="1" spc="-6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</a:t>
                      </a:r>
                      <a:r>
                        <a:rPr lang="ru-RU" sz="900" b="1" spc="-4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закреплять</a:t>
                      </a:r>
                      <a:r>
                        <a:rPr lang="ru-RU" sz="900" b="1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произношение</a:t>
                      </a:r>
                      <a:r>
                        <a:rPr lang="ru-RU" sz="900" b="1" spc="-7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всех</a:t>
                      </a:r>
                      <a:r>
                        <a:rPr lang="ru-RU" sz="900" b="1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звуков</a:t>
                      </a:r>
                      <a:r>
                        <a:rPr lang="ru-RU" sz="900" b="1" spc="-4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родного языка. Продолжать целенаправленную работу по формированию речевого слуха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(фонетического</a:t>
                      </a:r>
                      <a:r>
                        <a:rPr lang="ru-RU" sz="900" b="1" spc="-7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</a:t>
                      </a:r>
                      <a:r>
                        <a:rPr lang="ru-RU" sz="900" b="1" spc="-4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фонематического</a:t>
                      </a:r>
                      <a:r>
                        <a:rPr lang="ru-RU" sz="900" b="1" spc="-5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восприятия).</a:t>
                      </a:r>
                      <a:r>
                        <a:rPr lang="ru-RU" sz="900" b="1" spc="-6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Совершенствовать</a:t>
                      </a:r>
                      <a:r>
                        <a:rPr lang="ru-RU" sz="900" b="1" spc="-6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фонематическое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 marR="82550">
                        <a:lnSpc>
                          <a:spcPct val="97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восприятие</a:t>
                      </a:r>
                      <a:r>
                        <a:rPr lang="ru-RU" sz="900" b="1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через</a:t>
                      </a:r>
                      <a:r>
                        <a:rPr lang="ru-RU" sz="900" b="1" spc="-2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упражнения</a:t>
                      </a:r>
                      <a:r>
                        <a:rPr lang="ru-RU" sz="900" b="1" spc="-5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</a:t>
                      </a:r>
                      <a:r>
                        <a:rPr lang="ru-RU" sz="900" b="1" spc="-3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дидактические</a:t>
                      </a:r>
                      <a:r>
                        <a:rPr lang="ru-RU" sz="900" b="1" spc="-6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игры</a:t>
                      </a:r>
                      <a:r>
                        <a:rPr lang="ru-RU" sz="900" b="1" spc="-2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</a:t>
                      </a:r>
                      <a:r>
                        <a:rPr lang="ru-RU" sz="900" b="1" spc="-4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дифференциацию</a:t>
                      </a:r>
                      <a:r>
                        <a:rPr lang="ru-RU" sz="900" b="1" spc="-6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звуков:</a:t>
                      </a:r>
                      <a:r>
                        <a:rPr lang="ru-RU" sz="900" b="1" spc="-3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свистящих и шипящих</a:t>
                      </a:r>
                      <a:r>
                        <a:rPr lang="ru-RU" sz="900" b="1" spc="-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([с — ш], [з — ж], [с — ц]); звонких</a:t>
                      </a:r>
                      <a:r>
                        <a:rPr lang="ru-RU" sz="900" b="1" spc="-1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 глухих</a:t>
                      </a:r>
                      <a:r>
                        <a:rPr lang="ru-RU" sz="900" b="1" spc="-1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([ж — ш], [з — с], [б — п], [д — т], [г —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к],</a:t>
                      </a:r>
                      <a:r>
                        <a:rPr lang="ru-RU" sz="900" b="1" spc="-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[в</a:t>
                      </a:r>
                      <a:r>
                        <a:rPr lang="ru-RU" sz="900" b="1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—</a:t>
                      </a:r>
                      <a:r>
                        <a:rPr lang="ru-RU" sz="900" b="1" spc="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ф]);</a:t>
                      </a:r>
                      <a:r>
                        <a:rPr lang="ru-RU" sz="900" b="1" spc="-1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сонорных</a:t>
                      </a:r>
                      <a:r>
                        <a:rPr lang="ru-RU" sz="900" b="1" spc="-3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([р</a:t>
                      </a:r>
                      <a:r>
                        <a:rPr lang="ru-RU" sz="900" b="1" spc="1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—</a:t>
                      </a:r>
                      <a:r>
                        <a:rPr lang="ru-RU" sz="900" b="1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л]);</a:t>
                      </a:r>
                      <a:r>
                        <a:rPr lang="ru-RU" sz="900" b="1" spc="-1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твёрдых</a:t>
                      </a:r>
                      <a:r>
                        <a:rPr lang="ru-RU" sz="900" b="1" spc="-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</a:t>
                      </a:r>
                      <a:r>
                        <a:rPr lang="ru-RU" sz="900" b="1" spc="-1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мягких</a:t>
                      </a:r>
                      <a:r>
                        <a:rPr lang="ru-RU" sz="900" b="1" spc="-1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([с — с’], [з —</a:t>
                      </a:r>
                      <a:r>
                        <a:rPr lang="ru-RU" sz="900" b="1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з’],</a:t>
                      </a:r>
                      <a:r>
                        <a:rPr lang="ru-RU" sz="900" b="1" spc="-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[п —</a:t>
                      </a:r>
                      <a:r>
                        <a:rPr lang="ru-RU" sz="900" b="1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п’], [б</a:t>
                      </a:r>
                      <a:r>
                        <a:rPr lang="ru-RU" sz="900" b="1" spc="-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— б’], [т</a:t>
                      </a:r>
                      <a:r>
                        <a:rPr lang="ru-RU" sz="900" b="1" spc="-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—</a:t>
                      </a:r>
                      <a:r>
                        <a:rPr lang="ru-RU" sz="900" b="1" spc="-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spc="-2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т’],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 marR="96520" algn="just">
                        <a:lnSpc>
                          <a:spcPct val="97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[д —</a:t>
                      </a:r>
                      <a:r>
                        <a:rPr lang="ru-RU" sz="900" b="1" spc="-1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д’], [к</a:t>
                      </a:r>
                      <a:r>
                        <a:rPr lang="ru-RU" sz="900" b="1" spc="-1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—</a:t>
                      </a:r>
                      <a:r>
                        <a:rPr lang="ru-RU" sz="900" b="1" spc="-1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к’], [г</a:t>
                      </a:r>
                      <a:r>
                        <a:rPr lang="ru-RU" sz="900" b="1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— г’], [в</a:t>
                      </a:r>
                      <a:r>
                        <a:rPr lang="ru-RU" sz="900" b="1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—</a:t>
                      </a:r>
                      <a:r>
                        <a:rPr lang="ru-RU" sz="900" b="1" spc="-1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в’], [ф</a:t>
                      </a:r>
                      <a:r>
                        <a:rPr lang="ru-RU" sz="900" b="1" spc="-1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— ф’],</a:t>
                      </a:r>
                      <a:r>
                        <a:rPr lang="ru-RU" sz="900" b="1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[р — р’],</a:t>
                      </a:r>
                      <a:r>
                        <a:rPr lang="ru-RU" sz="900" b="1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[л —</a:t>
                      </a:r>
                      <a:r>
                        <a:rPr lang="ru-RU" sz="900" b="1" spc="-1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л’]).</a:t>
                      </a:r>
                      <a:r>
                        <a:rPr lang="ru-RU" sz="900" b="1" spc="-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Продолжать</a:t>
                      </a:r>
                      <a:r>
                        <a:rPr lang="ru-RU" sz="900" b="1" spc="-3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работу</a:t>
                      </a:r>
                      <a:r>
                        <a:rPr lang="ru-RU" sz="900" b="1" spc="-2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</a:t>
                      </a:r>
                      <a:r>
                        <a:rPr lang="ru-RU" sz="900" b="1" spc="-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словами- паронимами,</a:t>
                      </a:r>
                      <a:r>
                        <a:rPr lang="ru-RU" sz="900" b="1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побуждать</a:t>
                      </a:r>
                      <a:r>
                        <a:rPr lang="ru-RU" sz="900" b="1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детей</a:t>
                      </a:r>
                      <a:r>
                        <a:rPr lang="ru-RU" sz="900" b="1" spc="-4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объяснять</a:t>
                      </a:r>
                      <a:r>
                        <a:rPr lang="ru-RU" sz="900" b="1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их</a:t>
                      </a:r>
                      <a:r>
                        <a:rPr lang="ru-RU" sz="900" b="1" spc="-4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лексическое</a:t>
                      </a:r>
                      <a:r>
                        <a:rPr lang="ru-RU" sz="900" b="1" spc="-5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значение.</a:t>
                      </a:r>
                      <a:r>
                        <a:rPr lang="ru-RU" sz="900" b="1" spc="-6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Продолжать</a:t>
                      </a:r>
                      <a:r>
                        <a:rPr lang="ru-RU" sz="900" b="1" spc="-6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упражнять</a:t>
                      </a:r>
                      <a:r>
                        <a:rPr lang="ru-RU" sz="900" b="1" spc="-6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подборе слов с заданным звуком в разных позициях (начало, середина и конец слова).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 marR="108585">
                        <a:lnSpc>
                          <a:spcPct val="97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Развивать</a:t>
                      </a:r>
                      <a:r>
                        <a:rPr lang="ru-RU" sz="900" spc="-3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фонетический</a:t>
                      </a:r>
                      <a:r>
                        <a:rPr lang="ru-RU" sz="900" spc="-2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слух. </a:t>
                      </a:r>
                      <a:r>
                        <a:rPr lang="ru-RU" sz="9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Упражнять</a:t>
                      </a:r>
                      <a:r>
                        <a:rPr lang="ru-RU" sz="900" spc="-5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</a:t>
                      </a:r>
                      <a:r>
                        <a:rPr lang="ru-RU" sz="900" spc="-3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умении</a:t>
                      </a:r>
                      <a:r>
                        <a:rPr lang="ru-RU" sz="900" spc="-3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анализировать</a:t>
                      </a:r>
                      <a:r>
                        <a:rPr lang="ru-RU" sz="900" spc="-4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слоговую</a:t>
                      </a:r>
                      <a:r>
                        <a:rPr lang="ru-RU" sz="900" spc="-35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структуру</a:t>
                      </a:r>
                      <a:r>
                        <a:rPr lang="ru-RU" sz="900" spc="-55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слова (определять количество и последовательность слогов в словах). Познакомить с ударением. Упражнять детей в умении производить анализ и синтез предложения по словам.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lnSpc>
                          <a:spcPct val="97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Совершенствовать</a:t>
                      </a:r>
                      <a:r>
                        <a:rPr lang="ru-RU" sz="900" b="1" spc="-7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просодическую</a:t>
                      </a:r>
                      <a:r>
                        <a:rPr lang="ru-RU" sz="900" b="1" spc="-7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сторону</a:t>
                      </a:r>
                      <a:r>
                        <a:rPr lang="ru-RU" sz="900" b="1" spc="-6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речи</a:t>
                      </a:r>
                      <a:r>
                        <a:rPr lang="ru-RU" sz="900" b="1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(выразительность):</a:t>
                      </a:r>
                      <a:r>
                        <a:rPr lang="ru-RU" sz="900" b="1" spc="-7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темп,</a:t>
                      </a:r>
                      <a:r>
                        <a:rPr lang="ru-RU" sz="900" b="1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высоту,</a:t>
                      </a:r>
                      <a:r>
                        <a:rPr lang="ru-RU" sz="900" b="1" spc="-6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тембр,</a:t>
                      </a:r>
                      <a:r>
                        <a:rPr lang="ru-RU" sz="900" b="1" spc="-3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силу голоса — посредством театрализованной деятельности, игровых заданий и упражнений.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Упражнять</a:t>
                      </a:r>
                      <a:r>
                        <a:rPr lang="ru-RU" sz="900" b="1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детей</a:t>
                      </a:r>
                      <a:r>
                        <a:rPr lang="ru-RU" sz="900" b="1" spc="-4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</a:t>
                      </a:r>
                      <a:r>
                        <a:rPr lang="ru-RU" sz="900" b="1" spc="-4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использовании</a:t>
                      </a:r>
                      <a:r>
                        <a:rPr lang="ru-RU" sz="900" b="1" spc="-6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средств</a:t>
                      </a:r>
                      <a:r>
                        <a:rPr lang="ru-RU" sz="900" b="1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выразительности</a:t>
                      </a:r>
                      <a:r>
                        <a:rPr lang="ru-RU" sz="900" b="1" spc="-6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речи</a:t>
                      </a:r>
                      <a:r>
                        <a:rPr lang="ru-RU" sz="900" b="1" spc="-4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</a:t>
                      </a:r>
                      <a:r>
                        <a:rPr lang="ru-RU" sz="900" b="1" spc="-3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время</a:t>
                      </a:r>
                      <a:r>
                        <a:rPr lang="ru-RU" sz="900" b="1" spc="-2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специально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 marR="82550">
                        <a:lnSpc>
                          <a:spcPct val="97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организованных мероприятий (речевая гимнастика, диалогическое взаимодействие и т. д.). </a:t>
                      </a:r>
                      <a:r>
                        <a:rPr lang="ru-RU" sz="9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Упражнять в качественном произношении слов. Помогать преодолевать ошибки при формировании правильного </a:t>
                      </a:r>
                      <a:r>
                        <a:rPr lang="ru-RU" sz="900" dirty="0" err="1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словопроизношения</a:t>
                      </a:r>
                      <a:r>
                        <a:rPr lang="ru-RU" sz="9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(перестановка и уподобление звуков и слогов,</a:t>
                      </a:r>
                      <a:r>
                        <a:rPr lang="ru-RU" sz="900" spc="-4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сокращение</a:t>
                      </a:r>
                      <a:r>
                        <a:rPr lang="ru-RU" sz="900" spc="-25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слов,</a:t>
                      </a:r>
                      <a:r>
                        <a:rPr lang="ru-RU" sz="900" spc="-25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неправильная</a:t>
                      </a:r>
                      <a:r>
                        <a:rPr lang="ru-RU" sz="900" spc="-45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расстановка</a:t>
                      </a:r>
                      <a:r>
                        <a:rPr lang="ru-RU" sz="900" spc="-25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ударений,</a:t>
                      </a:r>
                      <a:r>
                        <a:rPr lang="ru-RU" sz="900" spc="-5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искажённое</a:t>
                      </a:r>
                      <a:r>
                        <a:rPr lang="ru-RU" sz="900" spc="-25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произнесение</a:t>
                      </a:r>
                      <a:r>
                        <a:rPr lang="ru-RU" sz="900" spc="-25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слов и т. д.). Упражнять в правильной постановке ударения при произнесении слов. Знакомить с орфоэпическими правилами переноса ударения с одной части слова на другую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E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1898" y="73421"/>
            <a:ext cx="90270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Соответствие задач образовательной деятельности ФОП ДО и авторской методики</a:t>
            </a:r>
            <a:br>
              <a:rPr lang="ru-RU" sz="1600" b="1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речевого развития Т.И. </a:t>
            </a:r>
            <a:r>
              <a:rPr lang="ru-RU" sz="1600" b="1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Гризик</a:t>
            </a: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Образовательная область «Речевое развитие»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Возраст: 6-8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года (продолжение)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73182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" y="1"/>
            <a:ext cx="8067341" cy="780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endParaRPr lang="ru-RU" sz="2400" u="sng" dirty="0">
              <a:solidFill>
                <a:prstClr val="black"/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93766" y="4603813"/>
            <a:ext cx="4139952" cy="359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r>
              <a:rPr lang="ru-RU" sz="800" dirty="0" smtClean="0">
                <a:solidFill>
                  <a:prstClr val="black"/>
                </a:solidFill>
              </a:rPr>
              <a:t>Условные обозначения</a:t>
            </a:r>
          </a:p>
          <a:p>
            <a:pPr algn="l" fontAlgn="auto">
              <a:spcAft>
                <a:spcPts val="0"/>
              </a:spcAft>
            </a:pPr>
            <a:r>
              <a:rPr lang="ru-RU" sz="800" dirty="0" smtClean="0">
                <a:solidFill>
                  <a:prstClr val="black"/>
                </a:solidFill>
              </a:rPr>
              <a:t>Полужирное начертание- решение задач ФОП ДО</a:t>
            </a:r>
          </a:p>
          <a:p>
            <a:pPr algn="l" fontAlgn="auto">
              <a:spcAft>
                <a:spcPts val="0"/>
              </a:spcAft>
            </a:pPr>
            <a:r>
              <a:rPr lang="ru-RU" sz="800" dirty="0" smtClean="0">
                <a:solidFill>
                  <a:prstClr val="black"/>
                </a:solidFill>
              </a:rPr>
              <a:t>Выделение цветом – превышение задач ФОП ДО</a:t>
            </a:r>
            <a:endParaRPr lang="ru-RU" sz="800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213984"/>
              </p:ext>
            </p:extLst>
          </p:nvPr>
        </p:nvGraphicFramePr>
        <p:xfrm>
          <a:off x="63807" y="848359"/>
          <a:ext cx="9005778" cy="377761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49719"/>
                <a:gridCol w="3829441"/>
                <a:gridCol w="4326618"/>
              </a:tblGrid>
              <a:tr h="144926">
                <a:tc>
                  <a:txBody>
                    <a:bodyPr/>
                    <a:lstStyle/>
                    <a:p>
                      <a:pPr marL="10795" algn="ctr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r>
                        <a:rPr lang="ru-RU" sz="1100" b="1" spc="-10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Задачи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ФОП</a:t>
                      </a:r>
                      <a:r>
                        <a:rPr lang="ru-RU" sz="1100" b="1" spc="-15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spc="-25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r>
                        <a:rPr lang="ru-RU" sz="1100" b="1" spc="-1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Методика</a:t>
                      </a:r>
                      <a:r>
                        <a:rPr lang="ru-RU" sz="1100" b="1" spc="1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spc="-1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речевого</a:t>
                      </a:r>
                      <a:r>
                        <a:rPr lang="ru-RU" sz="1100" b="1" spc="1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spc="-1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развития</a:t>
                      </a:r>
                      <a:r>
                        <a:rPr lang="ru-RU" sz="1100" b="1" spc="-5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spc="-1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Т.И.Гризик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4"/>
                    </a:solidFill>
                  </a:tcPr>
                </a:tc>
              </a:tr>
              <a:tr h="3608006">
                <a:tc>
                  <a:txBody>
                    <a:bodyPr/>
                    <a:lstStyle/>
                    <a:p>
                      <a:pPr marL="10795" marR="8890" algn="ctr">
                        <a:spcBef>
                          <a:spcPts val="18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Связная</a:t>
                      </a:r>
                      <a:r>
                        <a:rPr lang="ru-RU" sz="1100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spc="-2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речь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575"/>
                        </a:lnSpc>
                        <a:spcBef>
                          <a:spcPts val="185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4)</a:t>
                      </a:r>
                      <a:r>
                        <a:rPr lang="ru-RU" sz="1100" b="1" spc="-4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Связная</a:t>
                      </a:r>
                      <a:r>
                        <a:rPr lang="ru-RU" sz="1100" b="1" spc="-3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spc="-2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речь: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0805">
                        <a:lnSpc>
                          <a:spcPct val="97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совершенствовать</a:t>
                      </a:r>
                      <a:r>
                        <a:rPr lang="ru-RU" sz="1100" spc="-3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диалогическую</a:t>
                      </a:r>
                      <a:r>
                        <a:rPr lang="ru-RU" sz="1100" spc="-3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</a:t>
                      </a:r>
                      <a:r>
                        <a:rPr lang="ru-RU" sz="1100" spc="-5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монологическую</a:t>
                      </a:r>
                      <a:r>
                        <a:rPr lang="ru-RU" sz="1100" spc="-2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формы</a:t>
                      </a:r>
                      <a:r>
                        <a:rPr lang="ru-RU" sz="1100" spc="-4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речи. Закреплять умение отвечать на вопросы и задавать их,</a:t>
                      </a:r>
                    </a:p>
                    <a:p>
                      <a:pPr marL="90805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100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воспитывать</a:t>
                      </a:r>
                      <a:r>
                        <a:rPr lang="ru-RU" sz="1100" spc="-2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культуру</a:t>
                      </a:r>
                      <a:r>
                        <a:rPr lang="ru-RU" sz="1100" spc="-3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речевого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общения. Продолжать</a:t>
                      </a:r>
                      <a:r>
                        <a:rPr lang="ru-RU" sz="1100" spc="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развивать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0805">
                        <a:lnSpc>
                          <a:spcPct val="97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коммуникативно-речевые умения. Продолжать учить детей самостоятельно,</a:t>
                      </a:r>
                      <a:r>
                        <a:rPr lang="ru-RU" sz="1100" spc="-7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выразительно,</a:t>
                      </a:r>
                      <a:r>
                        <a:rPr lang="ru-RU" sz="1100" spc="-7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последовательно,</a:t>
                      </a:r>
                      <a:r>
                        <a:rPr lang="ru-RU" sz="1100" spc="-7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без</a:t>
                      </a:r>
                      <a:r>
                        <a:rPr lang="ru-RU" sz="1100" spc="-7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повторов передавать содержание литературного текста, использовать в</a:t>
                      </a:r>
                    </a:p>
                    <a:p>
                      <a:pPr marL="90805" marR="88265">
                        <a:lnSpc>
                          <a:spcPct val="97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пересказе</a:t>
                      </a:r>
                      <a:r>
                        <a:rPr lang="ru-RU" sz="1100" spc="-6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выразительные</a:t>
                      </a:r>
                      <a:r>
                        <a:rPr lang="ru-RU" sz="1100" spc="-6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средства,</a:t>
                      </a:r>
                      <a:r>
                        <a:rPr lang="ru-RU" sz="1100" spc="-7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характерные</a:t>
                      </a:r>
                      <a:r>
                        <a:rPr lang="ru-RU" sz="1100" spc="-6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для </a:t>
                      </a:r>
                      <a:r>
                        <a:rPr lang="ru-RU" sz="1100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произведения.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0805" marR="88265">
                        <a:lnSpc>
                          <a:spcPct val="97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Совершенствовать умение составлять рассказы о предмете, по картине,</a:t>
                      </a:r>
                      <a:r>
                        <a:rPr lang="ru-RU" sz="1100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</a:t>
                      </a:r>
                      <a:r>
                        <a:rPr lang="ru-RU" sz="1100" spc="-5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серии</a:t>
                      </a:r>
                      <a:r>
                        <a:rPr lang="ru-RU" sz="1100" spc="-5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сюжетных</a:t>
                      </a:r>
                      <a:r>
                        <a:rPr lang="ru-RU" sz="1100" spc="-6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картинок.</a:t>
                      </a:r>
                      <a:r>
                        <a:rPr lang="ru-RU" sz="1100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Продолжать</a:t>
                      </a:r>
                      <a:r>
                        <a:rPr lang="ru-RU" sz="1100" spc="-3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учить</a:t>
                      </a:r>
                      <a:r>
                        <a:rPr lang="ru-RU" sz="1100" spc="-6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детей составлять небольшие рассказы из личного опыта, творческие рассказы без наглядного материала. Закреплять умение составлять</a:t>
                      </a:r>
                      <a:r>
                        <a:rPr lang="ru-RU" sz="1100" spc="-1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рассказы</a:t>
                      </a:r>
                      <a:r>
                        <a:rPr lang="ru-RU" sz="1100" spc="-1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</a:t>
                      </a:r>
                      <a:r>
                        <a:rPr lang="ru-RU" sz="1100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небольшие сказки.</a:t>
                      </a:r>
                      <a:r>
                        <a:rPr lang="ru-RU" sz="1100" spc="-2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Формировать умения строить разные типы высказывания (описание, повествование,</a:t>
                      </a:r>
                    </a:p>
                    <a:p>
                      <a:pPr marL="90805">
                        <a:lnSpc>
                          <a:spcPct val="97000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рассуждение),</a:t>
                      </a:r>
                      <a:r>
                        <a:rPr lang="ru-RU" sz="1100" spc="-3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соблюдая</a:t>
                      </a:r>
                      <a:r>
                        <a:rPr lang="ru-RU" sz="1100" spc="-5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их</a:t>
                      </a:r>
                      <a:r>
                        <a:rPr lang="ru-RU" sz="1100" spc="-5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структуру</a:t>
                      </a:r>
                      <a:r>
                        <a:rPr lang="ru-RU" sz="1100" spc="-5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</a:t>
                      </a:r>
                      <a:r>
                        <a:rPr lang="ru-RU" sz="1100" spc="-6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используя</a:t>
                      </a:r>
                      <a:r>
                        <a:rPr lang="ru-RU" sz="1100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разнообразные типы связей между предложениями и между частями</a:t>
                      </a:r>
                    </a:p>
                    <a:p>
                      <a:pPr marL="90805">
                        <a:lnSpc>
                          <a:spcPts val="1570"/>
                        </a:lnSpc>
                        <a:spcAft>
                          <a:spcPts val="0"/>
                        </a:spcAft>
                      </a:pPr>
                      <a:r>
                        <a:rPr lang="ru-RU" sz="1100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высказывания.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340995">
                        <a:lnSpc>
                          <a:spcPct val="97000"/>
                        </a:lnSpc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4)</a:t>
                      </a:r>
                      <a:r>
                        <a:rPr lang="ru-RU" sz="1100" b="1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Связная</a:t>
                      </a:r>
                      <a:r>
                        <a:rPr lang="ru-RU" sz="1100" b="1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речь</a:t>
                      </a:r>
                      <a:r>
                        <a:rPr lang="ru-RU" sz="1100" b="1" spc="-6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(диалогическая</a:t>
                      </a:r>
                      <a:r>
                        <a:rPr lang="ru-RU" sz="1100" b="1" spc="-1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</a:t>
                      </a:r>
                      <a:r>
                        <a:rPr lang="ru-RU" sz="1100" b="1" spc="-6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монологическая</a:t>
                      </a:r>
                      <a:r>
                        <a:rPr lang="ru-RU" sz="1100" b="1" spc="-1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формы): Диалогическая речь.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lnSpc>
                          <a:spcPct val="97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Закреплять</a:t>
                      </a:r>
                      <a:r>
                        <a:rPr lang="ru-RU" sz="1100" b="1" spc="-4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правила</a:t>
                      </a:r>
                      <a:r>
                        <a:rPr lang="ru-RU" sz="1100" b="1" spc="-3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ведения</a:t>
                      </a:r>
                      <a:r>
                        <a:rPr lang="ru-RU" sz="1100" b="1" spc="-2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диалога.</a:t>
                      </a:r>
                      <a:r>
                        <a:rPr lang="ru-RU" sz="1100" b="1" spc="-3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Отрабатывать</a:t>
                      </a:r>
                      <a:r>
                        <a:rPr lang="ru-RU" sz="1100" b="1" spc="-4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диалоги</a:t>
                      </a:r>
                      <a:r>
                        <a:rPr lang="ru-RU" sz="1100" b="1" spc="-2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</a:t>
                      </a:r>
                      <a:r>
                        <a:rPr lang="ru-RU" sz="1100" b="1" spc="-6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театрально- игровой деятельности.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Упражнять</a:t>
                      </a:r>
                      <a:r>
                        <a:rPr lang="ru-RU" sz="1100" b="1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</a:t>
                      </a:r>
                      <a:r>
                        <a:rPr lang="ru-RU" sz="1100" b="1" spc="-6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умении</a:t>
                      </a:r>
                      <a:r>
                        <a:rPr lang="ru-RU" sz="1100" b="1" spc="-5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составлять</a:t>
                      </a:r>
                      <a:r>
                        <a:rPr lang="ru-RU" sz="1100" b="1" spc="-2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</a:t>
                      </a:r>
                      <a:r>
                        <a:rPr lang="ru-RU" sz="1100" b="1" spc="-6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проговаривать</a:t>
                      </a:r>
                      <a:r>
                        <a:rPr lang="ru-RU" sz="1100" b="1" spc="-3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диалоги</a:t>
                      </a:r>
                      <a:r>
                        <a:rPr lang="ru-RU" sz="1100" b="1" spc="-3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</a:t>
                      </a:r>
                      <a:r>
                        <a:rPr lang="ru-RU" sz="1100" b="1" spc="-7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учебных</a:t>
                      </a:r>
                      <a:r>
                        <a:rPr lang="ru-RU" sz="1100" b="1" spc="-5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бытовых</a:t>
                      </a:r>
                      <a:r>
                        <a:rPr lang="ru-RU" sz="1100" b="1" spc="-6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ситуациях.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Расширять</a:t>
                      </a:r>
                      <a:r>
                        <a:rPr lang="ru-RU" sz="1100" b="1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</a:t>
                      </a:r>
                      <a:r>
                        <a:rPr lang="ru-RU" sz="1100" b="1" spc="-6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активизировать</a:t>
                      </a:r>
                      <a:r>
                        <a:rPr lang="ru-RU" sz="1100" b="1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формы</a:t>
                      </a:r>
                      <a:r>
                        <a:rPr lang="ru-RU" sz="1100" b="1" spc="-5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речевого</a:t>
                      </a:r>
                      <a:r>
                        <a:rPr lang="ru-RU" sz="1100" b="1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этикета.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35"/>
                        </a:spcBef>
                        <a:spcAft>
                          <a:spcPts val="0"/>
                        </a:spcAft>
                      </a:pPr>
                      <a:r>
                        <a:rPr lang="ru-RU" sz="1100" b="1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Монологическая</a:t>
                      </a:r>
                      <a:r>
                        <a:rPr lang="ru-RU" sz="1100" b="1" spc="4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речь.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lnSpc>
                          <a:spcPct val="97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Закреплять</a:t>
                      </a:r>
                      <a:r>
                        <a:rPr lang="ru-RU" sz="1100" b="1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умения</a:t>
                      </a:r>
                      <a:r>
                        <a:rPr lang="ru-RU" sz="1100" b="1" spc="-4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осознанного</a:t>
                      </a:r>
                      <a:r>
                        <a:rPr lang="ru-RU" sz="1100" b="1" spc="-2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разбора</a:t>
                      </a:r>
                      <a:r>
                        <a:rPr lang="ru-RU" sz="1100" b="1" spc="-5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</a:t>
                      </a:r>
                      <a:r>
                        <a:rPr lang="ru-RU" sz="1100" b="1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построения</a:t>
                      </a:r>
                      <a:r>
                        <a:rPr lang="ru-RU" sz="1100" b="1" spc="-2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текстов повествовательного и описательного типа.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100" b="1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Составлять</a:t>
                      </a:r>
                      <a:r>
                        <a:rPr lang="ru-RU" sz="1100" b="1" spc="2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комбинированные</a:t>
                      </a:r>
                      <a:r>
                        <a:rPr lang="ru-RU" sz="1100" b="1" spc="2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связные</a:t>
                      </a:r>
                      <a:r>
                        <a:rPr lang="ru-RU" sz="1100" b="1" spc="-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тексты.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Познакомить</a:t>
                      </a:r>
                      <a:r>
                        <a:rPr lang="ru-RU" sz="1100" b="1" spc="-7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</a:t>
                      </a:r>
                      <a:r>
                        <a:rPr lang="ru-RU" sz="1100" b="1" spc="-7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комбинированными</a:t>
                      </a:r>
                      <a:r>
                        <a:rPr lang="ru-RU" sz="1100" b="1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связными</a:t>
                      </a:r>
                      <a:r>
                        <a:rPr lang="ru-RU" sz="1100" b="1" spc="-7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текстами</a:t>
                      </a:r>
                      <a:r>
                        <a:rPr lang="ru-RU" sz="1100" b="1" spc="-5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(сочетание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lnSpc>
                          <a:spcPct val="97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описательных и</a:t>
                      </a:r>
                      <a:r>
                        <a:rPr lang="ru-RU" sz="1100" b="1" spc="-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повествовательных монологов, включение диалогов). Упражнять</a:t>
                      </a:r>
                      <a:r>
                        <a:rPr lang="ru-RU" sz="1100" b="1" spc="-6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</a:t>
                      </a:r>
                      <a:r>
                        <a:rPr lang="ru-RU" sz="1100" b="1" spc="-6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умении</a:t>
                      </a:r>
                      <a:r>
                        <a:rPr lang="ru-RU" sz="1100" b="1" spc="-6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составлять</a:t>
                      </a:r>
                      <a:r>
                        <a:rPr lang="ru-RU" sz="1100" b="1" spc="-3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план</a:t>
                      </a:r>
                      <a:r>
                        <a:rPr lang="ru-RU" sz="1100" b="1" spc="-6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(смысловую</a:t>
                      </a:r>
                      <a:r>
                        <a:rPr lang="ru-RU" sz="1100" b="1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последовательность) собственных высказываний и придерживаться его в процессе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100" b="1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рассказывания.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E"/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1278" y="0"/>
            <a:ext cx="904830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Соответствие задач образовательной деятельности ФОП ДО и авторской методики</a:t>
            </a:r>
            <a:br>
              <a:rPr lang="ru-RU" sz="1400" b="1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речевого развития Т.И. </a:t>
            </a:r>
            <a:r>
              <a:rPr lang="ru-RU" sz="1400" b="1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Гризик</a:t>
            </a: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Образовательная область «Речевое развитие»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Возраст: 6-8 года (продолжение)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04750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594097832"/>
              </p:ext>
            </p:extLst>
          </p:nvPr>
        </p:nvGraphicFramePr>
        <p:xfrm>
          <a:off x="25684" y="892552"/>
          <a:ext cx="9118316" cy="375356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191228"/>
                <a:gridCol w="2328311"/>
                <a:gridCol w="5598777"/>
              </a:tblGrid>
              <a:tr h="3753561">
                <a:tc>
                  <a:txBody>
                    <a:bodyPr/>
                    <a:lstStyle/>
                    <a:p>
                      <a:pPr marL="90805">
                        <a:lnSpc>
                          <a:spcPct val="97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ru-RU" sz="1100" b="1" spc="-2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Грамматичес</a:t>
                      </a: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кий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строй</a:t>
                      </a:r>
                    </a:p>
                    <a:p>
                      <a:pPr marL="90805">
                        <a:lnSpc>
                          <a:spcPts val="1570"/>
                        </a:lnSpc>
                        <a:spcAft>
                          <a:spcPts val="0"/>
                        </a:spcAft>
                      </a:pPr>
                      <a:r>
                        <a:rPr lang="ru-RU" sz="1100" b="1" spc="-2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речи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575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3)</a:t>
                      </a:r>
                      <a:r>
                        <a:rPr lang="ru-RU" sz="1100" b="1" spc="-7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Грамматический</a:t>
                      </a:r>
                      <a:r>
                        <a:rPr lang="ru-RU" sz="1100" b="1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строй</a:t>
                      </a:r>
                      <a:r>
                        <a:rPr lang="ru-RU" sz="1100" b="1" spc="-5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речи: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0805">
                        <a:lnSpc>
                          <a:spcPct val="97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закреплять умение согласовывать существительные с числительными,</a:t>
                      </a:r>
                      <a:r>
                        <a:rPr lang="ru-RU" sz="1100" spc="-7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существительные</a:t>
                      </a:r>
                      <a:r>
                        <a:rPr lang="ru-RU" sz="1100" spc="-7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</a:t>
                      </a:r>
                      <a:r>
                        <a:rPr lang="ru-RU" sz="1100" spc="-7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прилагательными,</a:t>
                      </a:r>
                    </a:p>
                    <a:p>
                      <a:pPr marL="90805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образовывать</a:t>
                      </a:r>
                      <a:r>
                        <a:rPr lang="ru-RU" sz="1100" spc="-6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</a:t>
                      </a:r>
                      <a:r>
                        <a:rPr lang="ru-RU" sz="1100" spc="-6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образцу</a:t>
                      </a:r>
                      <a:r>
                        <a:rPr lang="ru-RU" sz="1100" spc="-6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существительные</a:t>
                      </a:r>
                      <a:r>
                        <a:rPr lang="ru-RU" sz="1100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</a:t>
                      </a:r>
                      <a:r>
                        <a:rPr lang="ru-RU" sz="1100" spc="-6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суффиксами,</a:t>
                      </a:r>
                      <a:r>
                        <a:rPr lang="ru-RU" sz="1100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глаголы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0805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</a:t>
                      </a:r>
                      <a:r>
                        <a:rPr lang="ru-RU" sz="1100" spc="-7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приставками,</a:t>
                      </a:r>
                      <a:r>
                        <a:rPr lang="ru-RU" sz="1100" spc="-7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сравнительную</a:t>
                      </a:r>
                      <a:r>
                        <a:rPr lang="ru-RU" sz="1100" spc="-7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</a:t>
                      </a:r>
                      <a:r>
                        <a:rPr lang="ru-RU" sz="1100" spc="-7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превосходную</a:t>
                      </a:r>
                      <a:r>
                        <a:rPr lang="ru-RU" sz="1100" spc="-6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степени</a:t>
                      </a:r>
                      <a:r>
                        <a:rPr lang="ru-RU" sz="1100" spc="-7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spc="-2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имен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0805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100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прилагательных.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0805">
                        <a:lnSpc>
                          <a:spcPct val="97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Совершенствовать умение детей образовывать однокоренные слова,</a:t>
                      </a:r>
                      <a:r>
                        <a:rPr lang="ru-RU" sz="1100" spc="-3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использовать</a:t>
                      </a:r>
                      <a:r>
                        <a:rPr lang="ru-RU" sz="1100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</a:t>
                      </a:r>
                      <a:r>
                        <a:rPr lang="ru-RU" sz="1100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речи</a:t>
                      </a:r>
                      <a:r>
                        <a:rPr lang="ru-RU" sz="1100" spc="-4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сложные</a:t>
                      </a:r>
                      <a:r>
                        <a:rPr lang="ru-RU" sz="1100" spc="-2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предложения</a:t>
                      </a:r>
                      <a:r>
                        <a:rPr lang="ru-RU" sz="1100" spc="-2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разных</a:t>
                      </a:r>
                      <a:r>
                        <a:rPr lang="ru-RU" sz="1100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видов.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1575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3)</a:t>
                      </a:r>
                      <a:r>
                        <a:rPr lang="ru-RU" sz="1100" b="1" spc="-7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Грамматический</a:t>
                      </a:r>
                      <a:r>
                        <a:rPr lang="ru-RU" sz="1100" b="1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строй</a:t>
                      </a:r>
                      <a:r>
                        <a:rPr lang="ru-RU" sz="1100" b="1" spc="-5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речи: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100" spc="-1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Упражнять</a:t>
                      </a:r>
                      <a:r>
                        <a:rPr lang="ru-RU" sz="1100" spc="1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spc="-1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образовании</a:t>
                      </a:r>
                      <a:r>
                        <a:rPr lang="ru-RU" sz="1100" spc="-5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spc="-1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родительного</a:t>
                      </a:r>
                      <a:r>
                        <a:rPr lang="ru-RU" sz="1100" spc="2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spc="-1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падежа</a:t>
                      </a:r>
                      <a:r>
                        <a:rPr lang="ru-RU" sz="1100" spc="25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spc="-1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множественного</a:t>
                      </a:r>
                      <a:r>
                        <a:rPr lang="ru-RU" sz="1100" spc="2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spc="-1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числа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 marR="52070">
                        <a:lnSpc>
                          <a:spcPct val="97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существительных</a:t>
                      </a:r>
                      <a:r>
                        <a:rPr lang="ru-RU" sz="1100" spc="-2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трудных</a:t>
                      </a:r>
                      <a:r>
                        <a:rPr lang="ru-RU" sz="1100" spc="-35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</a:t>
                      </a:r>
                      <a:r>
                        <a:rPr lang="ru-RU" sz="1100" spc="-25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(улей</a:t>
                      </a:r>
                      <a:r>
                        <a:rPr lang="ru-RU" sz="1100" spc="-2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—</a:t>
                      </a:r>
                      <a:r>
                        <a:rPr lang="ru-RU" sz="1100" spc="-35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ульев,</a:t>
                      </a:r>
                      <a:r>
                        <a:rPr lang="ru-RU" sz="1100" spc="-35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пень</a:t>
                      </a:r>
                      <a:r>
                        <a:rPr lang="ru-RU" sz="1100" spc="-3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—</a:t>
                      </a:r>
                      <a:r>
                        <a:rPr lang="ru-RU" sz="1100" spc="-35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пней,</a:t>
                      </a:r>
                      <a:r>
                        <a:rPr lang="ru-RU" sz="1100" spc="-15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лоб</a:t>
                      </a:r>
                      <a:r>
                        <a:rPr lang="ru-RU" sz="1100" spc="-4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—</a:t>
                      </a:r>
                      <a:r>
                        <a:rPr lang="ru-RU" sz="1100" spc="-35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лбов, карась — карасей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</a:t>
                      </a:r>
                      <a:r>
                        <a:rPr lang="ru-RU" sz="1100" spc="-4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т.</a:t>
                      </a:r>
                      <a:r>
                        <a:rPr lang="ru-RU" sz="1100" spc="-4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spc="-2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д.).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 marR="52070">
                        <a:lnSpc>
                          <a:spcPct val="97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Упражнять</a:t>
                      </a:r>
                      <a:r>
                        <a:rPr lang="ru-RU" sz="1100" spc="-55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</a:t>
                      </a:r>
                      <a:r>
                        <a:rPr lang="ru-RU" sz="1100" spc="-7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употреблении</a:t>
                      </a:r>
                      <a:r>
                        <a:rPr lang="ru-RU" sz="1100" spc="-6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несклоняемых</a:t>
                      </a:r>
                      <a:r>
                        <a:rPr lang="ru-RU" sz="1100" spc="-6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существительных</a:t>
                      </a:r>
                      <a:r>
                        <a:rPr lang="ru-RU" sz="1100" spc="-7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(пальто,</a:t>
                      </a:r>
                      <a:r>
                        <a:rPr lang="ru-RU" sz="1100" spc="-65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кофе, какао, пианино, метро, кенгуру и т. д.).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lnSpc>
                          <a:spcPct val="97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Совершенствовать</a:t>
                      </a:r>
                      <a:r>
                        <a:rPr lang="ru-RU" sz="1100" b="1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способность</a:t>
                      </a:r>
                      <a:r>
                        <a:rPr lang="ru-RU" sz="1100" b="1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детей</a:t>
                      </a:r>
                      <a:r>
                        <a:rPr lang="ru-RU" sz="1100" b="1" spc="-6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образовывать</a:t>
                      </a:r>
                      <a:r>
                        <a:rPr lang="ru-RU" sz="1100" b="1" spc="-7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сравнительную</a:t>
                      </a:r>
                      <a:r>
                        <a:rPr lang="ru-RU" sz="1100" b="1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степень прилагательных (весёлый — веселее, добрый — добрее и т. д.).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Познакомить</a:t>
                      </a:r>
                      <a:r>
                        <a:rPr lang="ru-RU" sz="1100" b="1" spc="-7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</a:t>
                      </a:r>
                      <a:r>
                        <a:rPr lang="ru-RU" sz="1100" b="1" spc="-7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правильным</a:t>
                      </a:r>
                      <a:r>
                        <a:rPr lang="ru-RU" sz="1100" b="1" spc="-6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употреблением</a:t>
                      </a:r>
                      <a:r>
                        <a:rPr lang="ru-RU" sz="1100" b="1" spc="-5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глаголов</a:t>
                      </a:r>
                      <a:r>
                        <a:rPr lang="ru-RU" sz="1100" b="1" spc="-6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хотеть</a:t>
                      </a:r>
                      <a:r>
                        <a:rPr lang="ru-RU" sz="1100" b="1" spc="-7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</a:t>
                      </a:r>
                      <a:r>
                        <a:rPr lang="ru-RU" sz="1100" b="1" spc="-7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начать.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Уточнять</a:t>
                      </a:r>
                      <a:r>
                        <a:rPr lang="ru-RU" sz="1100" b="1" spc="-7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употребление</a:t>
                      </a:r>
                      <a:r>
                        <a:rPr lang="ru-RU" sz="1100" b="1" spc="-6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глаголов</a:t>
                      </a:r>
                      <a:r>
                        <a:rPr lang="ru-RU" sz="1100" b="1" spc="-6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</a:t>
                      </a:r>
                      <a:r>
                        <a:rPr lang="ru-RU" sz="1100" b="1" spc="-7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приставкой</a:t>
                      </a:r>
                      <a:r>
                        <a:rPr lang="ru-RU" sz="1100" b="1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пере-</a:t>
                      </a:r>
                      <a:r>
                        <a:rPr lang="ru-RU" sz="1100" b="1" spc="-7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(перешёл,</a:t>
                      </a:r>
                      <a:r>
                        <a:rPr lang="ru-RU" sz="1100" b="1" spc="-6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перелетел</a:t>
                      </a:r>
                      <a:r>
                        <a:rPr lang="ru-RU" sz="1100" b="1" spc="-5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</a:t>
                      </a:r>
                      <a:r>
                        <a:rPr lang="ru-RU" sz="1100" b="1" spc="-7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spc="-2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т.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100" b="1" spc="-2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д.).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 marR="52070">
                        <a:lnSpc>
                          <a:spcPct val="97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Показать</a:t>
                      </a:r>
                      <a:r>
                        <a:rPr lang="ru-RU" sz="1100" b="1" spc="-4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детям</a:t>
                      </a:r>
                      <a:r>
                        <a:rPr lang="ru-RU" sz="1100" b="1" spc="-3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(с</a:t>
                      </a:r>
                      <a:r>
                        <a:rPr lang="ru-RU" sz="1100" b="1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помощью</a:t>
                      </a:r>
                      <a:r>
                        <a:rPr lang="ru-RU" sz="1100" b="1" spc="-3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наводящих</a:t>
                      </a:r>
                      <a:r>
                        <a:rPr lang="ru-RU" sz="1100" b="1" spc="-2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вопросов</a:t>
                      </a:r>
                      <a:r>
                        <a:rPr lang="ru-RU" sz="1100" b="1" spc="-2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</a:t>
                      </a:r>
                      <a:r>
                        <a:rPr lang="ru-RU" sz="1100" b="1" spc="-3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речевых</a:t>
                      </a:r>
                      <a:r>
                        <a:rPr lang="ru-RU" sz="1100" b="1" spc="-3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упражнений), как образуются однокоренные слова (лес, лесник, </a:t>
                      </a:r>
                      <a:r>
                        <a:rPr lang="ru-RU" sz="11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лесовичок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).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lnSpc>
                          <a:spcPct val="97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Познакомить</a:t>
                      </a:r>
                      <a:r>
                        <a:rPr lang="ru-RU" sz="1100" b="1" spc="-3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(на</a:t>
                      </a:r>
                      <a:r>
                        <a:rPr lang="ru-RU" sz="1100" b="1" spc="-5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уровне</a:t>
                      </a:r>
                      <a:r>
                        <a:rPr lang="ru-RU" sz="1100" b="1" spc="-3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языкового</a:t>
                      </a:r>
                      <a:r>
                        <a:rPr lang="ru-RU" sz="1100" b="1" spc="-3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чутья)</a:t>
                      </a:r>
                      <a:r>
                        <a:rPr lang="ru-RU" sz="1100" b="1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</a:t>
                      </a:r>
                      <a:r>
                        <a:rPr lang="ru-RU" sz="1100" b="1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различными</a:t>
                      </a:r>
                      <a:r>
                        <a:rPr lang="ru-RU" sz="1100" b="1" spc="-3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способами словообразования в русском языке.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lnSpc>
                          <a:spcPct val="97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Упражнять</a:t>
                      </a:r>
                      <a:r>
                        <a:rPr lang="ru-RU" sz="1100" spc="-25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</a:t>
                      </a:r>
                      <a:r>
                        <a:rPr lang="ru-RU" sz="1100" spc="-45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правильном</a:t>
                      </a:r>
                      <a:r>
                        <a:rPr lang="ru-RU" sz="1100" spc="-25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употреблении</a:t>
                      </a:r>
                      <a:r>
                        <a:rPr lang="ru-RU" sz="1100" spc="-4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предлогов</a:t>
                      </a:r>
                      <a:r>
                        <a:rPr lang="ru-RU" sz="1100" spc="-25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из-под,</a:t>
                      </a:r>
                      <a:r>
                        <a:rPr lang="ru-RU" sz="1100" spc="-35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из-за.</a:t>
                      </a:r>
                      <a:r>
                        <a:rPr lang="ru-RU" sz="1100" spc="-4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Закреплять употребление пространственных предлогов.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Дать</a:t>
                      </a:r>
                      <a:r>
                        <a:rPr lang="ru-RU" sz="1100" spc="-7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элементарные</a:t>
                      </a:r>
                      <a:r>
                        <a:rPr lang="ru-RU" sz="1100" spc="-4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представления</a:t>
                      </a:r>
                      <a:r>
                        <a:rPr lang="ru-RU" sz="1100" spc="-6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</a:t>
                      </a:r>
                      <a:r>
                        <a:rPr lang="ru-RU" sz="1100" spc="-6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значении</a:t>
                      </a:r>
                      <a:r>
                        <a:rPr lang="ru-RU" sz="1100" spc="-45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терминов</a:t>
                      </a:r>
                      <a:r>
                        <a:rPr lang="ru-RU" sz="1100" spc="-5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spc="-1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«предложение»,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100" spc="-10" dirty="0">
                          <a:solidFill>
                            <a:srgbClr val="29469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«текст».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lnSpc>
                          <a:spcPct val="97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Упражнять</a:t>
                      </a:r>
                      <a:r>
                        <a:rPr lang="ru-RU" sz="1100" b="1" spc="-5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</a:t>
                      </a:r>
                      <a:r>
                        <a:rPr lang="ru-RU" sz="1100" b="1" spc="-6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составлении</a:t>
                      </a:r>
                      <a:r>
                        <a:rPr lang="ru-RU" sz="1100" b="1" spc="-2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</a:t>
                      </a:r>
                      <a:r>
                        <a:rPr lang="ru-RU" sz="1100" b="1" spc="-7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использовании</a:t>
                      </a:r>
                      <a:r>
                        <a:rPr lang="ru-RU" sz="1100" b="1" spc="-3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сложных</a:t>
                      </a:r>
                      <a:r>
                        <a:rPr lang="ru-RU" sz="1100" b="1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конструкций </a:t>
                      </a:r>
                      <a:r>
                        <a:rPr lang="ru-RU" sz="1100" b="1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предложений.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E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0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Соответствие задач образовательной деятельности ФОП ДО и авторской методики</a:t>
            </a:r>
            <a:br>
              <a:rPr lang="ru-RU" sz="1400" b="1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речевого развития Т.И. </a:t>
            </a:r>
            <a:r>
              <a:rPr lang="ru-RU" sz="1400" b="1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Гризик</a:t>
            </a: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Образовательная область «Речевое развитие»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Возраст: 6-8 года (продолжение)</a:t>
            </a: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5061" y="468806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ru-RU" sz="800" dirty="0">
                <a:solidFill>
                  <a:prstClr val="black"/>
                </a:solidFill>
              </a:rPr>
              <a:t>Условные обозначения</a:t>
            </a:r>
          </a:p>
          <a:p>
            <a:pPr fontAlgn="auto">
              <a:spcAft>
                <a:spcPts val="0"/>
              </a:spcAft>
            </a:pPr>
            <a:r>
              <a:rPr lang="ru-RU" sz="800" dirty="0">
                <a:solidFill>
                  <a:prstClr val="black"/>
                </a:solidFill>
              </a:rPr>
              <a:t>Полужирное начертание- решение задач ФОП ДО</a:t>
            </a:r>
          </a:p>
          <a:p>
            <a:pPr fontAlgn="auto">
              <a:spcAft>
                <a:spcPts val="0"/>
              </a:spcAft>
            </a:pPr>
            <a:r>
              <a:rPr lang="ru-RU" sz="800" dirty="0">
                <a:solidFill>
                  <a:prstClr val="black"/>
                </a:solidFill>
              </a:rPr>
              <a:t>Выделение цветом – превышение задач ФОП ДО</a:t>
            </a:r>
          </a:p>
        </p:txBody>
      </p:sp>
    </p:spTree>
    <p:extLst>
      <p:ext uri="{BB962C8B-B14F-4D97-AF65-F5344CB8AC3E}">
        <p14:creationId xmlns:p14="http://schemas.microsoft.com/office/powerpoint/2010/main" val="12480550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16243322"/>
              </p:ext>
            </p:extLst>
          </p:nvPr>
        </p:nvGraphicFramePr>
        <p:xfrm>
          <a:off x="35798" y="1002911"/>
          <a:ext cx="8888818" cy="346841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148316"/>
                <a:gridCol w="2282549"/>
                <a:gridCol w="5457953"/>
              </a:tblGrid>
              <a:tr h="426919">
                <a:tc>
                  <a:txBody>
                    <a:bodyPr/>
                    <a:lstStyle/>
                    <a:p>
                      <a:pPr marL="311150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r>
                        <a:rPr lang="ru-RU" sz="1200" b="1" spc="-10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Задачи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ФОП </a:t>
                      </a:r>
                      <a:r>
                        <a:rPr lang="ru-RU" sz="1200" b="1" spc="-25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Методика</a:t>
                      </a:r>
                      <a:r>
                        <a:rPr lang="ru-RU" sz="1200" b="1" spc="-8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речевого</a:t>
                      </a:r>
                      <a:r>
                        <a:rPr lang="ru-RU" sz="1200" b="1" spc="-8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развития</a:t>
                      </a:r>
                      <a:r>
                        <a:rPr lang="ru-RU" sz="1200" b="1" spc="-75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spc="-1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Т.И.Гризик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4"/>
                    </a:solidFill>
                  </a:tcPr>
                </a:tc>
              </a:tr>
              <a:tr h="3041494">
                <a:tc>
                  <a:txBody>
                    <a:bodyPr/>
                    <a:lstStyle/>
                    <a:p>
                      <a:pPr marL="90805" marR="321310">
                        <a:lnSpc>
                          <a:spcPct val="97000"/>
                        </a:lnSpc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ru-RU" sz="1200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Подготовка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детей к</a:t>
                      </a:r>
                    </a:p>
                    <a:p>
                      <a:pPr marL="90805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ru-RU" sz="1200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обучению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0805">
                        <a:lnSpc>
                          <a:spcPts val="1455"/>
                        </a:lnSpc>
                        <a:spcAft>
                          <a:spcPts val="0"/>
                        </a:spcAft>
                      </a:pPr>
                      <a:r>
                        <a:rPr lang="ru-RU" sz="1200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грамоте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145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5)</a:t>
                      </a:r>
                      <a:r>
                        <a:rPr lang="ru-RU" sz="1200" b="1" spc="-3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Подготовка</a:t>
                      </a:r>
                      <a:r>
                        <a:rPr lang="ru-RU" sz="1200" b="1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детей</a:t>
                      </a:r>
                      <a:r>
                        <a:rPr lang="ru-RU" sz="1200" b="1" spc="-2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</a:t>
                      </a:r>
                      <a:r>
                        <a:rPr lang="ru-RU" sz="1200" b="1" spc="-4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обучению</a:t>
                      </a:r>
                      <a:r>
                        <a:rPr lang="ru-RU" sz="1200" b="1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грамоте: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упражнять</a:t>
                      </a:r>
                      <a:r>
                        <a:rPr lang="ru-RU" sz="1200" spc="-2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</a:t>
                      </a:r>
                      <a:r>
                        <a:rPr lang="ru-RU" sz="1200" spc="-1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составлении</a:t>
                      </a:r>
                      <a:r>
                        <a:rPr lang="ru-RU" sz="1200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предложений</a:t>
                      </a:r>
                      <a:r>
                        <a:rPr lang="ru-RU" sz="1200" spc="-2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из</a:t>
                      </a:r>
                      <a:r>
                        <a:rPr lang="ru-RU" sz="1200" spc="-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2-</a:t>
                      </a:r>
                      <a:r>
                        <a:rPr lang="ru-RU" sz="1200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слов,</a:t>
                      </a:r>
                      <a:r>
                        <a:rPr lang="ru-RU" sz="1200" spc="-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членении</a:t>
                      </a:r>
                      <a:r>
                        <a:rPr lang="ru-RU" sz="1200" spc="-2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простых</a:t>
                      </a:r>
                      <a:r>
                        <a:rPr lang="ru-RU" sz="1200" spc="-2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предложений</a:t>
                      </a:r>
                      <a:r>
                        <a:rPr lang="ru-RU" sz="1200" spc="-3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</a:t>
                      </a:r>
                      <a:r>
                        <a:rPr lang="ru-RU" sz="1200" spc="-2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слова </a:t>
                      </a:r>
                      <a:r>
                        <a:rPr lang="ru-RU" sz="1200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 marR="116205">
                        <a:lnSpc>
                          <a:spcPct val="97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указанием их последовательности. Формировать у детей умение делить слова на слоги, составлять слова из слогов, делить на слоги</a:t>
                      </a:r>
                      <a:r>
                        <a:rPr lang="ru-RU" sz="1200" spc="-3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трехсложные</a:t>
                      </a:r>
                      <a:r>
                        <a:rPr lang="ru-RU" sz="1200" spc="-3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слова</a:t>
                      </a:r>
                      <a:r>
                        <a:rPr lang="ru-RU" sz="1200" spc="-2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</a:t>
                      </a:r>
                      <a:r>
                        <a:rPr lang="ru-RU" sz="1200" spc="-3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открытыми</a:t>
                      </a:r>
                      <a:r>
                        <a:rPr lang="ru-RU" sz="1200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слогами; знакомить</a:t>
                      </a:r>
                      <a:r>
                        <a:rPr lang="ru-RU" sz="1200" spc="-2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детей</a:t>
                      </a:r>
                      <a:r>
                        <a:rPr lang="ru-RU" sz="1200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</a:t>
                      </a:r>
                      <a:r>
                        <a:rPr lang="ru-RU" sz="1200" spc="-3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буквами;</a:t>
                      </a:r>
                      <a:r>
                        <a:rPr lang="ru-RU" sz="1200" spc="-2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читать</a:t>
                      </a:r>
                      <a:r>
                        <a:rPr lang="ru-RU" sz="1200" spc="-5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слоги,</a:t>
                      </a:r>
                      <a:r>
                        <a:rPr lang="ru-RU" sz="1200" spc="-3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слова, простые предложения из 2-3 слов.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145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5)</a:t>
                      </a:r>
                      <a:r>
                        <a:rPr lang="ru-RU" sz="1200" b="1" spc="-3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Подготовка</a:t>
                      </a:r>
                      <a:r>
                        <a:rPr lang="ru-RU" sz="1200" b="1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детей</a:t>
                      </a:r>
                      <a:r>
                        <a:rPr lang="ru-RU" sz="1200" b="1" spc="-2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</a:t>
                      </a:r>
                      <a:r>
                        <a:rPr lang="ru-RU" sz="1200" b="1" spc="-4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обучению</a:t>
                      </a:r>
                      <a:r>
                        <a:rPr lang="ru-RU" sz="1200" b="1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грамоте: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91440">
                        <a:lnSpc>
                          <a:spcPct val="97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Продолжать</a:t>
                      </a:r>
                      <a:r>
                        <a:rPr lang="ru-RU" sz="1200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развивать</a:t>
                      </a:r>
                      <a:r>
                        <a:rPr lang="ru-RU" sz="1200" spc="-6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пространственные</a:t>
                      </a:r>
                      <a:r>
                        <a:rPr lang="ru-RU" sz="1200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представления:</a:t>
                      </a:r>
                      <a:r>
                        <a:rPr lang="ru-RU" sz="1200" spc="-3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закреплять</a:t>
                      </a:r>
                      <a:r>
                        <a:rPr lang="ru-RU" sz="1200" spc="-3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умения</a:t>
                      </a:r>
                      <a:r>
                        <a:rPr lang="ru-RU" sz="1200" spc="-4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определять</a:t>
                      </a:r>
                      <a:r>
                        <a:rPr lang="ru-RU" sz="1200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направления</a:t>
                      </a:r>
                      <a:r>
                        <a:rPr lang="ru-RU" sz="1200" spc="-4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пространстве и устанавливать пространственные взаимоотношения (относительно себя, относительно другого предмета и относительно человека, стоящего напротив).</a:t>
                      </a:r>
                    </a:p>
                    <a:p>
                      <a:pPr marL="91440">
                        <a:lnSpc>
                          <a:spcPct val="97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Развивать</a:t>
                      </a:r>
                      <a:r>
                        <a:rPr lang="ru-RU" sz="1200" spc="-2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умение</a:t>
                      </a:r>
                      <a:r>
                        <a:rPr lang="ru-RU" sz="1200" spc="-2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ориентироваться</a:t>
                      </a:r>
                      <a:r>
                        <a:rPr lang="ru-RU" sz="1200" spc="-4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</a:t>
                      </a:r>
                      <a:r>
                        <a:rPr lang="ru-RU" sz="1200" spc="-2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плоскости</a:t>
                      </a:r>
                      <a:r>
                        <a:rPr lang="ru-RU" sz="1200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листа</a:t>
                      </a:r>
                      <a:r>
                        <a:rPr lang="ru-RU" sz="1200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</a:t>
                      </a:r>
                      <a:r>
                        <a:rPr lang="ru-RU" sz="1200" spc="-2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</a:t>
                      </a:r>
                      <a:r>
                        <a:rPr lang="ru-RU" sz="1200" spc="-2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различной</a:t>
                      </a:r>
                      <a:r>
                        <a:rPr lang="ru-RU" sz="1200" spc="-3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разлиновке:</a:t>
                      </a:r>
                      <a:r>
                        <a:rPr lang="ru-RU" sz="1200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общепринятой</a:t>
                      </a:r>
                      <a:r>
                        <a:rPr lang="ru-RU" sz="1200" spc="-2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(клетка, линейка) и специально разработанной (с дополнительными зрительными опорами).</a:t>
                      </a:r>
                    </a:p>
                    <a:p>
                      <a:pPr marL="91440" marR="64770">
                        <a:lnSpc>
                          <a:spcPct val="97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Активно</a:t>
                      </a:r>
                      <a:r>
                        <a:rPr lang="ru-RU" sz="1200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использовать</a:t>
                      </a:r>
                      <a:r>
                        <a:rPr lang="ru-RU" sz="1200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игры</a:t>
                      </a:r>
                      <a:r>
                        <a:rPr lang="ru-RU" sz="1200" spc="-4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</a:t>
                      </a:r>
                      <a:r>
                        <a:rPr lang="ru-RU" sz="1200" spc="-2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упражнения</a:t>
                      </a:r>
                      <a:r>
                        <a:rPr lang="ru-RU" sz="1200" spc="-3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</a:t>
                      </a:r>
                      <a:r>
                        <a:rPr lang="ru-RU" sz="1200" spc="-2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развитие</a:t>
                      </a:r>
                      <a:r>
                        <a:rPr lang="ru-RU" sz="1200" spc="-3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мыслительных</a:t>
                      </a:r>
                      <a:r>
                        <a:rPr lang="ru-RU" sz="1200" spc="-1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операций</a:t>
                      </a:r>
                      <a:r>
                        <a:rPr lang="ru-RU" sz="1200" spc="-4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(анализа,</a:t>
                      </a:r>
                      <a:r>
                        <a:rPr lang="ru-RU" sz="1200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синтеза, сравнения и сопоставления), звукового анализа слов.</a:t>
                      </a:r>
                    </a:p>
                    <a:p>
                      <a:pPr marL="91440" marR="1878330">
                        <a:lnSpc>
                          <a:spcPct val="97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Продолжать</a:t>
                      </a:r>
                      <a:r>
                        <a:rPr lang="ru-RU" sz="1200" spc="-5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работу</a:t>
                      </a:r>
                      <a:r>
                        <a:rPr lang="ru-RU" sz="1200" spc="-6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</a:t>
                      </a:r>
                      <a:r>
                        <a:rPr lang="ru-RU" sz="1200" spc="-3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подготовке</a:t>
                      </a:r>
                      <a:r>
                        <a:rPr lang="ru-RU" sz="1200" spc="-4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руки</a:t>
                      </a:r>
                      <a:r>
                        <a:rPr lang="ru-RU" sz="1200" spc="-4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</a:t>
                      </a:r>
                      <a:r>
                        <a:rPr lang="ru-RU" sz="1200" spc="-3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письму</a:t>
                      </a:r>
                      <a:r>
                        <a:rPr lang="ru-RU" sz="1200" spc="-3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(специальные</a:t>
                      </a:r>
                      <a:r>
                        <a:rPr lang="ru-RU" sz="1200" spc="-4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занятия</a:t>
                      </a:r>
                      <a:r>
                        <a:rPr lang="ru-RU" sz="1200" spc="-1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 задания по развитию и совершенствованию ручной умелости).</a:t>
                      </a:r>
                    </a:p>
                    <a:p>
                      <a:pPr marL="91440">
                        <a:spcBef>
                          <a:spcPts val="143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+</a:t>
                      </a:r>
                      <a:r>
                        <a:rPr lang="ru-RU" sz="1200" spc="-2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задачи</a:t>
                      </a:r>
                      <a:r>
                        <a:rPr lang="ru-RU" sz="1200" spc="-1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</a:t>
                      </a:r>
                      <a:r>
                        <a:rPr lang="ru-RU" sz="1200" spc="-3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разделе</a:t>
                      </a:r>
                      <a:r>
                        <a:rPr lang="ru-RU" sz="1200" spc="-15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«Грамматический</a:t>
                      </a:r>
                      <a:r>
                        <a:rPr lang="ru-RU" sz="1200" spc="-4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строй</a:t>
                      </a:r>
                      <a:r>
                        <a:rPr lang="ru-RU" sz="1200" spc="-2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речи»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E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646" y="0"/>
            <a:ext cx="913336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Соответствие задач образовательной деятельности ФОП ДО и авторской методики</a:t>
            </a:r>
            <a:br>
              <a:rPr lang="ru-RU" sz="1400" b="1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речевого развития Т.И. </a:t>
            </a:r>
            <a:r>
              <a:rPr lang="ru-RU" sz="1400" b="1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Гризик</a:t>
            </a: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Образовательная область «Речевое развитие»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Возраст: 6-8 года (продолжение)</a:t>
            </a:r>
            <a:endParaRPr lang="ru-RU" sz="1200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0" y="4603813"/>
            <a:ext cx="4139952" cy="359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r>
              <a:rPr lang="ru-RU" sz="800" dirty="0" smtClean="0">
                <a:solidFill>
                  <a:prstClr val="black"/>
                </a:solidFill>
              </a:rPr>
              <a:t>Условные обозначения</a:t>
            </a:r>
          </a:p>
          <a:p>
            <a:pPr algn="l" fontAlgn="auto">
              <a:spcAft>
                <a:spcPts val="0"/>
              </a:spcAft>
            </a:pPr>
            <a:r>
              <a:rPr lang="ru-RU" sz="800" dirty="0" smtClean="0">
                <a:solidFill>
                  <a:prstClr val="black"/>
                </a:solidFill>
              </a:rPr>
              <a:t>Полужирное начертание- решение задач ФОП ДО</a:t>
            </a:r>
          </a:p>
          <a:p>
            <a:pPr algn="l" fontAlgn="auto">
              <a:spcAft>
                <a:spcPts val="0"/>
              </a:spcAft>
            </a:pPr>
            <a:r>
              <a:rPr lang="ru-RU" sz="800" dirty="0" smtClean="0">
                <a:solidFill>
                  <a:prstClr val="black"/>
                </a:solidFill>
              </a:rPr>
              <a:t>Выделение цветом – превышение задач ФОП ДО</a:t>
            </a:r>
            <a:endParaRPr lang="ru-RU" sz="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3977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4500" y="178197"/>
            <a:ext cx="8166537" cy="923150"/>
          </a:xfrm>
          <a:prstGeom prst="rect">
            <a:avLst/>
          </a:prstGeom>
          <a:noFill/>
        </p:spPr>
        <p:txBody>
          <a:bodyPr wrap="square" lIns="91262" tIns="45631" rIns="91262" bIns="45631" rtlCol="0">
            <a:spAutoFit/>
          </a:bodyPr>
          <a:lstStyle/>
          <a:p>
            <a:pPr algn="ctr"/>
            <a:r>
              <a:rPr lang="ru-RU" sz="1800" b="1" i="1" u="sng" dirty="0">
                <a:solidFill>
                  <a:srgbClr val="1F497D">
                    <a:lumMod val="75000"/>
                  </a:srgbClr>
                </a:solidFill>
              </a:rPr>
              <a:t>Организационные формы </a:t>
            </a:r>
          </a:p>
          <a:p>
            <a:pPr algn="ctr"/>
            <a:r>
              <a:rPr lang="ru-RU" sz="1800" b="1" i="1" u="sng" dirty="0">
                <a:solidFill>
                  <a:srgbClr val="1F497D">
                    <a:lumMod val="75000"/>
                  </a:srgbClr>
                </a:solidFill>
              </a:rPr>
              <a:t> методической работы  с педагогами </a:t>
            </a:r>
          </a:p>
          <a:p>
            <a:pPr algn="ctr"/>
            <a:endParaRPr lang="ru-RU" sz="1800" b="1" i="1" u="sng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5097" y="975143"/>
            <a:ext cx="779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solidFill>
                  <a:srgbClr val="1F497D"/>
                </a:solidFill>
              </a:rPr>
              <a:t>«</a:t>
            </a:r>
            <a:r>
              <a:rPr lang="ru-RU" sz="1600" b="1" i="1" dirty="0">
                <a:solidFill>
                  <a:srgbClr val="1F497D"/>
                </a:solidFill>
              </a:rPr>
              <a:t>КИНОШКОЛА»</a:t>
            </a:r>
            <a:r>
              <a:rPr lang="ru-RU" sz="1600" b="1" dirty="0">
                <a:solidFill>
                  <a:srgbClr val="1F497D"/>
                </a:solidFill>
              </a:rPr>
              <a:t>: </a:t>
            </a:r>
            <a:r>
              <a:rPr lang="ru-RU" sz="1600" dirty="0">
                <a:solidFill>
                  <a:srgbClr val="1F497D"/>
                </a:solidFill>
              </a:rPr>
              <a:t>педагог показывает заранее подготовленные видеозаписи одного из видов детской деятельности </a:t>
            </a:r>
            <a:r>
              <a:rPr lang="ru-RU" sz="1600" i="1" dirty="0">
                <a:solidFill>
                  <a:srgbClr val="1F497D"/>
                </a:solidFill>
              </a:rPr>
              <a:t>(например, игровой)</a:t>
            </a:r>
            <a:r>
              <a:rPr lang="ru-RU" sz="1600" dirty="0">
                <a:solidFill>
                  <a:srgbClr val="1F497D"/>
                </a:solidFill>
              </a:rPr>
              <a:t>. Показ без комментариев. По данным педагогом критериям коллеги оценивают уровень развития детской деятельности</a:t>
            </a:r>
            <a:r>
              <a:rPr lang="ru-RU" sz="1600" dirty="0" smtClean="0">
                <a:solidFill>
                  <a:srgbClr val="1F497D"/>
                </a:solidFill>
              </a:rPr>
              <a:t>.</a:t>
            </a:r>
            <a:endParaRPr lang="ru-RU" sz="1600" dirty="0">
              <a:solidFill>
                <a:srgbClr val="1F497D"/>
              </a:solidFill>
            </a:endParaRPr>
          </a:p>
        </p:txBody>
      </p:sp>
      <p:pic>
        <p:nvPicPr>
          <p:cNvPr id="1026" name="Picture 2" descr="H:\Фото на мо\6qWxgqo9MI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" t="3119" r="15737" b="13382"/>
          <a:stretch/>
        </p:blipFill>
        <p:spPr bwMode="auto">
          <a:xfrm>
            <a:off x="655112" y="2531293"/>
            <a:ext cx="2343983" cy="183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Фото на мо\TSmcWQCJ8_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4" t="18160" r="34091" b="14757"/>
          <a:stretch/>
        </p:blipFill>
        <p:spPr bwMode="auto">
          <a:xfrm>
            <a:off x="3593648" y="2705466"/>
            <a:ext cx="1988241" cy="198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Фото на мо\60N28oVFzy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9" t="17048" r="28750" b="19062"/>
          <a:stretch/>
        </p:blipFill>
        <p:spPr bwMode="auto">
          <a:xfrm>
            <a:off x="6183086" y="2484939"/>
            <a:ext cx="1854528" cy="192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32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1648" y="224118"/>
            <a:ext cx="7763434" cy="3046988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  <a:scene3d>
            <a:camera prst="perspectiveRelaxed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Анкета для педагогов </a:t>
            </a:r>
          </a:p>
          <a:p>
            <a:pPr algn="ctr"/>
            <a:r>
              <a:rPr lang="ru-RU" sz="4800" b="1" dirty="0" smtClean="0"/>
              <a:t>«Готовность к введению ФОП»</a:t>
            </a:r>
            <a:endParaRPr lang="ru-RU" sz="48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182490" y="3801036"/>
            <a:ext cx="5504329" cy="7935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817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6058" y="751123"/>
            <a:ext cx="78268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1F497D"/>
                </a:solidFill>
              </a:rPr>
              <a:t>ДИСКУССИОННЫЕ КАЧЕЛИ</a:t>
            </a:r>
            <a:r>
              <a:rPr lang="ru-RU" sz="1600" dirty="0" smtClean="0">
                <a:solidFill>
                  <a:srgbClr val="1F497D"/>
                </a:solidFill>
              </a:rPr>
              <a:t> </a:t>
            </a:r>
            <a:r>
              <a:rPr lang="ru-RU" sz="1600" i="1" dirty="0" smtClean="0">
                <a:solidFill>
                  <a:srgbClr val="1F497D"/>
                </a:solidFill>
              </a:rPr>
              <a:t>(разновидность дискуссии)</a:t>
            </a:r>
            <a:r>
              <a:rPr lang="ru-RU" sz="1600" dirty="0" smtClean="0">
                <a:solidFill>
                  <a:srgbClr val="1F497D"/>
                </a:solidFill>
              </a:rPr>
              <a:t>: аудитория делится на группы </a:t>
            </a:r>
            <a:r>
              <a:rPr lang="ru-RU" sz="1600" i="1" dirty="0" smtClean="0">
                <a:solidFill>
                  <a:srgbClr val="1F497D"/>
                </a:solidFill>
              </a:rPr>
              <a:t>(2 и более)</a:t>
            </a:r>
            <a:r>
              <a:rPr lang="ru-RU" sz="1600" dirty="0" smtClean="0">
                <a:solidFill>
                  <a:srgbClr val="1F497D"/>
                </a:solidFill>
              </a:rPr>
              <a:t>. Каждая группа защищает противоположные мнения по одной проблеме.</a:t>
            </a:r>
            <a:r>
              <a:rPr lang="ru-RU" sz="1600" b="1" dirty="0">
                <a:solidFill>
                  <a:srgbClr val="1F497D"/>
                </a:solidFill>
              </a:rPr>
              <a:t> </a:t>
            </a:r>
            <a:endParaRPr lang="ru-RU" sz="1600" b="1" dirty="0" smtClean="0">
              <a:solidFill>
                <a:srgbClr val="1F497D"/>
              </a:solidFill>
            </a:endParaRPr>
          </a:p>
          <a:p>
            <a:pPr algn="just"/>
            <a:endParaRPr lang="ru-RU" sz="1600" b="1" dirty="0">
              <a:solidFill>
                <a:srgbClr val="1F497D"/>
              </a:solidFill>
            </a:endParaRPr>
          </a:p>
          <a:p>
            <a:pPr algn="just"/>
            <a:endParaRPr lang="ru-RU" sz="1600" b="1" dirty="0" smtClean="0">
              <a:solidFill>
                <a:srgbClr val="1F497D"/>
              </a:solidFill>
            </a:endParaRPr>
          </a:p>
          <a:p>
            <a:pPr algn="just"/>
            <a:r>
              <a:rPr lang="ru-RU" sz="1600" b="1" dirty="0" smtClean="0">
                <a:solidFill>
                  <a:srgbClr val="1F497D"/>
                </a:solidFill>
              </a:rPr>
              <a:t>ТВОРЧЕСКИЙ </a:t>
            </a:r>
            <a:r>
              <a:rPr lang="ru-RU" sz="1600" b="1" dirty="0">
                <a:solidFill>
                  <a:srgbClr val="1F497D"/>
                </a:solidFill>
              </a:rPr>
              <a:t>ЧАС </a:t>
            </a:r>
            <a:r>
              <a:rPr lang="ru-RU" sz="1600" dirty="0">
                <a:solidFill>
                  <a:srgbClr val="1F497D"/>
                </a:solidFill>
              </a:rPr>
              <a:t>- </a:t>
            </a:r>
            <a:r>
              <a:rPr lang="ru-RU" sz="1600" b="1" dirty="0">
                <a:solidFill>
                  <a:srgbClr val="1F497D"/>
                </a:solidFill>
              </a:rPr>
              <a:t>работа</a:t>
            </a:r>
            <a:r>
              <a:rPr lang="ru-RU" sz="1600" dirty="0">
                <a:solidFill>
                  <a:srgbClr val="1F497D"/>
                </a:solidFill>
              </a:rPr>
              <a:t> небольшими коллективами, где разрабатываются </a:t>
            </a:r>
            <a:r>
              <a:rPr lang="ru-RU" sz="1600" b="1" dirty="0">
                <a:solidFill>
                  <a:srgbClr val="1F497D"/>
                </a:solidFill>
              </a:rPr>
              <a:t>методические рекомендации</a:t>
            </a:r>
            <a:r>
              <a:rPr lang="ru-RU" sz="1600" dirty="0">
                <a:solidFill>
                  <a:srgbClr val="1F497D"/>
                </a:solidFill>
              </a:rPr>
              <a:t>, модели анализа литературного или музыкального произведения, план - схемы поиска </a:t>
            </a:r>
            <a:r>
              <a:rPr lang="ru-RU" sz="1600" i="1" dirty="0">
                <a:solidFill>
                  <a:srgbClr val="1F497D"/>
                </a:solidFill>
              </a:rPr>
              <a:t>«клада»</a:t>
            </a:r>
            <a:r>
              <a:rPr lang="ru-RU" sz="1600" dirty="0">
                <a:solidFill>
                  <a:srgbClr val="1F497D"/>
                </a:solidFill>
              </a:rPr>
              <a:t>, внедряются новые техники и технологии.</a:t>
            </a:r>
          </a:p>
          <a:p>
            <a:pPr algn="just"/>
            <a:endParaRPr lang="ru-RU" sz="16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642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19970" y="627531"/>
            <a:ext cx="8193741" cy="4031873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solidFill>
                  <a:schemeClr val="tx2"/>
                </a:solidFill>
              </a:rPr>
              <a:t>По результатам анкетирования выявлено следующее:</a:t>
            </a:r>
          </a:p>
          <a:p>
            <a:endParaRPr lang="ru-RU" sz="3200" b="1" dirty="0">
              <a:solidFill>
                <a:schemeClr val="tx1"/>
              </a:solidFill>
            </a:endParaRPr>
          </a:p>
          <a:p>
            <a:pPr algn="ctr"/>
            <a:r>
              <a:rPr lang="ru-RU" sz="3200" b="1" dirty="0">
                <a:solidFill>
                  <a:schemeClr val="tx1"/>
                </a:solidFill>
              </a:rPr>
              <a:t>в</a:t>
            </a:r>
            <a:r>
              <a:rPr lang="ru-RU" sz="3200" b="1" dirty="0" smtClean="0">
                <a:solidFill>
                  <a:schemeClr val="tx1"/>
                </a:solidFill>
              </a:rPr>
              <a:t>се педагоги изучили ФОП и хорошо ориентируются 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в программе.</a:t>
            </a:r>
          </a:p>
          <a:p>
            <a:endParaRPr lang="ru-RU" sz="3200" b="1" dirty="0">
              <a:solidFill>
                <a:schemeClr val="tx1"/>
              </a:solidFill>
            </a:endParaRPr>
          </a:p>
          <a:p>
            <a:endParaRPr lang="ru-R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09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13" y="330454"/>
            <a:ext cx="6161319" cy="147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11" y="1825826"/>
            <a:ext cx="2729303" cy="159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10" y="3420544"/>
            <a:ext cx="5513695" cy="148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23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187" y="290946"/>
            <a:ext cx="8063345" cy="4259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5746" y="784514"/>
            <a:ext cx="8215745" cy="4036867"/>
          </a:xfrm>
        </p:spPr>
        <p:txBody>
          <a:bodyPr/>
          <a:lstStyle/>
          <a:p>
            <a:pPr marL="0" indent="0" algn="ctr">
              <a:spcBef>
                <a:spcPct val="0"/>
              </a:spcBef>
              <a:buNone/>
            </a:pPr>
            <a:r>
              <a:rPr lang="ru-RU" sz="1600" b="1" dirty="0">
                <a:solidFill>
                  <a:srgbClr val="002060"/>
                </a:solidFill>
                <a:latin typeface="Verdana" pitchFamily="34" charset="0"/>
                <a:cs typeface="Arial" charset="0"/>
              </a:rPr>
              <a:t>Повышение профессиональной компетентности педагогов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ru-RU" sz="1600" b="1" dirty="0">
                <a:solidFill>
                  <a:srgbClr val="002060"/>
                </a:solidFill>
                <a:latin typeface="Verdana" pitchFamily="34" charset="0"/>
                <a:cs typeface="Arial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в период реализации ФОП</a:t>
            </a:r>
          </a:p>
          <a:p>
            <a:pPr marL="0" indent="0" algn="ctr">
              <a:spcBef>
                <a:spcPct val="0"/>
              </a:spcBef>
              <a:buNone/>
            </a:pPr>
            <a:endParaRPr lang="ru-RU" sz="1600" b="1" dirty="0">
              <a:solidFill>
                <a:srgbClr val="002060"/>
              </a:solidFill>
              <a:latin typeface="Verdana" pitchFamily="34" charset="0"/>
              <a:cs typeface="Arial" charset="0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ru-RU" sz="1600" dirty="0">
                <a:solidFill>
                  <a:srgbClr val="002060"/>
                </a:solidFill>
                <a:latin typeface="Verdana" pitchFamily="34" charset="0"/>
                <a:cs typeface="Arial" charset="0"/>
              </a:rPr>
              <a:t>По итогам изучения профессиональной компетентности педагогов запланирована </a:t>
            </a:r>
            <a:r>
              <a:rPr lang="ru-RU" sz="1600" b="1" dirty="0">
                <a:solidFill>
                  <a:srgbClr val="002060"/>
                </a:solidFill>
                <a:latin typeface="Verdana" pitchFamily="34" charset="0"/>
                <a:cs typeface="Arial" charset="0"/>
              </a:rPr>
              <a:t>система методической работы </a:t>
            </a:r>
            <a:r>
              <a:rPr lang="ru-RU" sz="1600" dirty="0">
                <a:solidFill>
                  <a:srgbClr val="002060"/>
                </a:solidFill>
                <a:latin typeface="Verdana" pitchFamily="34" charset="0"/>
                <a:cs typeface="Arial" charset="0"/>
              </a:rPr>
              <a:t>с педагогами на год</a:t>
            </a:r>
            <a:endParaRPr lang="ru-RU" sz="1600" b="1" dirty="0">
              <a:solidFill>
                <a:srgbClr val="002060"/>
              </a:solidFill>
              <a:latin typeface="Verdana" pitchFamily="34" charset="0"/>
              <a:cs typeface="Arial" charset="0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ru-RU" sz="1600" b="1" dirty="0">
              <a:solidFill>
                <a:srgbClr val="002060"/>
              </a:solidFill>
              <a:latin typeface="Verdana" pitchFamily="34" charset="0"/>
              <a:cs typeface="Arial" charset="0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ru-RU" sz="1600" b="1" dirty="0">
                <a:solidFill>
                  <a:srgbClr val="002060"/>
                </a:solidFill>
                <a:latin typeface="Verdana" pitchFamily="34" charset="0"/>
                <a:cs typeface="Arial" charset="0"/>
              </a:rPr>
              <a:t>В ней предусматривается:</a:t>
            </a:r>
          </a:p>
          <a:p>
            <a:pPr marL="0" indent="0" algn="just">
              <a:spcBef>
                <a:spcPct val="0"/>
              </a:spcBef>
              <a:buNone/>
            </a:pPr>
            <a:endParaRPr lang="ru-RU" sz="1600" b="1" dirty="0">
              <a:solidFill>
                <a:srgbClr val="002060"/>
              </a:solidFill>
              <a:latin typeface="Verdana" pitchFamily="34" charset="0"/>
              <a:cs typeface="Arial" charset="0"/>
            </a:endParaRPr>
          </a:p>
          <a:p>
            <a:pPr marL="0" indent="0" algn="just">
              <a:spcBef>
                <a:spcPct val="0"/>
              </a:spcBef>
              <a:buFont typeface="Wingdings" pitchFamily="2" charset="2"/>
              <a:buChar char="ü"/>
            </a:pPr>
            <a:r>
              <a:rPr lang="ru-RU" sz="1500" dirty="0">
                <a:solidFill>
                  <a:srgbClr val="002060"/>
                </a:solidFill>
                <a:latin typeface="Verdana" pitchFamily="34" charset="0"/>
                <a:cs typeface="Arial" charset="0"/>
              </a:rPr>
              <a:t>какая методическая помощь, кому и какими силами, в какой форме будет оказана (</a:t>
            </a:r>
            <a:r>
              <a:rPr lang="ru-RU" sz="1500" dirty="0" err="1">
                <a:solidFill>
                  <a:srgbClr val="002060"/>
                </a:solidFill>
                <a:latin typeface="Verdana" pitchFamily="34" charset="0"/>
                <a:cs typeface="Arial" charset="0"/>
              </a:rPr>
              <a:t>взаимопосещение</a:t>
            </a:r>
            <a:r>
              <a:rPr lang="ru-RU" sz="1500" dirty="0">
                <a:solidFill>
                  <a:srgbClr val="002060"/>
                </a:solidFill>
                <a:latin typeface="Verdana" pitchFamily="34" charset="0"/>
                <a:cs typeface="Arial" charset="0"/>
              </a:rPr>
              <a:t>, наставничество, консультации и т.д.)</a:t>
            </a:r>
          </a:p>
          <a:p>
            <a:pPr marL="0" indent="0" algn="just">
              <a:spcBef>
                <a:spcPct val="0"/>
              </a:spcBef>
              <a:buFont typeface="Wingdings" pitchFamily="2" charset="2"/>
              <a:buChar char="ü"/>
            </a:pPr>
            <a:r>
              <a:rPr lang="ru-RU" sz="1500" dirty="0">
                <a:solidFill>
                  <a:srgbClr val="002060"/>
                </a:solidFill>
                <a:latin typeface="Verdana" pitchFamily="34" charset="0"/>
                <a:cs typeface="Arial" charset="0"/>
              </a:rPr>
              <a:t>у кого из педагогов какой опыт будет изучаться и обобщаться</a:t>
            </a:r>
          </a:p>
          <a:p>
            <a:pPr marL="0" indent="0" algn="just">
              <a:spcBef>
                <a:spcPct val="0"/>
              </a:spcBef>
              <a:buFont typeface="Wingdings" pitchFamily="2" charset="2"/>
              <a:buChar char="ü"/>
            </a:pPr>
            <a:r>
              <a:rPr lang="ru-RU" sz="1500" dirty="0">
                <a:solidFill>
                  <a:srgbClr val="002060"/>
                </a:solidFill>
                <a:latin typeface="Verdana" pitchFamily="34" charset="0"/>
                <a:cs typeface="Arial" charset="0"/>
              </a:rPr>
              <a:t>по разработке какой проблемы будет создана творческая группа</a:t>
            </a:r>
          </a:p>
          <a:p>
            <a:pPr marL="0" indent="0" algn="just">
              <a:spcBef>
                <a:spcPct val="0"/>
              </a:spcBef>
              <a:buFont typeface="Wingdings" pitchFamily="2" charset="2"/>
              <a:buChar char="ü"/>
            </a:pPr>
            <a:endParaRPr lang="ru-RU" sz="1500" dirty="0">
              <a:solidFill>
                <a:srgbClr val="002060"/>
              </a:solidFill>
              <a:latin typeface="Verdana" pitchFamily="34" charset="0"/>
              <a:cs typeface="Arial" charset="0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ru-RU" sz="1600" b="1" dirty="0">
                <a:solidFill>
                  <a:srgbClr val="002060"/>
                </a:solidFill>
                <a:latin typeface="Verdana" pitchFamily="34" charset="0"/>
                <a:cs typeface="Arial" charset="0"/>
              </a:rPr>
              <a:t>Мероприятия</a:t>
            </a:r>
            <a:r>
              <a:rPr lang="ru-RU" sz="1600" dirty="0">
                <a:solidFill>
                  <a:srgbClr val="002060"/>
                </a:solidFill>
                <a:latin typeface="Verdana" pitchFamily="34" charset="0"/>
                <a:cs typeface="Arial" charset="0"/>
              </a:rPr>
              <a:t> планируются на основе индивидуально – дифференцированного подхода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ru-RU" sz="1600" dirty="0">
                <a:solidFill>
                  <a:srgbClr val="002060"/>
                </a:solidFill>
                <a:latin typeface="Verdana" pitchFamily="34" charset="0"/>
                <a:cs typeface="Arial" charset="0"/>
              </a:rPr>
              <a:t> 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ru-RU" sz="1500" dirty="0">
                <a:solidFill>
                  <a:srgbClr val="002060"/>
                </a:solidFill>
                <a:latin typeface="Verdana" pitchFamily="34" charset="0"/>
                <a:cs typeface="Arial" charset="0"/>
              </a:rPr>
              <a:t>(с учетом образования, опыта, интересов, проблем) </a:t>
            </a:r>
          </a:p>
          <a:p>
            <a:pPr marL="0" indent="0" algn="just">
              <a:spcBef>
                <a:spcPct val="0"/>
              </a:spcBef>
              <a:buFont typeface="Wingdings" pitchFamily="2" charset="2"/>
              <a:buChar char="ü"/>
            </a:pPr>
            <a:endParaRPr lang="ru-RU" sz="1400" b="1" i="1" u="sng" dirty="0">
              <a:solidFill>
                <a:srgbClr val="002060"/>
              </a:solidFill>
              <a:latin typeface="Verdana" pitchFamily="34" charset="0"/>
              <a:cs typeface="Arial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53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1CC30A5895D31A43944F9FDBE11F8CF1" ma:contentTypeVersion="0" ma:contentTypeDescription="Создание документа." ma:contentTypeScope="" ma:versionID="17629e9aeb634061d620b05ede7a87e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2f955febea7e716b4e91cddba1711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6E3516-0C5C-4828-B44E-2D1F324CEE30}">
  <ds:schemaRefs>
    <ds:schemaRef ds:uri="http://purl.org/dc/dcmitype/"/>
    <ds:schemaRef ds:uri="http://www.w3.org/XML/1998/namespace"/>
    <ds:schemaRef ds:uri="http://schemas.microsoft.com/office/infopath/2007/PartnerControls"/>
    <ds:schemaRef ds:uri="http://purl.org/dc/elements/1.1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4954D56F-9235-488B-A6EA-0F346F969A4E}">
  <ds:schemaRefs>
    <ds:schemaRef ds:uri="http://purl.org/dc/elements/1.1/"/>
    <ds:schemaRef ds:uri="http://purl.org/dc/terms/"/>
    <ds:schemaRef ds:uri="http://schemas.microsoft.com/internal/obd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C4F29D8-DF1C-4165-97F4-B126EC24C1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10845</TotalTime>
  <Words>5079</Words>
  <Application>Microsoft Office PowerPoint</Application>
  <PresentationFormat>Экран (16:9)</PresentationFormat>
  <Paragraphs>721</Paragraphs>
  <Slides>60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60</vt:i4>
      </vt:variant>
    </vt:vector>
  </HeadingPairs>
  <TitlesOfParts>
    <vt:vector size="66" baseType="lpstr">
      <vt:lpstr>Zased_W_</vt:lpstr>
      <vt:lpstr>Воздушный поток</vt:lpstr>
      <vt:lpstr>1_Воздушный поток</vt:lpstr>
      <vt:lpstr>2_Воздушный поток</vt:lpstr>
      <vt:lpstr>1_Zased_W_</vt:lpstr>
      <vt:lpstr>3_Воздушный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Вебинары 2023-2024 учебный год</vt:lpstr>
      <vt:lpstr>Методическая работа в ДОУ  по реализации ФОП Стенд</vt:lpstr>
      <vt:lpstr>Семинар 1. «Особенности календарного планирования образовательной деятельности в условиях реализации ФОП»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Семинар 2. «Современные подходы к педагогической диагностики»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ПЕДАГОГИЧЕСКАЯ ДИАГНОСТИКА ДОСТИЖЕНИЯ ПЛАНИРУЕМЫХ РЕЗУЛЬТАТОВ ДЕТЬМИ ДОШКОЛЬНОГО ВОЗРАСТА (1 – 7 лет) В соответствие с ФГОС ДО и ФОП ДО  © Автор – составитель Кулекина И.А., СПб  </vt:lpstr>
      <vt:lpstr>Презентация PowerPoint</vt:lpstr>
      <vt:lpstr>Презентация PowerPoint</vt:lpstr>
      <vt:lpstr>  Семинар 3. «Методический портфель педагога, работающего по ФГОС и ФОП ДО»   </vt:lpstr>
      <vt:lpstr>Презентация PowerPoint</vt:lpstr>
      <vt:lpstr>Презентация PowerPoint</vt:lpstr>
      <vt:lpstr>Презентация PowerPoint</vt:lpstr>
      <vt:lpstr> Семинар 4. «ФОП ДО: решаем задачи речевого развития дошкольников.  Авторская методика Т.И. Гризик» </vt:lpstr>
      <vt:lpstr>Авторские технологии и самостоятельные линейки пособий внутри комплексных программ        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Соответствие задач образовательной деятельности ФОП ДО и авторской методики речевого развития Т.И. Гризик Образовательная область «Речевое развитие» Возраст: 3-4 года (продолжение) </vt:lpstr>
      <vt:lpstr>Соответствие задач образовательной деятельности ФОП ДО и авторской методики речевого развития Т.И. Гризик Образовательная область «Речевое развитие» Возраст: 3-4 года (продолжение) </vt:lpstr>
      <vt:lpstr>Соответствие задач образовательной деятельности ФОП ДО и авторской методики речевого развития Т.И. Гризик Образовательная область «Речевое развитие» Возраст: 3-4 года (продолжение) </vt:lpstr>
      <vt:lpstr>Соответствие задач образовательной деятельности ФОП ДО и авторской методики речевого развития Т.И. Гризик Образовательная область «Речевое развитие» Возраст: 3-4 года (продолжение) </vt:lpstr>
      <vt:lpstr>Речевое развитие детей 4-5 лет</vt:lpstr>
      <vt:lpstr>Речевое развитие детей 4-5 лет</vt:lpstr>
      <vt:lpstr>     Соответствие задач образовательной деятельности ФОП ДО и авторской методики речевого развития Т.И. Гризик Образовательная область «Речевое развитие» Возраст: 4-5 лет  </vt:lpstr>
      <vt:lpstr>Презентация PowerPoint</vt:lpstr>
      <vt:lpstr>Презентация PowerPoint</vt:lpstr>
      <vt:lpstr>Презентация PowerPoint</vt:lpstr>
      <vt:lpstr>Презентация PowerPoint</vt:lpstr>
      <vt:lpstr>Речевое развитие детей 5-6, 6-8 лет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Пестрецов Андрей Анатольевич</dc:creator>
  <cp:lastModifiedBy>pk445</cp:lastModifiedBy>
  <cp:revision>813</cp:revision>
  <cp:lastPrinted>2019-09-05T06:43:08Z</cp:lastPrinted>
  <dcterms:created xsi:type="dcterms:W3CDTF">2014-06-03T04:33:56Z</dcterms:created>
  <dcterms:modified xsi:type="dcterms:W3CDTF">2024-04-17T07:39:31Z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0x0101001CC30A5895D31A43944F9FDBE11F8CF1</vt:lpwstr>
  </property>
</Properties>
</file>