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0394275723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20394275723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0394275723_0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0394275723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0394275723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0394275723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0394275723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20394275723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0394275723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0394275723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039427572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039427572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0394275723_0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0394275723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0394275723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20394275723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0394275723_0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0394275723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0394275723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20394275723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0394275723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0394275723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0394275723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20394275723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0394275723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20394275723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Relationship Id="rId4" Type="http://schemas.openxmlformats.org/officeDocument/2006/relationships/image" Target="../media/image1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57700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38761D"/>
                </a:solidFill>
              </a:rPr>
              <a:t>Путешествие по Красноярску</a:t>
            </a:r>
            <a:endParaRPr b="1">
              <a:solidFill>
                <a:srgbClr val="38761D"/>
              </a:solidFill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 rotWithShape="1">
          <a:blip r:embed="rId3">
            <a:alphaModFix/>
          </a:blip>
          <a:srcRect b="20592" l="0" r="0" t="30460"/>
          <a:stretch/>
        </p:blipFill>
        <p:spPr>
          <a:xfrm>
            <a:off x="517475" y="2685950"/>
            <a:ext cx="8109051" cy="223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38761D"/>
                </a:solidFill>
              </a:rPr>
              <a:t>ЗАДАЧА 6</a:t>
            </a:r>
            <a:endParaRPr b="1">
              <a:solidFill>
                <a:srgbClr val="38761D"/>
              </a:solidFill>
            </a:endParaRPr>
          </a:p>
        </p:txBody>
      </p:sp>
      <p:sp>
        <p:nvSpPr>
          <p:cNvPr id="108" name="Google Shape;108;p22"/>
          <p:cNvSpPr txBox="1"/>
          <p:nvPr>
            <p:ph idx="1" type="body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" sz="2400">
                <a:solidFill>
                  <a:schemeClr val="dk1"/>
                </a:solidFill>
              </a:rPr>
              <a:t>В компот положили яблоки и сливы, всего 18 штук. Слив положили в 2 раза больше, чем яблок. Сколько яблок положили в компот?</a:t>
            </a:r>
            <a:endParaRPr sz="2400"/>
          </a:p>
        </p:txBody>
      </p:sp>
      <p:pic>
        <p:nvPicPr>
          <p:cNvPr id="109" name="Google Shape;10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1300" y="1170125"/>
            <a:ext cx="4260300" cy="29590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3"/>
          <p:cNvPicPr preferRelativeResize="0"/>
          <p:nvPr/>
        </p:nvPicPr>
        <p:blipFill rotWithShape="1">
          <a:blip r:embed="rId3">
            <a:alphaModFix/>
          </a:blip>
          <a:srcRect b="17220" l="35471" r="4170" t="22400"/>
          <a:stretch/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38761D"/>
                </a:solidFill>
              </a:rPr>
              <a:t>ЗАДАЧА 7</a:t>
            </a:r>
            <a:endParaRPr b="1">
              <a:solidFill>
                <a:srgbClr val="38761D"/>
              </a:solidFill>
            </a:endParaRPr>
          </a:p>
        </p:txBody>
      </p:sp>
      <p:sp>
        <p:nvSpPr>
          <p:cNvPr id="120" name="Google Shape;120;p24"/>
          <p:cNvSpPr txBox="1"/>
          <p:nvPr>
            <p:ph idx="1" type="body"/>
          </p:nvPr>
        </p:nvSpPr>
        <p:spPr>
          <a:xfrm>
            <a:off x="311700" y="1152475"/>
            <a:ext cx="5440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" sz="2400">
                <a:solidFill>
                  <a:schemeClr val="dk1"/>
                </a:solidFill>
              </a:rPr>
              <a:t>На острове Татышев стоимость батута в детской зоне равна 300 руб./ч. Какова стоимость одного прыжка, если за 3 мин  можно совершить 6 прыжков?</a:t>
            </a:r>
            <a:endParaRPr sz="2400"/>
          </a:p>
        </p:txBody>
      </p:sp>
      <p:pic>
        <p:nvPicPr>
          <p:cNvPr id="121" name="Google Shape;12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33350" y="1415638"/>
            <a:ext cx="3086700" cy="23122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38761D"/>
                </a:solidFill>
              </a:rPr>
              <a:t>ЗАДАЧА 8</a:t>
            </a:r>
            <a:endParaRPr b="1">
              <a:solidFill>
                <a:srgbClr val="38761D"/>
              </a:solidFill>
            </a:endParaRPr>
          </a:p>
        </p:txBody>
      </p:sp>
      <p:sp>
        <p:nvSpPr>
          <p:cNvPr id="127" name="Google Shape;127;p25"/>
          <p:cNvSpPr txBox="1"/>
          <p:nvPr>
            <p:ph idx="1" type="body"/>
          </p:nvPr>
        </p:nvSpPr>
        <p:spPr>
          <a:xfrm>
            <a:off x="311700" y="1152475"/>
            <a:ext cx="5154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" sz="2000">
                <a:solidFill>
                  <a:schemeClr val="dk1"/>
                </a:solidFill>
              </a:rPr>
              <a:t>Длина Виноградовского моста, находящегося в Красноярске равна 1,5 км. Около моста находиться велопрокат. Какова стоимость одной поездки за час, если за 3 часа заплатили 600 рублей. </a:t>
            </a:r>
            <a:endParaRPr sz="2400">
              <a:solidFill>
                <a:schemeClr val="dk1"/>
              </a:solidFill>
            </a:endParaRPr>
          </a:p>
        </p:txBody>
      </p:sp>
      <p:pic>
        <p:nvPicPr>
          <p:cNvPr id="128" name="Google Shape;12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04900" y="1170125"/>
            <a:ext cx="9525" cy="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79475" y="1248488"/>
            <a:ext cx="3224376" cy="3224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6"/>
          <p:cNvSpPr txBox="1"/>
          <p:nvPr>
            <p:ph type="title"/>
          </p:nvPr>
        </p:nvSpPr>
        <p:spPr>
          <a:xfrm>
            <a:off x="311700" y="4181225"/>
            <a:ext cx="8520600" cy="50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chemeClr val="accent4"/>
                </a:solidFill>
              </a:rPr>
              <a:t>Д/З: №696, 697, 699, 700</a:t>
            </a:r>
            <a:endParaRPr b="1">
              <a:solidFill>
                <a:schemeClr val="accent4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38761D"/>
                </a:solidFill>
              </a:rPr>
              <a:t>ЗАДАЧА 1</a:t>
            </a:r>
            <a:endParaRPr b="1">
              <a:solidFill>
                <a:srgbClr val="38761D"/>
              </a:solidFill>
            </a:endParaRPr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41000"/>
            <a:ext cx="48684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400">
                <a:solidFill>
                  <a:schemeClr val="dk1"/>
                </a:solidFill>
              </a:rPr>
              <a:t>Цена билета на автобус составляла 19 рублей. К концу года цена на билет в автобусе увеличилась в 2 раза, а через полгода уменьшилась на 6 рублей. Какова цена билета на автобус?</a:t>
            </a:r>
            <a:endParaRPr sz="2400"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40000" y="1232875"/>
            <a:ext cx="3690726" cy="2350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38761D"/>
                </a:solidFill>
              </a:rPr>
              <a:t>ЗАДАЧА 2</a:t>
            </a:r>
            <a:endParaRPr b="1">
              <a:solidFill>
                <a:srgbClr val="38761D"/>
              </a:solidFill>
            </a:endParaRPr>
          </a:p>
        </p:txBody>
      </p:sp>
      <p:sp>
        <p:nvSpPr>
          <p:cNvPr id="72" name="Google Shape;72;p16"/>
          <p:cNvSpPr txBox="1"/>
          <p:nvPr>
            <p:ph idx="1" type="body"/>
          </p:nvPr>
        </p:nvSpPr>
        <p:spPr>
          <a:xfrm>
            <a:off x="311700" y="1152475"/>
            <a:ext cx="4954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chemeClr val="dk1"/>
                </a:solidFill>
              </a:rPr>
              <a:t>Экскурсия в Краеведческий музей для взрослого стоит 250 рублей. Для детей и пенсионеров цена на билет указана другая.  Наш класс решил посетить музей. В сумме мы  заплатили 1850 рублей за вход. Какова цена билета для ребенка? </a:t>
            </a:r>
            <a:endParaRPr sz="2400"/>
          </a:p>
        </p:txBody>
      </p:sp>
      <p:pic>
        <p:nvPicPr>
          <p:cNvPr id="73" name="Google Shape;7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80500" y="1643988"/>
            <a:ext cx="3657049" cy="243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38761D"/>
                </a:solidFill>
              </a:rPr>
              <a:t>ЗАДАЧА 3</a:t>
            </a:r>
            <a:endParaRPr b="1">
              <a:solidFill>
                <a:srgbClr val="38761D"/>
              </a:solidFill>
            </a:endParaRPr>
          </a:p>
        </p:txBody>
      </p:sp>
      <p:sp>
        <p:nvSpPr>
          <p:cNvPr id="83" name="Google Shape;83;p18"/>
          <p:cNvSpPr txBox="1"/>
          <p:nvPr>
            <p:ph idx="1" type="body"/>
          </p:nvPr>
        </p:nvSpPr>
        <p:spPr>
          <a:xfrm>
            <a:off x="311700" y="1152475"/>
            <a:ext cx="4983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2400">
                <a:solidFill>
                  <a:schemeClr val="dk1"/>
                </a:solidFill>
              </a:rPr>
              <a:t>Посещение Красноярского музея «Святитель Николай» обходится в 100 рублей для детей и пенсионеров, в 150 рублей для взрослых. Стоимость посещения музея с учетом покупки магнита на каждого из детей группы обошлась в 1150 рублей. Сколько стоит 1 магнит?</a:t>
            </a:r>
            <a:endParaRPr sz="2400"/>
          </a:p>
        </p:txBody>
      </p:sp>
      <p:pic>
        <p:nvPicPr>
          <p:cNvPr id="84" name="Google Shape;84;p18"/>
          <p:cNvPicPr preferRelativeResize="0"/>
          <p:nvPr/>
        </p:nvPicPr>
        <p:blipFill rotWithShape="1">
          <a:blip r:embed="rId3">
            <a:alphaModFix/>
          </a:blip>
          <a:srcRect b="0" l="13248" r="7417" t="0"/>
          <a:stretch/>
        </p:blipFill>
        <p:spPr>
          <a:xfrm>
            <a:off x="5583975" y="1581200"/>
            <a:ext cx="3405749" cy="2384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38761D"/>
                </a:solidFill>
              </a:rPr>
              <a:t>ЗАДАЧА 4</a:t>
            </a:r>
            <a:endParaRPr b="1">
              <a:solidFill>
                <a:srgbClr val="38761D"/>
              </a:solidFill>
            </a:endParaRPr>
          </a:p>
        </p:txBody>
      </p:sp>
      <p:sp>
        <p:nvSpPr>
          <p:cNvPr id="94" name="Google Shape;94;p20"/>
          <p:cNvSpPr txBox="1"/>
          <p:nvPr>
            <p:ph idx="1" type="body"/>
          </p:nvPr>
        </p:nvSpPr>
        <p:spPr>
          <a:xfrm>
            <a:off x="311700" y="1152475"/>
            <a:ext cx="4882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" sz="2400">
                <a:solidFill>
                  <a:schemeClr val="dk1"/>
                </a:solidFill>
              </a:rPr>
              <a:t>Билет в музей-усадьба имени Сурикова стоит 150 руб. взрослый и 85 руб. детский.  Сколько необходимо заплатить за групповой снимок, если в сумме заплатили 1430 рублей.</a:t>
            </a:r>
            <a:endParaRPr sz="2400"/>
          </a:p>
        </p:txBody>
      </p:sp>
      <p:pic>
        <p:nvPicPr>
          <p:cNvPr id="95" name="Google Shape;95;p20"/>
          <p:cNvPicPr preferRelativeResize="0"/>
          <p:nvPr/>
        </p:nvPicPr>
        <p:blipFill rotWithShape="1">
          <a:blip r:embed="rId3">
            <a:alphaModFix/>
          </a:blip>
          <a:srcRect b="0" l="8626" r="20776" t="0"/>
          <a:stretch/>
        </p:blipFill>
        <p:spPr>
          <a:xfrm>
            <a:off x="5194500" y="1222812"/>
            <a:ext cx="3809251" cy="269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38761D"/>
                </a:solidFill>
              </a:rPr>
              <a:t>ЗАДАЧА 5</a:t>
            </a:r>
            <a:endParaRPr b="1">
              <a:solidFill>
                <a:srgbClr val="38761D"/>
              </a:solidFill>
            </a:endParaRPr>
          </a:p>
        </p:txBody>
      </p:sp>
      <p:sp>
        <p:nvSpPr>
          <p:cNvPr id="101" name="Google Shape;101;p21"/>
          <p:cNvSpPr txBox="1"/>
          <p:nvPr>
            <p:ph idx="1" type="body"/>
          </p:nvPr>
        </p:nvSpPr>
        <p:spPr>
          <a:xfrm>
            <a:off x="311700" y="1165025"/>
            <a:ext cx="4925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" sz="2400">
                <a:solidFill>
                  <a:schemeClr val="dk1"/>
                </a:solidFill>
              </a:rPr>
              <a:t>Обед из 3 стаканов чая и порции макарон стоит столько же, сколько стоит чай и борщ. Сколько стоит чай, если борщ стоит 250 рублей, а макароны - 126 рублей?</a:t>
            </a:r>
            <a:endParaRPr sz="2400"/>
          </a:p>
        </p:txBody>
      </p:sp>
      <p:pic>
        <p:nvPicPr>
          <p:cNvPr id="102" name="Google Shape;10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9225" y="1080125"/>
            <a:ext cx="3678201" cy="2757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